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33" r:id="rId3"/>
    <p:sldId id="334" r:id="rId4"/>
    <p:sldId id="352" r:id="rId5"/>
    <p:sldId id="353" r:id="rId6"/>
    <p:sldId id="354" r:id="rId7"/>
    <p:sldId id="335" r:id="rId8"/>
    <p:sldId id="336" r:id="rId9"/>
    <p:sldId id="337" r:id="rId10"/>
    <p:sldId id="338" r:id="rId11"/>
    <p:sldId id="339" r:id="rId12"/>
    <p:sldId id="340" r:id="rId13"/>
    <p:sldId id="341" r:id="rId14"/>
    <p:sldId id="342" r:id="rId15"/>
    <p:sldId id="345" r:id="rId16"/>
    <p:sldId id="343" r:id="rId17"/>
    <p:sldId id="344" r:id="rId18"/>
    <p:sldId id="346" r:id="rId19"/>
    <p:sldId id="347" r:id="rId20"/>
    <p:sldId id="348" r:id="rId21"/>
    <p:sldId id="349" r:id="rId22"/>
    <p:sldId id="350" r:id="rId23"/>
    <p:sldId id="332" r:id="rId24"/>
  </p:sldIdLst>
  <p:sldSz cx="9144000" cy="6858000" type="screen4x3"/>
  <p:notesSz cx="6877050" cy="10001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003" y="2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ru-RU"/>
          </a:p>
        </p:txBody>
      </p:sp>
      <p:sp>
        <p:nvSpPr>
          <p:cNvPr id="3" name="Дата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86C53F42-4955-4D8E-9506-55B0EACEB67D}" type="datetimeFigureOut">
              <a:rPr lang="ru-RU" smtClean="0"/>
              <a:pPr/>
              <a:t>22.11.2015</a:t>
            </a:fld>
            <a:endParaRPr lang="ru-RU"/>
          </a:p>
        </p:txBody>
      </p:sp>
      <p:sp>
        <p:nvSpPr>
          <p:cNvPr id="4" name="Образ слайда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ru-RU"/>
          </a:p>
        </p:txBody>
      </p:sp>
      <p:sp>
        <p:nvSpPr>
          <p:cNvPr id="5" name="Заметки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ru-RU"/>
          </a:p>
        </p:txBody>
      </p:sp>
      <p:sp>
        <p:nvSpPr>
          <p:cNvPr id="7" name="Номер слайда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8C13115D-B571-4C84-A4A2-CE11035D1CBC}" type="slidenum">
              <a:rPr lang="ru-RU" smtClean="0"/>
              <a:pPr/>
              <a:t>‹#›</a:t>
            </a:fld>
            <a:endParaRPr lang="ru-RU"/>
          </a:p>
        </p:txBody>
      </p:sp>
    </p:spTree>
    <p:extLst>
      <p:ext uri="{BB962C8B-B14F-4D97-AF65-F5344CB8AC3E}">
        <p14:creationId xmlns:p14="http://schemas.microsoft.com/office/powerpoint/2010/main" val="35283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13115D-B571-4C84-A4A2-CE11035D1CBC}"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 pos="100000">
              <a:srgbClr val="FEE7F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85F22-4E7F-4750-AE98-86ABE6C5892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hyperlink" Target="http://www.fixiki.ru/upload/iblock/f6a/exact_628x390_f6aec82dc47774c59e5b5f59e628e1f7.jpg" TargetMode="External"/><Relationship Id="rId13" Type="http://schemas.openxmlformats.org/officeDocument/2006/relationships/hyperlink" Target="http://www.fixiki.ru/upload/iblock/a06/exact_628x390_a061e8c0510977e85b24972286058d96.png" TargetMode="External"/><Relationship Id="rId18" Type="http://schemas.openxmlformats.org/officeDocument/2006/relationships/hyperlink" Target="http://www.fixiki.ru/watch/9/32044/" TargetMode="External"/><Relationship Id="rId3" Type="http://schemas.openxmlformats.org/officeDocument/2006/relationships/hyperlink" Target="http://www.fixiki.ru/watch/9/?PAGEN_1=3" TargetMode="External"/><Relationship Id="rId21" Type="http://schemas.openxmlformats.org/officeDocument/2006/relationships/hyperlink" Target="http://www.fixiki.ru/watch/9/401/" TargetMode="External"/><Relationship Id="rId7" Type="http://schemas.openxmlformats.org/officeDocument/2006/relationships/hyperlink" Target="http://www.fixiki.ru/upload/iblock/a3e/exact_628x390_a3ef56b9089abdacf9f5bede00f4756c.png" TargetMode="External"/><Relationship Id="rId12" Type="http://schemas.openxmlformats.org/officeDocument/2006/relationships/hyperlink" Target="http://www.fixiki.ru/upload/iblock/136/exact_628x390_136f86b46dc0c986d915271167e6dea7.png" TargetMode="External"/><Relationship Id="rId17" Type="http://schemas.openxmlformats.org/officeDocument/2006/relationships/hyperlink" Target="http://www.fixiki.ru/watch/9/46301/" TargetMode="External"/><Relationship Id="rId2" Type="http://schemas.openxmlformats.org/officeDocument/2006/relationships/notesSlide" Target="../notesSlides/notesSlide1.xml"/><Relationship Id="rId16" Type="http://schemas.openxmlformats.org/officeDocument/2006/relationships/hyperlink" Target="http://www.fixiki.ru/watch/9/46585/" TargetMode="External"/><Relationship Id="rId20" Type="http://schemas.openxmlformats.org/officeDocument/2006/relationships/hyperlink" Target="http://www.fixiki.ru/watch/9/407/" TargetMode="External"/><Relationship Id="rId1" Type="http://schemas.openxmlformats.org/officeDocument/2006/relationships/slideLayout" Target="../slideLayouts/slideLayout6.xml"/><Relationship Id="rId6" Type="http://schemas.openxmlformats.org/officeDocument/2006/relationships/hyperlink" Target="http://www.fixiki.ru/upload/iblock/26f/exact_628x390_26fc2ebf8d8a013f9a2ab2459d715e7c.png" TargetMode="External"/><Relationship Id="rId11" Type="http://schemas.openxmlformats.org/officeDocument/2006/relationships/hyperlink" Target="http://www.fixiki.ru/upload/iblock/c0d/exact_628x390_c0d94e3754a2295c088f021ed1433dca.png" TargetMode="External"/><Relationship Id="rId24" Type="http://schemas.openxmlformats.org/officeDocument/2006/relationships/slide" Target="slide1.xml"/><Relationship Id="rId5" Type="http://schemas.openxmlformats.org/officeDocument/2006/relationships/hyperlink" Target="http://www.fixiki.ru/upload/iblock/818/exact_628x390_818cc4def55409eb934418a76e201048.png" TargetMode="External"/><Relationship Id="rId15" Type="http://schemas.openxmlformats.org/officeDocument/2006/relationships/hyperlink" Target="http://www.fixiki.ru/watch/9/174245/" TargetMode="External"/><Relationship Id="rId23" Type="http://schemas.openxmlformats.org/officeDocument/2006/relationships/hyperlink" Target="http://www.fixiki.ru/watch/9/91/" TargetMode="External"/><Relationship Id="rId10" Type="http://schemas.openxmlformats.org/officeDocument/2006/relationships/hyperlink" Target="http://www.fixiki.ru/upload/iblock/858/exact_628x390_8580b5192a485227c8da4668e1658dcc.png" TargetMode="External"/><Relationship Id="rId19" Type="http://schemas.openxmlformats.org/officeDocument/2006/relationships/hyperlink" Target="http://www.fixiki.ru/watch/9/7506/" TargetMode="External"/><Relationship Id="rId4" Type="http://schemas.openxmlformats.org/officeDocument/2006/relationships/hyperlink" Target="http://www.fixiki.ru/upload/iblock/0e7/exact_628x390_0e7c5fe988be4cd0fd9c90079fb88cf5.png" TargetMode="External"/><Relationship Id="rId9" Type="http://schemas.openxmlformats.org/officeDocument/2006/relationships/hyperlink" Target="http://www.fixiki.ru/upload/iblock/9be/exact_628x390_9beaabf074764f5a48b56da8edfc3761.png" TargetMode="External"/><Relationship Id="rId14" Type="http://schemas.openxmlformats.org/officeDocument/2006/relationships/hyperlink" Target="http://www.fixiki.ru/watch/9/180340/" TargetMode="External"/><Relationship Id="rId22" Type="http://schemas.openxmlformats.org/officeDocument/2006/relationships/hyperlink" Target="http://www.fixiki.ru/watch/9/9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2999256"/>
          </a:xfrm>
        </p:spPr>
        <p:style>
          <a:lnRef idx="0">
            <a:schemeClr val="accent6"/>
          </a:lnRef>
          <a:fillRef idx="3">
            <a:schemeClr val="accent6"/>
          </a:fillRef>
          <a:effectRef idx="3">
            <a:schemeClr val="accent6"/>
          </a:effectRef>
          <a:fontRef idx="minor">
            <a:schemeClr val="lt1"/>
          </a:fontRef>
        </p:style>
        <p:txBody>
          <a:bodyPr>
            <a:normAutofit/>
          </a:bodyPr>
          <a:lstStyle/>
          <a:p>
            <a:r>
              <a:rPr lang="ru-RU" sz="3600" b="1" dirty="0" smtClean="0">
                <a:solidFill>
                  <a:srgbClr val="FFFF00"/>
                </a:solidFill>
                <a:latin typeface="Arial Black" pitchFamily="34" charset="0"/>
              </a:rPr>
              <a:t>Экспериментальная деятельность в детской музыкальной лаборатории «Музыкальная шкатулка»</a:t>
            </a:r>
          </a:p>
        </p:txBody>
      </p:sp>
      <p:pic>
        <p:nvPicPr>
          <p:cNvPr id="4" name="Рисунок 3" descr="fiksiki-kartinki-1.jpg"/>
          <p:cNvPicPr>
            <a:picLocks noChangeAspect="1"/>
          </p:cNvPicPr>
          <p:nvPr/>
        </p:nvPicPr>
        <p:blipFill>
          <a:blip r:embed="rId2" cstate="email">
            <a:clrChange>
              <a:clrFrom>
                <a:srgbClr val="FFFFFF"/>
              </a:clrFrom>
              <a:clrTo>
                <a:srgbClr val="FFFFFF">
                  <a:alpha val="0"/>
                </a:srgbClr>
              </a:clrTo>
            </a:clrChange>
          </a:blip>
          <a:stretch>
            <a:fillRect/>
          </a:stretch>
        </p:blipFill>
        <p:spPr>
          <a:xfrm>
            <a:off x="251520" y="3357538"/>
            <a:ext cx="3113391" cy="3500462"/>
          </a:xfrm>
          <a:prstGeom prst="rect">
            <a:avLst/>
          </a:prstGeom>
        </p:spPr>
      </p:pic>
      <p:pic>
        <p:nvPicPr>
          <p:cNvPr id="5" name="Рисунок 4"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6073007" y="3645024"/>
            <a:ext cx="2648337" cy="2592288"/>
          </a:xfrm>
          <a:prstGeom prst="rect">
            <a:avLst/>
          </a:prstGeom>
        </p:spPr>
      </p:pic>
      <p:pic>
        <p:nvPicPr>
          <p:cNvPr id="11" name="Рисунок 10" descr="C:\Users\Олнг\AppData\Local\Microsoft\Windows\Temporary Internet Files\Content.Word\DSCF194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3643306" y="3643314"/>
            <a:ext cx="2187438" cy="263651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2646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Как сделать звук громче?</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228184" y="1052736"/>
            <a:ext cx="2771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300192" y="2204864"/>
            <a:ext cx="25133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lang="ru-RU" sz="1200" dirty="0" smtClean="0">
                <a:latin typeface="Times New Roman"/>
                <a:ea typeface="Calibri"/>
                <a:cs typeface="Times New Roman"/>
              </a:rPr>
              <a:t>Выяснить причины усиления звука.</a:t>
            </a:r>
          </a:p>
        </p:txBody>
      </p:sp>
      <p:sp>
        <p:nvSpPr>
          <p:cNvPr id="9" name="Прямоугольник 8"/>
          <p:cNvSpPr/>
          <p:nvPr/>
        </p:nvSpPr>
        <p:spPr>
          <a:xfrm>
            <a:off x="6300192" y="2780928"/>
            <a:ext cx="2664296"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выяснить, может ли расческа издавать звуки. Дети проводят пальцем или деревянной палочкой по концам зубьев, получают звук. Объясняют, почему возникает звук от прикосновения к зубьям расчески (зубья расчески дрожат от прикосновения пальцев и издают звуки; дрожание по воздуху доходит до слуха и слышится звук). Звук очень тихий и слабый.</a:t>
            </a:r>
          </a:p>
          <a:p>
            <a:pPr algn="just"/>
            <a:r>
              <a:rPr lang="ru-RU" sz="1200" dirty="0" smtClean="0">
                <a:latin typeface="Times New Roman" pitchFamily="18" charset="0"/>
                <a:cs typeface="Times New Roman" pitchFamily="18" charset="0"/>
              </a:rPr>
              <a:t>Ставят один конец расчески на стул.</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39553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Содержимое 11"/>
          <p:cNvSpPr>
            <a:spLocks noGrp="1"/>
          </p:cNvSpPr>
          <p:nvPr>
            <p:ph idx="1"/>
          </p:nvPr>
        </p:nvSpPr>
        <p:spPr>
          <a:xfrm>
            <a:off x="179512" y="5445224"/>
            <a:ext cx="8712968" cy="680939"/>
          </a:xfrm>
        </p:spPr>
        <p:txBody>
          <a:bodyPr>
            <a:noAutofit/>
          </a:bodyPr>
          <a:lstStyle/>
          <a:p>
            <a:pPr marL="0" indent="0" algn="just">
              <a:buNone/>
            </a:pPr>
            <a:r>
              <a:rPr lang="ru-RU" sz="1200" dirty="0" smtClean="0">
                <a:latin typeface="Times New Roman" pitchFamily="18" charset="0"/>
                <a:cs typeface="Times New Roman" pitchFamily="18" charset="0"/>
              </a:rPr>
              <a:t>Повторяют опыт. Выясняют, почему звук стал громче ( в случае затруднения предлагают одному ребенку проводить пальцем по зубьям, а другому в это время – легонько пальцами коснуться стула), что чувствуют пальцы. Делают вывод: дрожит не только расческа, но и стул. Стул больше, и звук получается громче. Взрослый предлагает проверить этот вывод: прикладывая конец расчески к разнообразным предметам: к столу, кубику, книге, цветочному горшку и т.д. (звук усиливается, так как колеблется большой по размеру предмет).</a:t>
            </a:r>
            <a:endParaRPr lang="ru-RU" sz="1100" dirty="0" smtClean="0">
              <a:latin typeface="Times New Roman" pitchFamily="18" charset="0"/>
              <a:ea typeface="Calibri"/>
              <a:cs typeface="Times New Roman" pitchFamily="18" charset="0"/>
            </a:endParaRPr>
          </a:p>
          <a:p>
            <a:pPr marL="0" indent="0">
              <a:buNone/>
            </a:pPr>
            <a:endParaRPr lang="ru-RU" sz="1200" dirty="0"/>
          </a:p>
        </p:txBody>
      </p:sp>
      <p:pic>
        <p:nvPicPr>
          <p:cNvPr id="11" name="Рисунок 10" descr="G:\фото воспит\DSCF189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124744"/>
            <a:ext cx="5760640" cy="4104456"/>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3" name="Рисунок 12"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12360" y="0"/>
            <a:ext cx="1187624" cy="1162489"/>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44644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Рупор</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436096" y="785029"/>
            <a:ext cx="35638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игровая деятельность.</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Сюжетно-ролевая игра «Капитан корабля»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580112" y="1392451"/>
            <a:ext cx="316140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Опытным путем, выяснить, какие приспособления помогают сделать звук громче.</a:t>
            </a:r>
            <a:endParaRPr lang="ru-RU" sz="1200" dirty="0" smtClean="0">
              <a:latin typeface="Times New Roman"/>
              <a:ea typeface="Calibri"/>
              <a:cs typeface="Times New Roman"/>
            </a:endParaRPr>
          </a:p>
        </p:txBody>
      </p:sp>
      <p:sp>
        <p:nvSpPr>
          <p:cNvPr id="9" name="Прямоугольник 8"/>
          <p:cNvSpPr/>
          <p:nvPr/>
        </p:nvSpPr>
        <p:spPr>
          <a:xfrm>
            <a:off x="5652120" y="2420888"/>
            <a:ext cx="3240360"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представляют, что заблудились в лесу, пытаются позвать кого-нибудь издалека, приложив руки рупором ко рту, выясняют, что ощущают руки (колебания), стал ли звук громче (звук усилился), какой прибор часто используют капитаны на кораблях, командиры, когда отдают команды (рупор). Дети берут рупор, уходят в самый дальний конец помещения, подают команды сначала без использования рупора, а затем через рупор. Делают вывод: команды через рупор громче, так как от голоса начинает дрожать рупор и звук получается более сильным.</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5652120" y="5517232"/>
            <a:ext cx="371282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p>
          <a:p>
            <a:pPr algn="just"/>
            <a:r>
              <a:rPr lang="ru-RU" sz="1200" b="1" dirty="0" smtClean="0">
                <a:latin typeface="Times New Roman"/>
                <a:ea typeface="Calibri"/>
                <a:cs typeface="Times New Roman"/>
              </a:rPr>
              <a:t>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Рисунок 13" descr="C:\Users\Олнг\AppData\Local\Microsoft\Windows\Temporary Internet Files\Content.Word\DSCF186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836712"/>
            <a:ext cx="4752528" cy="583264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5" name="Рисунок 14"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7452320" y="5157192"/>
            <a:ext cx="1543044" cy="1510387"/>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2646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Спичечный телефон</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444208" y="785029"/>
            <a:ext cx="25557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игровая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444208" y="1196752"/>
            <a:ext cx="24482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Познакомить с простейшим устройством для передачи звука на расстоянии.</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6444208" y="1964353"/>
            <a:ext cx="2448272" cy="360098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выполняют действия по алгоритму: через центры двух пустых спичечных коробкой протягивают нить, закрепив ее с обеих сторон с помощью спичек. Натягивают нить, пробуют передать друг другу «секрет». Для этого одни ребенок, прижав коробок к губам, говорит; другой, приложив ухо ко второму коробку, слушает. Дети выясняют, что звук могут услышать только двое, непосредственно участвующие в опыте. Звук заставляет  дрожать коробок, «бежит» по нитке ко второму коробку. По воздуху звук передается хуже, поэтому «секрет» не слышен другим. </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G:\фото воспит\DSCF192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08720"/>
            <a:ext cx="6048672" cy="4464496"/>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2" name="Прямоугольник 11"/>
          <p:cNvSpPr/>
          <p:nvPr/>
        </p:nvSpPr>
        <p:spPr>
          <a:xfrm>
            <a:off x="251520" y="5445224"/>
            <a:ext cx="8424936" cy="1015663"/>
          </a:xfrm>
          <a:prstGeom prst="rect">
            <a:avLst/>
          </a:prstGeom>
        </p:spPr>
        <p:txBody>
          <a:bodyPr wrap="square">
            <a:spAutoFit/>
          </a:bodyPr>
          <a:lstStyle/>
          <a:p>
            <a:pPr algn="just"/>
            <a:r>
              <a:rPr lang="ru-RU" sz="1200" dirty="0" smtClean="0">
                <a:latin typeface="Times New Roman" pitchFamily="18" charset="0"/>
                <a:cs typeface="Times New Roman" pitchFamily="18" charset="0"/>
              </a:rPr>
              <a:t>Взрослый спрашивает, что может почувствовать третий ребенок, если во время разговора двоих (по коробкам) приложит палец к нитке, к коробку ( палец, прикасаясь к нити, к коробку, ощущает колебания).</a:t>
            </a:r>
          </a:p>
          <a:p>
            <a:pPr algn="just"/>
            <a:r>
              <a:rPr lang="ru-RU" sz="1200" dirty="0" smtClean="0">
                <a:latin typeface="Times New Roman" pitchFamily="18" charset="0"/>
                <a:cs typeface="Times New Roman" pitchFamily="18" charset="0"/>
              </a:rPr>
              <a:t>Дети узнают, что спичечный «телефон» работает по принципу настоящего телефона: там звук бежит по проводам. Дети зажимают нить посередине рукой - «телефон» не работает (звук передается при дрожании нитки; если нитка не дрожит, звук не передается).</a:t>
            </a:r>
            <a:endParaRPr lang="ru-RU" sz="1100" dirty="0" smtClean="0">
              <a:latin typeface="Times New Roman" pitchFamily="18" charset="0"/>
              <a:ea typeface="Calibri"/>
              <a:cs typeface="Times New Roman" pitchFamily="18"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2646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Мишутка пищал?</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796136" y="877362"/>
            <a:ext cx="32038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Театрализация сказки «Три медведя»</a:t>
            </a:r>
          </a:p>
        </p:txBody>
      </p:sp>
      <p:sp>
        <p:nvSpPr>
          <p:cNvPr id="1026" name="Rectangle 2"/>
          <p:cNvSpPr>
            <a:spLocks noChangeArrowheads="1"/>
          </p:cNvSpPr>
          <p:nvPr/>
        </p:nvSpPr>
        <p:spPr bwMode="auto">
          <a:xfrm>
            <a:off x="5796136" y="1352673"/>
            <a:ext cx="31683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одну из причин возникновения высоких и низких звуков, зависимость звучащих предметов от их размера</a:t>
            </a:r>
          </a:p>
          <a:p>
            <a:pPr fontAlgn="base">
              <a:spcBef>
                <a:spcPct val="0"/>
              </a:spcBef>
              <a:spcAft>
                <a:spcPct val="0"/>
              </a:spcAft>
            </a:pPr>
            <a:endParaRPr lang="ru-RU" sz="1200" dirty="0" smtClean="0">
              <a:latin typeface="Times New Roman" pitchFamily="18" charset="0"/>
              <a:ea typeface="Calibri" pitchFamily="34" charset="0"/>
              <a:cs typeface="Times New Roman" pitchFamily="18" charset="0"/>
            </a:endParaRP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796136" y="2492896"/>
            <a:ext cx="3096344" cy="3785652"/>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Вспоминают сказку «Три медведя», Изображают, как говорил Михайло Иванович, как говорила Настасья Петровна, как говорил Мишутка, какими были их голоска (у Михаила Ивановича - грубый, громкий, у Настасьи Петровны - не очень грубый, у Мишутки- тоненький голосок, не говорил, а пищал). Выясняют. Почему у медведей такие разные голоса, проводя серию опытов.</a:t>
            </a:r>
          </a:p>
          <a:p>
            <a:pPr algn="just"/>
            <a:r>
              <a:rPr lang="ru-RU" sz="1200" dirty="0" smtClean="0">
                <a:latin typeface="Times New Roman" pitchFamily="18" charset="0"/>
                <a:cs typeface="Times New Roman" pitchFamily="18" charset="0"/>
              </a:rPr>
              <a:t>Вспоминают, в результате чего появляются звуки речи (дрожание голосовых связок). Выбирают струны, звуки которых напоминают голос Михайло Ивановича, Настасьи Петровны, Мишутки. Объясняют свой выбор (толстая струна звучит похоже на голос Михайло Ивановича, самая тоненькая – на голос Мишутки, средняя - на голос Настасьи Петровны).</a:t>
            </a: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G:\фото воспит\DSCF197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08720"/>
            <a:ext cx="5328592" cy="367240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4" name="Picture 4" descr="K:\ПАЗЛ\ПАЗЛ МАША\fix14.png"/>
          <p:cNvPicPr>
            <a:picLocks noChangeAspect="1" noChangeArrowheads="1"/>
          </p:cNvPicPr>
          <p:nvPr/>
        </p:nvPicPr>
        <p:blipFill>
          <a:blip r:embed="rId3" cstate="email">
            <a:extLst>
              <a:ext uri="{28A0092B-C50C-407E-A947-70E740481C1C}">
                <a14:useLocalDpi xmlns:a14="http://schemas.microsoft.com/office/drawing/2010/main"/>
              </a:ext>
            </a:extLst>
          </a:blip>
          <a:srcRect l="22765" r="17321"/>
          <a:stretch>
            <a:fillRect/>
          </a:stretch>
        </p:blipFill>
        <p:spPr bwMode="auto">
          <a:xfrm flipH="1">
            <a:off x="395536" y="3861048"/>
            <a:ext cx="2051720" cy="3209020"/>
          </a:xfrm>
          <a:prstGeom prst="rect">
            <a:avLst/>
          </a:prstGeo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Как видят летучие мыши?</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84168" y="744379"/>
            <a:ext cx="2843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Детско-родительский проект «Как видят летучие мыши» образовательная область «Познавательное развитие»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084168" y="155679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возможности измерения расстояния с помощью звука.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6084168" y="1988840"/>
            <a:ext cx="2880320" cy="360098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рассматривают иллюстрации летучих мышей, рассказывают, что летучие мыши плохо видят, ведут ночной образ жизни. С помощью опыта выясняют, что помогает летучим мышам не наталкиваться на предметы и друг на друга: берут емкость с водой, у одного края емкости изображают волны; наблюдают, как воны доходят до противоположного края и  идут в обратном направлении («как звуки»). Затем берут мячи, отбивают  с большого расстояния и с близкого. Взрослый обращает внимание, что похожее явление  происходит и со звуками: долетая до твердых предметов, они возвращаются обратно, как бы отталкиваясь от них. </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родители,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323528" y="5589240"/>
            <a:ext cx="8424936" cy="1015663"/>
          </a:xfrm>
          <a:prstGeom prst="rect">
            <a:avLst/>
          </a:prstGeom>
        </p:spPr>
        <p:txBody>
          <a:bodyPr wrap="square">
            <a:spAutoFit/>
          </a:bodyPr>
          <a:lstStyle/>
          <a:p>
            <a:pPr algn="just"/>
            <a:r>
              <a:rPr lang="ru-RU" sz="1200" dirty="0" smtClean="0">
                <a:latin typeface="Times New Roman" pitchFamily="18" charset="0"/>
                <a:cs typeface="Times New Roman" pitchFamily="18" charset="0"/>
              </a:rPr>
              <a:t>Дети узнают, что летучие мыши издают особые звуки, которые помогают им измерять расстояния Взрослый предлагает  угадать: если звук возвращается быстро, значит… (предмет близко); если звук возвращается нескоро, значит… (предмет далеко). Взрослый обращает внимание детей на то, что используя свойство звука передаваться на большие расстояния, человек изобрел особый прибор - эхолот. Прибор необходим морякам. С его помощью можно измерять глубину моря, посылая звук и принимая его обратно.</a:t>
            </a:r>
          </a:p>
        </p:txBody>
      </p:sp>
      <p:pic>
        <p:nvPicPr>
          <p:cNvPr id="13" name="Рисунок 12" descr="G:\фото воспит\DSCF195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08720"/>
            <a:ext cx="5616624" cy="439248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1" name="Рисунок 10" descr="fiksiki-kartinki-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2699792" y="1124744"/>
            <a:ext cx="1368152" cy="1450424"/>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892480"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мышонок не услышал щуку?</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84168" y="744378"/>
            <a:ext cx="2843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«Речевое развитие»</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(приобщение к художественной литературе)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084168" y="155679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причины разного восприятия звуков человеком и животными.</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724128" y="1988840"/>
            <a:ext cx="3240360"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вспоминают «Сказку о глупом мышонке», один из отрывков «Стала петь мышонку щука, но не слышал он ни звука. Разевает щука рот, а не слышно, что поет».</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Выясняют, почему мышонок не услышал щуку, вспоминают, какая часть уха помогает услышать звук (мембрана - барабанная перепонка, которая находится внутри уха). Дети рассказывают, что у разных живых организмов барабанная перепонка устроена неодинаково. Взрослый предлагает детям представить, что она может быть разной по толщине (как бумага). </a:t>
            </a:r>
            <a:endParaRPr lang="ru-RU" sz="1200" dirty="0">
              <a:latin typeface="Times New Roman" pitchFamily="18" charset="0"/>
              <a:cs typeface="Times New Roman" pitchFamily="18" charset="0"/>
            </a:endParaRP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родители,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051720" y="5085184"/>
            <a:ext cx="6696744" cy="1200329"/>
          </a:xfrm>
          <a:prstGeom prst="rect">
            <a:avLst/>
          </a:prstGeom>
        </p:spPr>
        <p:txBody>
          <a:bodyPr wrap="square">
            <a:spAutoFit/>
          </a:bodyPr>
          <a:lstStyle/>
          <a:p>
            <a:pPr algn="just"/>
            <a:r>
              <a:rPr lang="ru-RU" sz="1200" dirty="0" smtClean="0">
                <a:latin typeface="Times New Roman" pitchFamily="18" charset="0"/>
                <a:cs typeface="Times New Roman" pitchFamily="18" charset="0"/>
              </a:rPr>
              <a:t>Дети с помощью специальных действий выясняют, какую по толщине мембрану легче заставить колебаться: подносят разные по толщине листочки бумаги ко рту, «гудят», определяют, что тонкая бумага дрожит сильнее. Значит, тонкая мембрана быстрее улавливает звуковые колебания. Взрослый рассказывает об очень низких и очень высоких звуках, которые ухо человека слышать может, а разные виды животных их не слышат (например, кошка слышит мышь, узнает шаги хозяина; перед землетрясением животные чувствуют колебания земли раньше человека и т.п.).</a:t>
            </a:r>
            <a:endParaRPr lang="ru-RU" sz="1200"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018460"/>
            <a:ext cx="1967508" cy="1839540"/>
          </a:xfrm>
          <a:prstGeom prst="rect">
            <a:avLst/>
          </a:prstGeom>
          <a:noFill/>
          <a:ln w="9525">
            <a:noFill/>
            <a:miter lim="800000"/>
            <a:headEnd/>
            <a:tailEnd/>
          </a:ln>
          <a:effectLst/>
        </p:spPr>
      </p:pic>
      <p:pic>
        <p:nvPicPr>
          <p:cNvPr id="13" name="Рисунок 12" descr="H:\фото пятница\DSCF211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980728"/>
            <a:ext cx="5328592" cy="3888432"/>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Берегите уши</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12160" y="836712"/>
            <a:ext cx="2843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Беседа образовательная область «Физическое развитие» (формирование начальных представлений о здоровом образе жизни)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940152" y="191683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Дать понятие о необходимости беречь органы слуха.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940152" y="2636912"/>
            <a:ext cx="2880320" cy="156966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рассматривают схему строения органов слуха, отвечают на вопрос: «Как получается, что человек слышит?». </a:t>
            </a:r>
          </a:p>
          <a:p>
            <a:pPr algn="just"/>
            <a:r>
              <a:rPr lang="ru-RU" sz="1200" dirty="0" smtClean="0">
                <a:latin typeface="Times New Roman" pitchFamily="18" charset="0"/>
                <a:cs typeface="Times New Roman" pitchFamily="18" charset="0"/>
              </a:rPr>
              <a:t>Проводится беседа о том, как нужно беречь уши, чтобы избежать снижения слуха или глухоты.</a:t>
            </a:r>
          </a:p>
          <a:p>
            <a:pPr algn="just"/>
            <a:r>
              <a:rPr lang="ru-RU" sz="1200" dirty="0" smtClean="0">
                <a:latin typeface="Times New Roman" pitchFamily="18" charset="0"/>
                <a:cs typeface="Times New Roman" pitchFamily="18" charset="0"/>
              </a:rPr>
              <a:t> </a:t>
            </a:r>
          </a:p>
        </p:txBody>
      </p:sp>
      <p:sp>
        <p:nvSpPr>
          <p:cNvPr id="10" name="Rectangle 2"/>
          <p:cNvSpPr>
            <a:spLocks noChangeArrowheads="1"/>
          </p:cNvSpPr>
          <p:nvPr/>
        </p:nvSpPr>
        <p:spPr bwMode="auto">
          <a:xfrm>
            <a:off x="285720" y="642939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медицинская сестра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fiksiki-kartinki-2.jpg">
            <a:hlinkClick r:id="rId2" action="ppaction://hlinksldjump"/>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988758" y="3786190"/>
            <a:ext cx="2919305" cy="2857520"/>
          </a:xfrm>
          <a:prstGeom prst="rect">
            <a:avLst/>
          </a:prstGeom>
        </p:spPr>
      </p:pic>
      <p:pic>
        <p:nvPicPr>
          <p:cNvPr id="11" name="Рисунок 10" descr="H:\Конюхова А.П. УЧИТЕЛЬ ГОДА\фото и конспект\DSCF202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928670"/>
            <a:ext cx="5429288" cy="321471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Берегите горло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12160" y="836712"/>
            <a:ext cx="2843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Беседа образовательная область «Физическое развитие» (формирование начальных представлений о здоровом образе жизни)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940152" y="191683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Дать понятие о необходимости беречь органы речи.</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940152" y="2636912"/>
            <a:ext cx="2880320" cy="156966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объясняет, что при  громком разговоре, крике наши голосовые связки дрожат очень сильно, устают, их можно повредить (если дернуть сильно за нить, она порвется). Дети уточняют, что разговаривая спокойно, без крика, человек бережет голосовые связки.</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медицинская сестра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фото пятница\DSCF217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08720"/>
            <a:ext cx="5544616" cy="4176464"/>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Picture 4" descr="K:\ПАЗЛ\ПАЗЛ МАША\fix14.png"/>
          <p:cNvPicPr>
            <a:picLocks noChangeAspect="1" noChangeArrowheads="1"/>
          </p:cNvPicPr>
          <p:nvPr/>
        </p:nvPicPr>
        <p:blipFill>
          <a:blip r:embed="rId3" cstate="email">
            <a:extLst>
              <a:ext uri="{28A0092B-C50C-407E-A947-70E740481C1C}">
                <a14:useLocalDpi xmlns:a14="http://schemas.microsoft.com/office/drawing/2010/main"/>
              </a:ext>
            </a:extLst>
          </a:blip>
          <a:srcRect l="22765" r="17321"/>
          <a:stretch>
            <a:fillRect/>
          </a:stretch>
        </p:blipFill>
        <p:spPr bwMode="auto">
          <a:xfrm flipH="1">
            <a:off x="899592" y="4049688"/>
            <a:ext cx="1656184" cy="2808312"/>
          </a:xfrm>
          <a:prstGeom prst="rect">
            <a:avLst/>
          </a:prstGeom>
          <a:noFill/>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Поющая струна</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12160" y="929045"/>
            <a:ext cx="2843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«Художественно-эстетическое развитие» (музыкальная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940152" y="1824499"/>
            <a:ext cx="30598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причины происхождения низких и высоких звуков (частота звука).</a:t>
            </a:r>
          </a:p>
          <a:p>
            <a:pPr fontAlgn="base">
              <a:spcBef>
                <a:spcPct val="0"/>
              </a:spcBef>
              <a:spcAft>
                <a:spcPct val="0"/>
              </a:spcAft>
            </a:pPr>
            <a:endParaRPr lang="ru-RU" sz="1200" dirty="0" smtClean="0">
              <a:latin typeface="Times New Roman" pitchFamily="18" charset="0"/>
              <a:ea typeface="Calibri" pitchFamily="34" charset="0"/>
              <a:cs typeface="Times New Roman" pitchFamily="18" charset="0"/>
            </a:endParaRP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940152" y="2636912"/>
            <a:ext cx="2880320" cy="3231654"/>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с помощью взрослого закрепляют проволоку на деревянной рамке, слегка натянув ее. Дергая проволоку, слышат звук, наблюдают за частотой колебаний. Выясняют, что звук слышится низкий, грубый. Проволока дрожит медленно, колебания хорошо различимы. Натягивают проволоку сильнее, повторяют опыт. Выясняют, каким получился звук (стал тоньше, проволока часто дрожит). Меняя натяжение проволоки, еще несколько раз проверяют зависимость звучания от частоты колебаний. Дети делают вывод: чем сильнее натянута проволока, тем выше звук. </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музыкальный руководитель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5018460"/>
            <a:ext cx="1967508" cy="1839540"/>
          </a:xfrm>
          <a:prstGeom prst="rect">
            <a:avLst/>
          </a:prstGeom>
          <a:noFill/>
          <a:ln w="9525">
            <a:noFill/>
            <a:miter lim="800000"/>
            <a:headEnd/>
            <a:tailEnd/>
          </a:ln>
          <a:effectLst/>
        </p:spPr>
      </p:pic>
      <p:pic>
        <p:nvPicPr>
          <p:cNvPr id="12" name="Рисунок 11" descr="H:\фото пятница\DSCF211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980728"/>
            <a:ext cx="5472608" cy="3672408"/>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40960"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комар пищит, а шмель жужжит</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940152" y="1196752"/>
            <a:ext cx="2843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«Речевое развитие»</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(звуковая культура речи)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084168" y="2276872"/>
            <a:ext cx="30598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причины происхождения низких и высоких звуков (частота звука).</a:t>
            </a:r>
          </a:p>
          <a:p>
            <a:pPr fontAlgn="base">
              <a:spcBef>
                <a:spcPct val="0"/>
              </a:spcBef>
              <a:spcAft>
                <a:spcPct val="0"/>
              </a:spcAft>
            </a:pPr>
            <a:endParaRPr lang="ru-RU" sz="1200" dirty="0" smtClean="0">
              <a:latin typeface="Times New Roman" pitchFamily="18" charset="0"/>
              <a:ea typeface="Calibri" pitchFamily="34" charset="0"/>
              <a:cs typeface="Times New Roman" pitchFamily="18" charset="0"/>
            </a:endParaRP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4355976" y="3429000"/>
            <a:ext cx="4608512"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провести пластмассовой пластиной по зубьям разных расчесок, определить, одинаковый ли звук и отчего зависит частота звука. Дети обращают внимание на частоту зубьев и размер расчесок. Выясняют, что у расчесок с крупными редкими зубьями звук низкий, грубый, громкий; у расчесок с частыми мелкими зубьями - звук тонкий, высокий.</a:t>
            </a:r>
          </a:p>
          <a:p>
            <a:pPr algn="just"/>
            <a:r>
              <a:rPr lang="ru-RU" sz="1200" dirty="0" smtClean="0">
                <a:latin typeface="Times New Roman" pitchFamily="18" charset="0"/>
                <a:cs typeface="Times New Roman" pitchFamily="18" charset="0"/>
              </a:rPr>
              <a:t>Дети рассматривают иллюстрации комара и шмеля, определяют их величину. Затем имитируют звуки, издаваемые ими: у комара звук тонкий, высокий, он звучит, как «</a:t>
            </a:r>
            <a:r>
              <a:rPr lang="ru-RU" sz="1200" dirty="0" err="1" smtClean="0">
                <a:latin typeface="Times New Roman" pitchFamily="18" charset="0"/>
                <a:cs typeface="Times New Roman" pitchFamily="18" charset="0"/>
              </a:rPr>
              <a:t>з-з-з</a:t>
            </a:r>
            <a:r>
              <a:rPr lang="ru-RU" sz="1200" dirty="0" smtClean="0">
                <a:latin typeface="Times New Roman" pitchFamily="18" charset="0"/>
                <a:cs typeface="Times New Roman" pitchFamily="18" charset="0"/>
              </a:rPr>
              <a:t>»; у шмеля - низкий, грубый, звучит, как «ж-ж-ж» Дети рассказывают, что комар маленький, крыльями машет очень быстро, часто, поэтому звук получается высокий; шмель машет крыльями медленно, летит тяжело, поэтому звук получается низкий.</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учитель-логопед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 descr="K:\ПАЗЛ\ПАЗЛ МАША\fix14.png"/>
          <p:cNvPicPr>
            <a:picLocks noChangeAspect="1" noChangeArrowheads="1"/>
          </p:cNvPicPr>
          <p:nvPr/>
        </p:nvPicPr>
        <p:blipFill>
          <a:blip r:embed="rId2" cstate="email">
            <a:extLst>
              <a:ext uri="{28A0092B-C50C-407E-A947-70E740481C1C}">
                <a14:useLocalDpi xmlns:a14="http://schemas.microsoft.com/office/drawing/2010/main"/>
              </a:ext>
            </a:extLst>
          </a:blip>
          <a:srcRect l="22765" r="17321"/>
          <a:stretch>
            <a:fillRect/>
          </a:stretch>
        </p:blipFill>
        <p:spPr bwMode="auto">
          <a:xfrm flipH="1">
            <a:off x="179512" y="3789040"/>
            <a:ext cx="2051720" cy="3209020"/>
          </a:xfrm>
          <a:prstGeom prst="rect">
            <a:avLst/>
          </a:prstGeom>
          <a:noFill/>
        </p:spPr>
      </p:pic>
      <p:pic>
        <p:nvPicPr>
          <p:cNvPr id="11" name="Рисунок 10" descr="G:\Конюхова А.П. УЧИТЕЛЬ ГОДА\шмель.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484784"/>
            <a:ext cx="2551155" cy="1702098"/>
          </a:xfrm>
          <a:prstGeom prst="rect">
            <a:avLst/>
          </a:prstGeom>
          <a:noFill/>
          <a:ln w="9525">
            <a:noFill/>
            <a:miter lim="800000"/>
            <a:headEnd/>
            <a:tailEnd/>
          </a:ln>
        </p:spPr>
      </p:pic>
      <p:pic>
        <p:nvPicPr>
          <p:cNvPr id="12" name="Рисунок 11" descr="G:\Конюхова А.П. УЧИТЕЛЬ ГОДА\комар.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2" y="1628800"/>
            <a:ext cx="2125362" cy="127423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Откуда берется голос?</a:t>
            </a:r>
            <a:endParaRPr lang="ru-RU" sz="4000" dirty="0">
              <a:solidFill>
                <a:srgbClr val="800000"/>
              </a:solidFill>
              <a:ea typeface="Calibri"/>
              <a:cs typeface="Times New Roman"/>
            </a:endParaRPr>
          </a:p>
        </p:txBody>
      </p:sp>
      <p:pic>
        <p:nvPicPr>
          <p:cNvPr id="4" name="Содержимое 3" descr="G:\фото воспит\DSCF1957.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5400000">
            <a:off x="-490872" y="2227176"/>
            <a:ext cx="5229200" cy="3312368"/>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5" name="Заголовок 1"/>
          <p:cNvSpPr txBox="1">
            <a:spLocks/>
          </p:cNvSpPr>
          <p:nvPr/>
        </p:nvSpPr>
        <p:spPr>
          <a:xfrm>
            <a:off x="3923928"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3923928" y="1196752"/>
            <a:ext cx="47525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Дидактическая игра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часть </a:t>
            </a:r>
            <a:r>
              <a:rPr lang="ru-RU" sz="1200" dirty="0" smtClean="0">
                <a:latin typeface="Times New Roman" pitchFamily="18" charset="0"/>
                <a:ea typeface="Calibri" pitchFamily="34" charset="0"/>
                <a:cs typeface="Times New Roman" pitchFamily="18" charset="0"/>
              </a:rPr>
              <a:t>организованной образовательной деятельности </a:t>
            </a:r>
            <a:r>
              <a:rPr kumimoji="0" 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Речевое развитие</a:t>
            </a:r>
            <a:r>
              <a:rPr kumimoji="0" 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(подготовка к обучению грамоте)</a:t>
            </a:r>
            <a:r>
              <a:rPr kumimoji="0" lang="ru-RU" sz="1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026" name="Rectangle 2"/>
          <p:cNvSpPr>
            <a:spLocks noChangeArrowheads="1"/>
          </p:cNvSpPr>
          <p:nvPr/>
        </p:nvSpPr>
        <p:spPr bwMode="auto">
          <a:xfrm>
            <a:off x="3995936" y="1844824"/>
            <a:ext cx="421891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Подвести к пониманию причин возникновения звуков речи,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3923928" y="2420888"/>
            <a:ext cx="4762822"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p>
          <a:p>
            <a:pPr lvl="0" algn="just" fontAlgn="base">
              <a:spcBef>
                <a:spcPct val="0"/>
              </a:spcBef>
              <a:spcAft>
                <a:spcPct val="0"/>
              </a:spcAft>
            </a:pPr>
            <a:r>
              <a:rPr lang="ru-RU" sz="1200" dirty="0" smtClean="0">
                <a:latin typeface="Times New Roman" pitchFamily="18" charset="0"/>
                <a:cs typeface="Times New Roman" pitchFamily="18" charset="0"/>
              </a:rPr>
              <a:t>Взрослый предлагает детям «пошептаться» - сказать друг другу «по секрету» разные слова шепотом. Повторить эти слова так, чтобы их услышали все. Выяснить, что для этого сделали (сказали громким голосом); откуда выходили громкие звуки (из горла). Подносят руку к горлышку, произносят разные слова то шепотом, то очень громко, то тише и выясняют что почувствовали рукой, когда громко говорили (в горлышке что-то дрожит); когда говорили шепотом (дрожания нет). Взрослый рассказывает о голосовых связках, об охране органов речи (голосовые связки сравниваются с натянутыми ниточками: для того, чтобы сказать слово, надо, чтобы «ниточки» тихонько задрожали). Далее проводят опыт с натянутой на линейку тонкой нитью: извлекают из нее тихий звук, подергивая нить. Выясняют, что надо сделать, чтобы звук был громче (дернуть посильнее - звук усилится). </a:t>
            </a:r>
            <a:endParaRPr lang="ru-RU" sz="1200" dirty="0" smtClean="0">
              <a:solidFill>
                <a:prstClr val="black"/>
              </a:solidFill>
              <a:latin typeface="Times New Roman" pitchFamily="18" charset="0"/>
              <a:cs typeface="Times New Roman" pitchFamily="18" charset="0"/>
            </a:endParaRPr>
          </a:p>
        </p:txBody>
      </p:sp>
      <p:sp>
        <p:nvSpPr>
          <p:cNvPr id="10" name="Rectangle 2"/>
          <p:cNvSpPr>
            <a:spLocks noChangeArrowheads="1"/>
          </p:cNvSpPr>
          <p:nvPr/>
        </p:nvSpPr>
        <p:spPr bwMode="auto">
          <a:xfrm>
            <a:off x="3995936" y="6021288"/>
            <a:ext cx="3712821" cy="48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p>
          <a:p>
            <a:pPr algn="just">
              <a:lnSpc>
                <a:spcPct val="115000"/>
              </a:lnSpc>
              <a:spcAft>
                <a:spcPts val="1000"/>
              </a:spcAft>
            </a:pPr>
            <a:r>
              <a:rPr lang="ru-RU" sz="1200" dirty="0" smtClean="0">
                <a:latin typeface="Times New Roman"/>
                <a:ea typeface="Calibri"/>
                <a:cs typeface="Times New Roman"/>
              </a:rPr>
              <a:t>Воспитанники, воспитатель, </a:t>
            </a:r>
            <a:r>
              <a:rPr lang="ru-RU" sz="1200" dirty="0" smtClean="0">
                <a:latin typeface="Times New Roman"/>
                <a:ea typeface="Calibri"/>
              </a:rPr>
              <a:t>учитель-логопед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7236296" y="5085184"/>
            <a:ext cx="1543044" cy="1510387"/>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40960"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Как появляется песенка?</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715008" y="1104419"/>
            <a:ext cx="30689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«Художественно-эстетическое развитие» (музыкальная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857884" y="1928802"/>
            <a:ext cx="30706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одну из причин возникновения высоких и низких звуков, зависимость звучащих предметов от их размера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786446" y="3000372"/>
            <a:ext cx="3105464" cy="249299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сыграть на инструменте простую мелодию («чижик-пыжик»), затем повторить мелодию в другом регистре. Выясняют, одинаково ли звучали песенки ( первый раз - нежнее, второй раз -грубее). Обращают внимание на размер трубочек инструмента, повторяют эту же мелодию на высоких нотах, делают вывод: у трубочек большого размера звук грубее (ниже), у маленьких – тоньше - выше). В песенках встречаются высокие и низкие звуки. </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музыкальный руководитель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Конюхова А.П. УЧИТЕЛЬ ГОДА\фото и конспект\DSCF204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000108"/>
            <a:ext cx="5072098" cy="3929090"/>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Рисунок 7" descr="fiksiki-kartinki-6.jpg"/>
          <p:cNvPicPr>
            <a:picLocks noChangeAspect="1"/>
          </p:cNvPicPr>
          <p:nvPr/>
        </p:nvPicPr>
        <p:blipFill>
          <a:blip r:embed="rId3" cstate="email">
            <a:clrChange>
              <a:clrFrom>
                <a:srgbClr val="FFFFFF"/>
              </a:clrFrom>
              <a:clrTo>
                <a:srgbClr val="FFFFFF">
                  <a:alpha val="0"/>
                </a:srgbClr>
              </a:clrTo>
            </a:clrChange>
          </a:blip>
          <a:stretch>
            <a:fillRect/>
          </a:stretch>
        </p:blipFill>
        <p:spPr>
          <a:xfrm>
            <a:off x="142844" y="4714880"/>
            <a:ext cx="2143120" cy="2143120"/>
          </a:xfrm>
          <a:prstGeom prst="rect">
            <a:avLst/>
          </a:prstGeom>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546291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Где живет эхо?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4857752" y="857232"/>
            <a:ext cx="39959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72066" y="1571612"/>
            <a:ext cx="36358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Подвести к пониманию возникновения эха.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4786314" y="2285992"/>
            <a:ext cx="4105596" cy="4154984"/>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определяют, что такое эхо (явление, когда сказанное слово, песенка слышится еще раз, как будто кто-то повторяет их). Называют, где можно услышать эхо (в лесу, в арке, дома, в пустой комнате). Проверяют серией опытов, где оно бывает, а где его быть не может. Каждый ребенок выбирает емкость и материал для ее заполнения. Сначала произносят какое-нибудь слово в пустой аквариум или большую стеклянную банку, ведро. Выясняют, есть ли в нем эхо (да, звуки повторяются). Затем заполняют емкости тканью, веточками, сухими листочками и т.п.; произносят звуки. Выясняют, повторяются ли они в этом случае (нет, эхо исчезло).</a:t>
            </a:r>
          </a:p>
          <a:p>
            <a:pPr algn="just"/>
            <a:r>
              <a:rPr lang="ru-RU" sz="1200" dirty="0" smtClean="0">
                <a:latin typeface="Times New Roman" pitchFamily="18" charset="0"/>
                <a:cs typeface="Times New Roman" pitchFamily="18" charset="0"/>
              </a:rPr>
              <a:t>Играют с мячом: отбивают от пола, от стены, от кресла, от ковра. Замечают, как скачет мячик (хорошо отскакивает, возвращается в руки, если ударяется о твердые предметы, и не возвращается, если ударяется о мягкие предметы). Так же происходит со звуками: они ударяются о твердые предметы и возвращаются к нам в виде эха. Выясняют, почему в пустой комнате эхо живет, а в заполненной мягкой мебелью - нет (звук не отражается от мягких предметов и не возвращается к нам).</a:t>
            </a:r>
          </a:p>
        </p:txBody>
      </p:sp>
      <p:sp>
        <p:nvSpPr>
          <p:cNvPr id="10" name="Rectangle 2"/>
          <p:cNvSpPr>
            <a:spLocks noChangeArrowheads="1"/>
          </p:cNvSpPr>
          <p:nvPr/>
        </p:nvSpPr>
        <p:spPr bwMode="auto">
          <a:xfrm>
            <a:off x="214282" y="6581001"/>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786322"/>
            <a:ext cx="1967508" cy="1839540"/>
          </a:xfrm>
          <a:prstGeom prst="rect">
            <a:avLst/>
          </a:prstGeom>
          <a:noFill/>
          <a:ln w="9525">
            <a:noFill/>
            <a:miter lim="800000"/>
            <a:headEnd/>
            <a:tailEnd/>
          </a:ln>
          <a:effectLst/>
        </p:spPr>
      </p:pic>
      <p:pic>
        <p:nvPicPr>
          <p:cNvPr id="11" name="Рисунок 10" descr="H:\Конюхова А.П. УЧИТЕЛЬ ГОДА\фото и конспект\DSCF202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1142984"/>
            <a:ext cx="4286280" cy="357190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5328592"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Звуки в воде</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148064" y="1104419"/>
            <a:ext cx="3635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220072" y="2204864"/>
            <a:ext cx="3635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особенности передачи звука на расстоянии (звук быстрее распространяется через твердые и жидкие тела).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076056" y="3140968"/>
            <a:ext cx="3816424" cy="2123658"/>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ответить, передаются ли звуки по воде. Вместе с детьми составляет алгоритм действий: бросить камешек и слушать звук его удара о дно емкости. </a:t>
            </a:r>
          </a:p>
          <a:p>
            <a:pPr algn="just"/>
            <a:r>
              <a:rPr lang="ru-RU" sz="1200" dirty="0" smtClean="0">
                <a:latin typeface="Times New Roman" pitchFamily="18" charset="0"/>
                <a:cs typeface="Times New Roman" pitchFamily="18" charset="0"/>
              </a:rPr>
              <a:t>Затем налить воду в ёмкость  и бросить камень; если звук передается по воде, то его можно услышать. Дети выполняют оба варианта опыта и сравнивают результаты. Делают вывод: во втором варианте звук был громче; значит, через воду звук проходит лучше, чем через воздух.</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fiksiki-kartinki-6.jpg"/>
          <p:cNvPicPr>
            <a:picLocks noChangeAspect="1"/>
          </p:cNvPicPr>
          <p:nvPr/>
        </p:nvPicPr>
        <p:blipFill>
          <a:blip r:embed="rId2" cstate="email">
            <a:clrChange>
              <a:clrFrom>
                <a:srgbClr val="FFFFFF"/>
              </a:clrFrom>
              <a:clrTo>
                <a:srgbClr val="FFFFFF">
                  <a:alpha val="0"/>
                </a:srgbClr>
              </a:clrTo>
            </a:clrChange>
          </a:blip>
          <a:stretch>
            <a:fillRect/>
          </a:stretch>
        </p:blipFill>
        <p:spPr>
          <a:xfrm>
            <a:off x="-3492896" y="692696"/>
            <a:ext cx="2143120" cy="2143120"/>
          </a:xfrm>
          <a:prstGeom prst="rect">
            <a:avLst/>
          </a:prstGeom>
        </p:spPr>
      </p:pic>
      <p:pic>
        <p:nvPicPr>
          <p:cNvPr id="890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7508" y="2780928"/>
            <a:ext cx="1967508" cy="1839540"/>
          </a:xfrm>
          <a:prstGeom prst="rect">
            <a:avLst/>
          </a:prstGeom>
          <a:noFill/>
          <a:ln w="9525">
            <a:noFill/>
            <a:miter lim="800000"/>
            <a:headEnd/>
            <a:tailEnd/>
          </a:ln>
          <a:effectLst/>
        </p:spPr>
      </p:pic>
      <p:pic>
        <p:nvPicPr>
          <p:cNvPr id="12" name="Рисунок 11" descr="H:\фото пятница\DSCF2123.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052736"/>
            <a:ext cx="4536504" cy="4320480"/>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Picture 4" descr="K:\ПАЗЛ\ПАЗЛ МАША\fix14.png"/>
          <p:cNvPicPr>
            <a:picLocks noChangeAspect="1" noChangeArrowheads="1"/>
          </p:cNvPicPr>
          <p:nvPr/>
        </p:nvPicPr>
        <p:blipFill>
          <a:blip r:embed="rId5" cstate="email">
            <a:extLst>
              <a:ext uri="{28A0092B-C50C-407E-A947-70E740481C1C}">
                <a14:useLocalDpi xmlns:a14="http://schemas.microsoft.com/office/drawing/2010/main"/>
              </a:ext>
            </a:extLst>
          </a:blip>
          <a:srcRect l="22765" r="17321"/>
          <a:stretch>
            <a:fillRect/>
          </a:stretch>
        </p:blipFill>
        <p:spPr bwMode="auto">
          <a:xfrm flipH="1">
            <a:off x="0" y="4324731"/>
            <a:ext cx="1619672" cy="2533269"/>
          </a:xfrm>
          <a:prstGeom prst="rect">
            <a:avLst/>
          </a:prstGeo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000" dirty="0" smtClean="0"/>
              <a:t>Автор презентации, источники информации</a:t>
            </a:r>
            <a:endParaRPr lang="ru-RU" sz="2000" dirty="0"/>
          </a:p>
        </p:txBody>
      </p:sp>
      <p:sp>
        <p:nvSpPr>
          <p:cNvPr id="3" name="Содержимое 2"/>
          <p:cNvSpPr txBox="1">
            <a:spLocks/>
          </p:cNvSpPr>
          <p:nvPr/>
        </p:nvSpPr>
        <p:spPr>
          <a:xfrm>
            <a:off x="428596" y="785794"/>
            <a:ext cx="8229600" cy="5626121"/>
          </a:xfrm>
          <a:prstGeom prst="rect">
            <a:avLst/>
          </a:prstGeom>
        </p:spPr>
        <p:txBody>
          <a:bodyPr numCol="2"/>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Карпова Наталья Владимировна, учитель информатики МБОУ СОШ №59 п.Белозерный </a:t>
            </a:r>
            <a:r>
              <a:rPr kumimoji="0" lang="ru-RU" sz="1400" b="0" i="0" u="none" strike="noStrike" kern="1200" cap="none" spc="0" normalizeH="0" baseline="0" noProof="0" dirty="0" err="1" smtClean="0">
                <a:ln>
                  <a:noFill/>
                </a:ln>
                <a:solidFill>
                  <a:schemeClr val="tx1"/>
                </a:solidFill>
                <a:effectLst/>
                <a:uLnTx/>
                <a:uFillTx/>
                <a:latin typeface="+mn-lt"/>
                <a:ea typeface="+mn-ea"/>
                <a:cs typeface="+mn-cs"/>
              </a:rPr>
              <a:t>Сальского</a:t>
            </a:r>
            <a:r>
              <a:rPr kumimoji="0" lang="ru-RU" sz="1400" b="0" i="0" u="none" strike="noStrike" kern="1200" cap="none" spc="0" normalizeH="0" baseline="0" noProof="0" dirty="0" smtClean="0">
                <a:ln>
                  <a:noFill/>
                </a:ln>
                <a:solidFill>
                  <a:schemeClr val="tx1"/>
                </a:solidFill>
                <a:effectLst/>
                <a:uLnTx/>
                <a:uFillTx/>
                <a:latin typeface="+mn-lt"/>
                <a:ea typeface="+mn-ea"/>
                <a:cs typeface="+mn-cs"/>
              </a:rPr>
              <a:t> района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1" i="0" u="none" strike="noStrike" kern="1200" cap="none" spc="0" normalizeH="0" baseline="0" noProof="0" dirty="0" smtClean="0">
                <a:ln>
                  <a:noFill/>
                </a:ln>
                <a:solidFill>
                  <a:schemeClr val="tx1"/>
                </a:solidFill>
                <a:effectLst/>
                <a:uLnTx/>
                <a:uFillTx/>
                <a:latin typeface="+mn-lt"/>
                <a:ea typeface="+mn-ea"/>
                <a:cs typeface="+mn-cs"/>
              </a:rPr>
              <a:t>Картинки:</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sng" strike="noStrike" kern="1200" cap="none" spc="0" normalizeH="0" baseline="0" noProof="0" dirty="0" smtClean="0">
                <a:ln>
                  <a:noFill/>
                </a:ln>
                <a:solidFill>
                  <a:schemeClr val="tx1"/>
                </a:solidFill>
                <a:effectLst/>
                <a:uLnTx/>
                <a:uFillTx/>
                <a:latin typeface="+mn-lt"/>
                <a:ea typeface="+mn-ea"/>
                <a:cs typeface="+mn-cs"/>
                <a:hlinkClick r:id="rId3"/>
              </a:rPr>
              <a:t>http://www.fixiki.ru/watch/9/?PAGEN_1=3</a:t>
            </a:r>
            <a:endParaRPr kumimoji="0" lang="ru-RU" sz="1400" b="0" i="0" u="sng"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Wingdings" pitchFamily="2" charset="2"/>
              <a:buChar char="Ø"/>
              <a:defRPr/>
            </a:pPr>
            <a:r>
              <a:rPr lang="en-US" sz="1400" dirty="0" smtClean="0">
                <a:hlinkClick r:id="rId4"/>
              </a:rPr>
              <a:t>http://www.fixiki.ru/upload/iblock/0e7/exact_628x390_0e7c5fe988be4cd0fd9c90079fb88cf5.png</a:t>
            </a:r>
            <a:endParaRPr lang="ru-RU" sz="1400" dirty="0" smtClean="0"/>
          </a:p>
          <a:p>
            <a:pPr marL="342900" lvl="0" indent="-342900">
              <a:spcBef>
                <a:spcPct val="20000"/>
              </a:spcBef>
              <a:buFont typeface="Wingdings" pitchFamily="2" charset="2"/>
              <a:buChar char="Ø"/>
              <a:defRPr/>
            </a:pPr>
            <a:r>
              <a:rPr lang="en-US" sz="1400" dirty="0" smtClean="0">
                <a:hlinkClick r:id="rId5"/>
              </a:rPr>
              <a:t>http://www.fixiki.ru/upload/iblock/818/exact_628x390_818cc4def55409eb934418a76e201048.png</a:t>
            </a:r>
            <a:endParaRPr lang="ru-RU" sz="1400" dirty="0" smtClean="0"/>
          </a:p>
          <a:p>
            <a:pPr marL="342900" lvl="0" indent="-342900">
              <a:spcBef>
                <a:spcPct val="20000"/>
              </a:spcBef>
              <a:buFont typeface="Wingdings" pitchFamily="2" charset="2"/>
              <a:buChar char="Ø"/>
              <a:defRPr/>
            </a:pPr>
            <a:r>
              <a:rPr lang="en-US" sz="1400" dirty="0" smtClean="0">
                <a:hlinkClick r:id="rId6"/>
              </a:rPr>
              <a:t>http://www.fixiki.ru/upload/iblock/26f/exact_628x390_26fc2ebf8d8a013f9a2ab2459d715e7c.png</a:t>
            </a:r>
            <a:endParaRPr lang="ru-RU" sz="1400" dirty="0" smtClean="0"/>
          </a:p>
          <a:p>
            <a:pPr marL="342900" lvl="0" indent="-342900">
              <a:spcBef>
                <a:spcPct val="20000"/>
              </a:spcBef>
              <a:buFont typeface="Wingdings" pitchFamily="2" charset="2"/>
              <a:buChar char="Ø"/>
              <a:defRPr/>
            </a:pPr>
            <a:r>
              <a:rPr lang="en-US" sz="1400" dirty="0" smtClean="0">
                <a:hlinkClick r:id="rId7"/>
              </a:rPr>
              <a:t>http://www.fixiki.ru/upload/iblock/a3e/exact_628x390_a3ef56b9089abdacf9f5bede00f4756c.png</a:t>
            </a:r>
            <a:endParaRPr lang="ru-RU" sz="1400" dirty="0" smtClean="0"/>
          </a:p>
          <a:p>
            <a:pPr marL="342900" lvl="0" indent="-342900">
              <a:spcBef>
                <a:spcPct val="20000"/>
              </a:spcBef>
              <a:buFont typeface="Wingdings" pitchFamily="2" charset="2"/>
              <a:buChar char="Ø"/>
              <a:defRPr/>
            </a:pPr>
            <a:r>
              <a:rPr lang="en-US" sz="1400" dirty="0" smtClean="0">
                <a:hlinkClick r:id="rId8"/>
              </a:rPr>
              <a:t>http://www.fixiki.ru/upload/iblock/f6a/exact_628x390_f6aec82dc47774c59e5b5f59e628e1f7.jpg</a:t>
            </a:r>
            <a:endParaRPr lang="ru-RU" sz="1400" dirty="0" smtClean="0"/>
          </a:p>
          <a:p>
            <a:pPr marL="342900" lvl="0" indent="-342900">
              <a:spcBef>
                <a:spcPct val="20000"/>
              </a:spcBef>
              <a:buFont typeface="Wingdings" pitchFamily="2" charset="2"/>
              <a:buChar char="Ø"/>
              <a:defRPr/>
            </a:pPr>
            <a:r>
              <a:rPr lang="en-US" sz="1400" dirty="0" smtClean="0">
                <a:hlinkClick r:id="rId9"/>
              </a:rPr>
              <a:t>http://www.fixiki.ru/upload/iblock/9be/exact_628x390_9beaabf074764f5a48b56da8edfc3761.png</a:t>
            </a:r>
            <a:endParaRPr lang="ru-RU" sz="1400" dirty="0" smtClean="0"/>
          </a:p>
          <a:p>
            <a:pPr marL="342900" lvl="0" indent="-342900">
              <a:spcBef>
                <a:spcPct val="20000"/>
              </a:spcBef>
              <a:buFont typeface="Wingdings" pitchFamily="2" charset="2"/>
              <a:buChar char="Ø"/>
              <a:defRPr/>
            </a:pPr>
            <a:r>
              <a:rPr lang="en-US" sz="1400" dirty="0" smtClean="0">
                <a:hlinkClick r:id="rId10"/>
              </a:rPr>
              <a:t>http://www.fixiki.ru/upload/iblock/858/exact_628x390_8580b5192a485227c8da4668e1658dcc.png</a:t>
            </a:r>
            <a:endParaRPr lang="ru-RU" sz="1400" dirty="0" smtClean="0"/>
          </a:p>
          <a:p>
            <a:pPr marL="342900" lvl="0" indent="-342900">
              <a:spcBef>
                <a:spcPct val="20000"/>
              </a:spcBef>
              <a:buFont typeface="Wingdings" pitchFamily="2" charset="2"/>
              <a:buChar char="Ø"/>
              <a:defRPr/>
            </a:pPr>
            <a:r>
              <a:rPr lang="en-US" sz="1400" dirty="0" smtClean="0">
                <a:hlinkClick r:id="rId11"/>
              </a:rPr>
              <a:t>http://www.fixiki.ru/upload/iblock/c0d/exact_628x390_c0d94e3754a2295c088f021ed1433dca.png</a:t>
            </a:r>
            <a:endParaRPr lang="ru-RU" sz="1400" dirty="0" smtClean="0"/>
          </a:p>
          <a:p>
            <a:pPr marL="342900" lvl="0" indent="-342900">
              <a:spcBef>
                <a:spcPct val="20000"/>
              </a:spcBef>
              <a:buFont typeface="Wingdings" pitchFamily="2" charset="2"/>
              <a:buChar char="Ø"/>
              <a:defRPr/>
            </a:pPr>
            <a:r>
              <a:rPr lang="en-US" sz="1400" dirty="0" smtClean="0">
                <a:hlinkClick r:id="rId12"/>
              </a:rPr>
              <a:t>http://www.fixiki.ru/upload/iblock/136/exact_628x390_136f86b46dc0c986d915271167e6dea7.png</a:t>
            </a:r>
            <a:endParaRPr lang="ru-RU" sz="1400" dirty="0" smtClean="0"/>
          </a:p>
          <a:p>
            <a:pPr marL="342900" lvl="0" indent="-342900">
              <a:spcBef>
                <a:spcPct val="20000"/>
              </a:spcBef>
              <a:buFont typeface="Wingdings" pitchFamily="2" charset="2"/>
              <a:buChar char="Ø"/>
              <a:defRPr/>
            </a:pPr>
            <a:r>
              <a:rPr lang="en-US" sz="1400" dirty="0" smtClean="0">
                <a:hlinkClick r:id="rId13"/>
              </a:rPr>
              <a:t>http://www.fixiki.ru/upload/iblock/a06/exact_628x390_a061e8c0510977e85b24972286058d96.png</a:t>
            </a:r>
            <a:endParaRPr lang="ru-RU" sz="1400" dirty="0" smtClean="0"/>
          </a:p>
          <a:p>
            <a:pPr marL="342900" lvl="0" indent="-342900">
              <a:spcBef>
                <a:spcPct val="20000"/>
              </a:spcBef>
              <a:buFont typeface="Wingdings" pitchFamily="2" charset="2"/>
              <a:buChar char="Ø"/>
              <a:defRPr/>
            </a:pPr>
            <a:r>
              <a:rPr lang="ru-RU" sz="1400" b="1" dirty="0" smtClean="0"/>
              <a:t>видеоролики:</a:t>
            </a:r>
          </a:p>
          <a:p>
            <a:pPr marL="342900" lvl="0" indent="-342900">
              <a:spcBef>
                <a:spcPct val="20000"/>
              </a:spcBef>
              <a:buFont typeface="Wingdings" pitchFamily="2" charset="2"/>
              <a:buChar char="Ø"/>
              <a:defRPr/>
            </a:pPr>
            <a:r>
              <a:rPr lang="en-US" sz="1400" dirty="0" smtClean="0">
                <a:hlinkClick r:id="rId14"/>
              </a:rPr>
              <a:t>http://www.fixiki.ru/watch/9/180340/</a:t>
            </a:r>
            <a:endParaRPr lang="ru-RU" sz="1400" dirty="0" smtClean="0"/>
          </a:p>
          <a:p>
            <a:pPr marL="342900" lvl="0" indent="-342900">
              <a:spcBef>
                <a:spcPct val="20000"/>
              </a:spcBef>
              <a:buFont typeface="Wingdings" pitchFamily="2" charset="2"/>
              <a:buChar char="Ø"/>
              <a:defRPr/>
            </a:pPr>
            <a:r>
              <a:rPr lang="en-US" sz="1400" dirty="0" smtClean="0">
                <a:hlinkClick r:id="rId15"/>
              </a:rPr>
              <a:t>http://www.fixiki.ru/watch/9/174245/</a:t>
            </a:r>
            <a:endParaRPr lang="ru-RU" sz="1400" dirty="0" smtClean="0"/>
          </a:p>
          <a:p>
            <a:pPr marL="261938" lvl="0" indent="-261938">
              <a:spcBef>
                <a:spcPct val="20000"/>
              </a:spcBef>
              <a:buFont typeface="Wingdings" pitchFamily="2" charset="2"/>
              <a:buChar char="Ø"/>
              <a:defRPr/>
            </a:pPr>
            <a:r>
              <a:rPr lang="en-US" sz="1400" dirty="0" smtClean="0">
                <a:hlinkClick r:id="rId16"/>
              </a:rPr>
              <a:t>http://www.fixiki.ru/watch/9/46585/</a:t>
            </a:r>
            <a:endParaRPr lang="ru-RU" sz="1400" dirty="0" smtClean="0"/>
          </a:p>
          <a:p>
            <a:pPr marL="261938" lvl="0" indent="-261938">
              <a:spcBef>
                <a:spcPct val="20000"/>
              </a:spcBef>
              <a:buFont typeface="Wingdings" pitchFamily="2" charset="2"/>
              <a:buChar char="Ø"/>
              <a:defRPr/>
            </a:pPr>
            <a:r>
              <a:rPr lang="en-US" sz="1400" dirty="0" smtClean="0">
                <a:hlinkClick r:id="rId17"/>
              </a:rPr>
              <a:t>http://www.fixiki.ru/watch/9/46301/</a:t>
            </a:r>
            <a:endParaRPr lang="ru-RU" sz="1400" dirty="0" smtClean="0"/>
          </a:p>
          <a:p>
            <a:pPr marL="261938" lvl="0" indent="-261938">
              <a:spcBef>
                <a:spcPct val="20000"/>
              </a:spcBef>
              <a:buFont typeface="Wingdings" pitchFamily="2" charset="2"/>
              <a:buChar char="Ø"/>
              <a:defRPr/>
            </a:pPr>
            <a:r>
              <a:rPr lang="en-US" sz="1400" dirty="0" smtClean="0">
                <a:hlinkClick r:id="rId18"/>
              </a:rPr>
              <a:t>http://www.fixiki.ru/watch/9/32044/</a:t>
            </a:r>
            <a:endParaRPr lang="ru-RU" sz="1400" dirty="0" smtClean="0"/>
          </a:p>
          <a:p>
            <a:pPr marL="261938" lvl="0" indent="-261938">
              <a:spcBef>
                <a:spcPct val="20000"/>
              </a:spcBef>
              <a:buFont typeface="Wingdings" pitchFamily="2" charset="2"/>
              <a:buChar char="Ø"/>
              <a:defRPr/>
            </a:pPr>
            <a:r>
              <a:rPr lang="en-US" sz="1400" dirty="0" smtClean="0">
                <a:hlinkClick r:id="rId19"/>
              </a:rPr>
              <a:t>http://www.fixiki.ru/watch/9/7506/</a:t>
            </a:r>
            <a:endParaRPr lang="ru-RU" sz="1400" dirty="0" smtClean="0"/>
          </a:p>
          <a:p>
            <a:pPr marL="261938" lvl="0" indent="-261938">
              <a:spcBef>
                <a:spcPct val="20000"/>
              </a:spcBef>
              <a:buFont typeface="Wingdings" pitchFamily="2" charset="2"/>
              <a:buChar char="Ø"/>
              <a:defRPr/>
            </a:pPr>
            <a:r>
              <a:rPr lang="en-US" sz="1400" dirty="0" smtClean="0">
                <a:hlinkClick r:id="rId20"/>
              </a:rPr>
              <a:t>http://www.fixiki.ru/watch/9/407/</a:t>
            </a:r>
            <a:endParaRPr lang="ru-RU" sz="1400" dirty="0" smtClean="0"/>
          </a:p>
          <a:p>
            <a:pPr marL="261938" lvl="0" indent="-261938">
              <a:spcBef>
                <a:spcPct val="20000"/>
              </a:spcBef>
              <a:buFont typeface="Wingdings" pitchFamily="2" charset="2"/>
              <a:buChar char="Ø"/>
              <a:defRPr/>
            </a:pPr>
            <a:r>
              <a:rPr lang="en-US" sz="1400" dirty="0" smtClean="0">
                <a:hlinkClick r:id="rId21"/>
              </a:rPr>
              <a:t>http://www.fixiki.ru/watch/9/401/</a:t>
            </a:r>
            <a:endParaRPr lang="ru-RU" sz="1400" dirty="0" smtClean="0"/>
          </a:p>
          <a:p>
            <a:pPr marL="261938" lvl="0" indent="-261938">
              <a:spcBef>
                <a:spcPct val="20000"/>
              </a:spcBef>
              <a:buFont typeface="Wingdings" pitchFamily="2" charset="2"/>
              <a:buChar char="Ø"/>
              <a:defRPr/>
            </a:pPr>
            <a:r>
              <a:rPr lang="en-US" sz="1400" dirty="0" smtClean="0">
                <a:hlinkClick r:id="rId22"/>
              </a:rPr>
              <a:t>http://www.fixiki.ru/watch/9/92/</a:t>
            </a:r>
            <a:endParaRPr lang="ru-RU" sz="1400" dirty="0" smtClean="0"/>
          </a:p>
          <a:p>
            <a:pPr marL="261938" lvl="0" indent="-261938">
              <a:spcBef>
                <a:spcPct val="20000"/>
              </a:spcBef>
              <a:buFont typeface="Wingdings" pitchFamily="2" charset="2"/>
              <a:buChar char="Ø"/>
              <a:defRPr/>
            </a:pPr>
            <a:r>
              <a:rPr lang="en-US" sz="1400" dirty="0" smtClean="0">
                <a:hlinkClick r:id="rId23"/>
              </a:rPr>
              <a:t>http://www.fixiki.ru/watch/9/91/</a:t>
            </a:r>
            <a:endParaRPr lang="ru-RU" sz="1400" dirty="0" smtClean="0"/>
          </a:p>
          <a:p>
            <a:pPr marL="261938" marR="0" lvl="0" indent="-2619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1" i="0" u="none" strike="noStrike" kern="1200" cap="none" spc="0" normalizeH="0" baseline="0" noProof="0" dirty="0" smtClean="0">
                <a:ln>
                  <a:noFill/>
                </a:ln>
                <a:solidFill>
                  <a:schemeClr val="tx1"/>
                </a:solidFill>
                <a:effectLst/>
                <a:uLnTx/>
                <a:uFillTx/>
                <a:latin typeface="+mn-lt"/>
                <a:ea typeface="+mn-ea"/>
                <a:cs typeface="+mn-cs"/>
              </a:rPr>
              <a:t>Журналы:</a:t>
            </a:r>
          </a:p>
          <a:p>
            <a:pPr marL="261938" marR="0" lvl="0" indent="-2619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«Информатика в школе», №5, 2012 г.</a:t>
            </a:r>
          </a:p>
          <a:p>
            <a:pPr marL="261938" marR="0" lvl="0" indent="-2619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«Информатика и образование», №9, 2007 г.</a:t>
            </a:r>
          </a:p>
          <a:p>
            <a:pPr marL="261938" marR="0" lvl="0" indent="-2619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«Информатика и образование», №12, 2007 г.</a:t>
            </a:r>
          </a:p>
        </p:txBody>
      </p:sp>
      <p:sp>
        <p:nvSpPr>
          <p:cNvPr id="4" name="Управляющая кнопка: возврат 3">
            <a:hlinkClick r:id="rId24" action="ppaction://hlinksldjump" highlightClick="1"/>
          </p:cNvPr>
          <p:cNvSpPr/>
          <p:nvPr/>
        </p:nvSpPr>
        <p:spPr>
          <a:xfrm>
            <a:off x="8072462" y="6000768"/>
            <a:ext cx="642942" cy="571504"/>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все звучит?</a:t>
            </a:r>
          </a:p>
        </p:txBody>
      </p:sp>
      <p:sp>
        <p:nvSpPr>
          <p:cNvPr id="5" name="Заголовок 1"/>
          <p:cNvSpPr txBox="1">
            <a:spLocks/>
          </p:cNvSpPr>
          <p:nvPr/>
        </p:nvSpPr>
        <p:spPr>
          <a:xfrm>
            <a:off x="3923928"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436096" y="764704"/>
            <a:ext cx="3240360" cy="9417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5000"/>
              </a:lnSpc>
              <a:spcAft>
                <a:spcPts val="1000"/>
              </a:spcAft>
            </a:pPr>
            <a:r>
              <a:rPr lang="ru-RU" sz="1200" b="1" dirty="0" smtClean="0">
                <a:latin typeface="Times New Roman" pitchFamily="18" charset="0"/>
                <a:ea typeface="Calibri"/>
                <a:cs typeface="Times New Roman" pitchFamily="18" charset="0"/>
              </a:rPr>
              <a:t>Совместная экспериментально-исследовательская деятельность </a:t>
            </a:r>
            <a:r>
              <a:rPr lang="ru-RU" sz="1200" dirty="0" smtClean="0">
                <a:latin typeface="Times New Roman" pitchFamily="18" charset="0"/>
                <a:ea typeface="Calibri"/>
                <a:cs typeface="Times New Roman" pitchFamily="18" charset="0"/>
              </a:rPr>
              <a:t>педагога с воспитанниками в музыкальной лаборатории «Музыкальная шкатулка»</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5436096" y="1680483"/>
            <a:ext cx="33843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Подвести к пониманию причин возникновения звуков речи,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508104" y="2314466"/>
            <a:ext cx="3456384" cy="2492990"/>
          </a:xfrm>
          <a:prstGeom prst="rect">
            <a:avLst/>
          </a:prstGeom>
        </p:spPr>
        <p:txBody>
          <a:bodyPr wrap="square">
            <a:spAutoFit/>
          </a:bodyPr>
          <a:lstStyle/>
          <a:p>
            <a:pPr lvl="0" algn="just" fontAlgn="base">
              <a:spcBef>
                <a:spcPct val="0"/>
              </a:spcBef>
              <a:spcAft>
                <a:spcPct val="0"/>
              </a:spcAft>
            </a:pPr>
            <a:r>
              <a:rPr lang="ru-RU" sz="1200" dirty="0" smtClean="0">
                <a:latin typeface="Times New Roman" pitchFamily="18" charset="0"/>
                <a:cs typeface="Times New Roman" pitchFamily="18" charset="0"/>
              </a:rPr>
              <a:t>Ход эксперимента.</a:t>
            </a:r>
          </a:p>
          <a:p>
            <a:pPr algn="just">
              <a:spcAft>
                <a:spcPts val="0"/>
              </a:spcAft>
            </a:pPr>
            <a:r>
              <a:rPr lang="ru-RU" sz="1200" dirty="0" smtClean="0">
                <a:latin typeface="Times New Roman"/>
                <a:ea typeface="Calibri"/>
                <a:cs typeface="Times New Roman"/>
              </a:rPr>
              <a:t>Взрослый предлагает выяснить, почему предмет начинает звучать. Ответ на этот вопрос получают из серии опытов:</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-рассматривают деревянную линейку и выясняют, есть ли у нее «голос» (если линейку не трогать, она не издает звук). Один конец линейки плотно прижимают к столу, за свободный конец дергают - возникает звук. Выясняют, что происходит в это время с линейкой (она дрожит, колеблется). Останавливают дрожание и уточняют, есть ли звук (он прекращается);</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 </a:t>
            </a:r>
            <a:endParaRPr lang="ru-RU" sz="1100" dirty="0">
              <a:ea typeface="Calibri"/>
              <a:cs typeface="Times New Roman"/>
            </a:endParaRPr>
          </a:p>
        </p:txBody>
      </p:sp>
      <p:sp>
        <p:nvSpPr>
          <p:cNvPr id="10" name="Rectangle 2"/>
          <p:cNvSpPr>
            <a:spLocks noChangeArrowheads="1"/>
          </p:cNvSpPr>
          <p:nvPr/>
        </p:nvSpPr>
        <p:spPr bwMode="auto">
          <a:xfrm>
            <a:off x="179512"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G:\фото воспит\DSCF188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124744"/>
            <a:ext cx="4824536" cy="2952328"/>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3" name="Прямоугольник 12"/>
          <p:cNvSpPr/>
          <p:nvPr/>
        </p:nvSpPr>
        <p:spPr>
          <a:xfrm>
            <a:off x="251520" y="4653136"/>
            <a:ext cx="7488832" cy="1754326"/>
          </a:xfrm>
          <a:prstGeom prst="rect">
            <a:avLst/>
          </a:prstGeom>
        </p:spPr>
        <p:txBody>
          <a:bodyPr wrap="square">
            <a:spAutoFit/>
          </a:bodyPr>
          <a:lstStyle/>
          <a:p>
            <a:pPr algn="just">
              <a:spcAft>
                <a:spcPts val="0"/>
              </a:spcAft>
            </a:pPr>
            <a:r>
              <a:rPr lang="ru-RU" sz="1200" dirty="0" smtClean="0">
                <a:latin typeface="Times New Roman"/>
                <a:ea typeface="Calibri"/>
                <a:cs typeface="Times New Roman"/>
              </a:rPr>
              <a:t>-рассматривают натянутую струну и выясняют, как заставить ее звучать (подергать, сделать так, чтобы струна дрожала) и как заставить замолчать (не дать ей колебаться, зажать рукой или каким-нибудь предметом);</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-лист бумаги сворачивают в трубочку, дуют в нее легко, не сжимая, держа ее пальцами. Выясняют, что почувствовали (звук заставил дрожать бумаг, пальцы почувствовали дрожание). Делают вывод о том, что звучит только то, что дрожит (колеблется).</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-дети разбиваются на пары. Первый ребенок выбирает предмет, заставляет его звучать, второй - проверяет, касаясь пальцами, есть ли дрожание; объясняет, как сделать, чтобы звук смолк, (прижать предмет, взять его в руки- прекратить колебание предмета).</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 </a:t>
            </a:r>
            <a:endParaRPr lang="ru-RU" sz="1100" dirty="0">
              <a:ea typeface="Calibri"/>
              <a:cs typeface="Times New Roman"/>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452319" y="4941168"/>
            <a:ext cx="1691680" cy="183954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Музыка или шум?</a:t>
            </a:r>
          </a:p>
        </p:txBody>
      </p:sp>
      <p:sp>
        <p:nvSpPr>
          <p:cNvPr id="5" name="Заголовок 1"/>
          <p:cNvSpPr txBox="1">
            <a:spLocks/>
          </p:cNvSpPr>
          <p:nvPr/>
        </p:nvSpPr>
        <p:spPr>
          <a:xfrm>
            <a:off x="3923928"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516216" y="332656"/>
            <a:ext cx="2304256" cy="9417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ru-RU" sz="1200" b="1" dirty="0" smtClean="0">
                <a:latin typeface="Times New Roman" pitchFamily="18" charset="0"/>
                <a:ea typeface="Calibri"/>
                <a:cs typeface="Times New Roman" pitchFamily="18" charset="0"/>
              </a:rPr>
              <a:t>Дидактическая игра как часть НОД «Художественно-эстетическое развитие» (музыкальная деятельность)</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6156176" y="1268760"/>
            <a:ext cx="2592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Научить определять происхождение звука и различать музыкальные и шумовые звуки.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6156176" y="2204864"/>
            <a:ext cx="2736304" cy="341632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spcAft>
                <a:spcPts val="0"/>
              </a:spcAft>
            </a:pPr>
            <a:r>
              <a:rPr lang="ru-RU" sz="1200" dirty="0" smtClean="0">
                <a:latin typeface="Times New Roman"/>
                <a:ea typeface="Calibri"/>
                <a:cs typeface="Times New Roman"/>
              </a:rPr>
              <a:t>Дети рассматривают предметы (музыкальные и шумовые). Взрослый выясняет вместе с детьми, какие из них могут издавать музыку. Дети называют предметы, извлекают один-два звука, вслушиваясь в них. Взрослый проигрывает на одном из инструментов несложную мелодию и спрашивает, какая это песенка. Затем выясняет, получится ли песенка, если просто постучать по трубочке (нет); как назвать то, что получится (шум). Дети рассматривают коробочки со «звуками», заглядывая в них, и определяют, одинаковые ли будут звуки и почему (нет, так как разные предметы «шумят» по-разному). </a:t>
            </a:r>
          </a:p>
        </p:txBody>
      </p:sp>
      <p:sp>
        <p:nvSpPr>
          <p:cNvPr id="10" name="Rectangle 2"/>
          <p:cNvSpPr>
            <a:spLocks noChangeArrowheads="1"/>
          </p:cNvSpPr>
          <p:nvPr/>
        </p:nvSpPr>
        <p:spPr bwMode="auto">
          <a:xfrm>
            <a:off x="179512" y="6453336"/>
            <a:ext cx="7200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музыкальный руководитель.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descr="G:\фото воспит\DSCF197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124744"/>
            <a:ext cx="5472608" cy="4392488"/>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4" name="Прямоугольник 13"/>
          <p:cNvSpPr/>
          <p:nvPr/>
        </p:nvSpPr>
        <p:spPr>
          <a:xfrm>
            <a:off x="179512" y="5805264"/>
            <a:ext cx="7992888" cy="646331"/>
          </a:xfrm>
          <a:prstGeom prst="rect">
            <a:avLst/>
          </a:prstGeom>
        </p:spPr>
        <p:txBody>
          <a:bodyPr wrap="square">
            <a:spAutoFit/>
          </a:bodyPr>
          <a:lstStyle/>
          <a:p>
            <a:pPr lvl="0" algn="just" fontAlgn="base">
              <a:spcBef>
                <a:spcPct val="0"/>
              </a:spcBef>
              <a:spcAft>
                <a:spcPct val="0"/>
              </a:spcAft>
            </a:pPr>
            <a:r>
              <a:rPr lang="ru-RU" sz="1200" dirty="0" smtClean="0">
                <a:latin typeface="Times New Roman"/>
                <a:ea typeface="Calibri"/>
                <a:cs typeface="Times New Roman"/>
              </a:rPr>
              <a:t>Затем извлекают звук из каждой коробочки, стараясь запомнить шум разных коробочек. Одному из детей завязывают глаза, остальные по очереди извлекают звуки из предметов. Ребенок с завязанными глазами должен угадать название музыкального инструмента или звучащего предмета. </a:t>
            </a:r>
          </a:p>
        </p:txBody>
      </p:sp>
      <p:pic>
        <p:nvPicPr>
          <p:cNvPr id="11" name="Рисунок 10" descr="fiksiki-kartinki-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7956376" y="5191552"/>
            <a:ext cx="1428191" cy="1666448"/>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Что звучит?</a:t>
            </a:r>
          </a:p>
        </p:txBody>
      </p:sp>
      <p:sp>
        <p:nvSpPr>
          <p:cNvPr id="5" name="Заголовок 1"/>
          <p:cNvSpPr txBox="1">
            <a:spLocks/>
          </p:cNvSpPr>
          <p:nvPr/>
        </p:nvSpPr>
        <p:spPr>
          <a:xfrm>
            <a:off x="4211960"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156176" y="667050"/>
            <a:ext cx="2736304" cy="1137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ru-RU" sz="1200" b="1" dirty="0" smtClean="0">
                <a:latin typeface="Times New Roman" pitchFamily="18" charset="0"/>
                <a:ea typeface="Calibri"/>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6156176" y="1916832"/>
            <a:ext cx="25922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Научить определять по издаваемому звуку предмет.</a:t>
            </a:r>
          </a:p>
          <a:p>
            <a:pPr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857884" y="2643182"/>
            <a:ext cx="3034596"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spcAft>
                <a:spcPts val="0"/>
              </a:spcAft>
            </a:pPr>
            <a:r>
              <a:rPr lang="ru-RU" sz="1200" dirty="0" smtClean="0">
                <a:latin typeface="Times New Roman"/>
                <a:ea typeface="Calibri"/>
                <a:cs typeface="Times New Roman"/>
              </a:rPr>
              <a:t>За ширмой слышны различные звуки. Взрослый выясняет у детей, что они услышали и на что похожи звуки (шелест листьев, вой ветра, скачет лошадка и т.д.)</a:t>
            </a:r>
          </a:p>
          <a:p>
            <a:pPr algn="just">
              <a:spcAft>
                <a:spcPts val="0"/>
              </a:spcAft>
            </a:pPr>
            <a:r>
              <a:rPr lang="ru-RU" sz="1200" dirty="0" smtClean="0">
                <a:latin typeface="Times New Roman"/>
                <a:ea typeface="Calibri"/>
                <a:cs typeface="Times New Roman"/>
              </a:rPr>
              <a:t>Затем взрослый убирает ширму, и дети рассматривают предметы, которые за ней находились. Спрашивает, какие предметы надо взять и что с ними нужно сделать, чтобы услышать шорох листьев (шуршать бумагой). Аналогично действия проводятся с остальными предметами: подбираются предметы, издающие разные звуки (шум ручья, цокот копыт, стук дождя и т.д.)</a:t>
            </a:r>
          </a:p>
        </p:txBody>
      </p:sp>
      <p:sp>
        <p:nvSpPr>
          <p:cNvPr id="10" name="Rectangle 2"/>
          <p:cNvSpPr>
            <a:spLocks noChangeArrowheads="1"/>
          </p:cNvSpPr>
          <p:nvPr/>
        </p:nvSpPr>
        <p:spPr bwMode="auto">
          <a:xfrm>
            <a:off x="214282" y="6357958"/>
            <a:ext cx="511256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fiksiki-kartinki-2.jpg">
            <a:hlinkClick r:id="rId2" action="ppaction://hlinksldjump"/>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3768" y="5347613"/>
            <a:ext cx="1306404" cy="1510387"/>
          </a:xfrm>
          <a:prstGeom prst="rect">
            <a:avLst/>
          </a:prstGeom>
        </p:spPr>
      </p:pic>
      <p:pic>
        <p:nvPicPr>
          <p:cNvPr id="11" name="Рисунок 10" descr="H:\Конюхова А.П. УЧИТЕЛЬ ГОДА\фото и конспект\DSCF2016.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1142984"/>
            <a:ext cx="5500726" cy="4357718"/>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446335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Связной</a:t>
            </a:r>
          </a:p>
        </p:txBody>
      </p:sp>
      <p:sp>
        <p:nvSpPr>
          <p:cNvPr id="5" name="Заголовок 1"/>
          <p:cNvSpPr txBox="1">
            <a:spLocks/>
          </p:cNvSpPr>
          <p:nvPr/>
        </p:nvSpPr>
        <p:spPr>
          <a:xfrm>
            <a:off x="4211960"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857884" y="714356"/>
            <a:ext cx="2736304" cy="8576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ru-RU" sz="1200" b="1" dirty="0" smtClean="0">
                <a:latin typeface="Times New Roman" pitchFamily="18" charset="0"/>
                <a:ea typeface="Calibri"/>
                <a:cs typeface="Times New Roman" pitchFamily="18" charset="0"/>
              </a:rPr>
              <a:t>Совместная игровая деятельность на прогулке </a:t>
            </a:r>
          </a:p>
          <a:p>
            <a:pPr>
              <a:lnSpc>
                <a:spcPct val="115000"/>
              </a:lnSpc>
              <a:spcAft>
                <a:spcPts val="1000"/>
              </a:spcAft>
            </a:pPr>
            <a:r>
              <a:rPr lang="ru-RU" sz="1200" b="1" dirty="0" smtClean="0">
                <a:latin typeface="Times New Roman" pitchFamily="18" charset="0"/>
                <a:ea typeface="Calibri"/>
                <a:cs typeface="Times New Roman" pitchFamily="18" charset="0"/>
              </a:rPr>
              <a:t>Сюжетно-ролевая игра «Связной»</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5786446" y="1643050"/>
            <a:ext cx="310489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Выяснить, что звук передаётся быстрее если он передается не по воздуху, а прямо в ухо определять по издаваемому звуку предмет.</a:t>
            </a:r>
          </a:p>
          <a:p>
            <a:pPr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5008" y="2714620"/>
            <a:ext cx="3177472" cy="2308324"/>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На прогулке взрослый предлагает детям встать у разных концов трубы так, чтобы они не видели друг друга. Один ребенок несильно стучит по трубе, второй – у противоположного конца считает удары (он сначала стоит у трубы, затем приставляет к ней ухо.</a:t>
            </a:r>
          </a:p>
          <a:p>
            <a:pPr algn="just"/>
            <a:r>
              <a:rPr lang="ru-RU" sz="1200" dirty="0" smtClean="0">
                <a:latin typeface="Times New Roman" pitchFamily="18" charset="0"/>
                <a:cs typeface="Times New Roman" pitchFamily="18" charset="0"/>
              </a:rPr>
              <a:t>  «Связной» выясняет, все ли передаваемые звуки услышал второй ребенок и когда они были громче (когда звук передавался не по воздуху, а сразу в ухо.). </a:t>
            </a:r>
            <a:endParaRPr lang="ru-RU" sz="12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214282" y="6357958"/>
            <a:ext cx="511256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fiksiki-kartinki-2.jpg">
            <a:hlinkClick r:id="rId2" action="ppaction://hlinksldjump"/>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37596" y="5347613"/>
            <a:ext cx="1306404" cy="1510387"/>
          </a:xfrm>
          <a:prstGeom prst="rect">
            <a:avLst/>
          </a:prstGeom>
        </p:spPr>
      </p:pic>
      <p:pic>
        <p:nvPicPr>
          <p:cNvPr id="12" name="Рисунок 11" descr="H:\Конюхова А.П. УЧИТЕЛЬ ГОДА\фото и конспект\DSCF203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1071546"/>
            <a:ext cx="5072098" cy="3714776"/>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3" name="Прямоугольник 12"/>
          <p:cNvSpPr/>
          <p:nvPr/>
        </p:nvSpPr>
        <p:spPr>
          <a:xfrm>
            <a:off x="500034" y="5143512"/>
            <a:ext cx="7500990" cy="1200329"/>
          </a:xfrm>
          <a:prstGeom prst="rect">
            <a:avLst/>
          </a:prstGeom>
        </p:spPr>
        <p:txBody>
          <a:bodyPr wrap="square">
            <a:spAutoFit/>
          </a:bodyPr>
          <a:lstStyle/>
          <a:p>
            <a:pPr lvl="0" algn="just" fontAlgn="base">
              <a:spcBef>
                <a:spcPct val="0"/>
              </a:spcBef>
              <a:spcAft>
                <a:spcPct val="0"/>
              </a:spcAft>
            </a:pPr>
            <a:r>
              <a:rPr lang="ru-RU" sz="1200" dirty="0" smtClean="0">
                <a:latin typeface="Times New Roman" pitchFamily="18" charset="0"/>
                <a:cs typeface="Times New Roman" pitchFamily="18" charset="0"/>
              </a:rPr>
              <a:t>Вторая пара игроков передает звуковой сигнал сначала по воздуху (удары металлических обрезков трубы друг о друга), затем по трубе. «Связной выясняет, услышал ли второй игрок все передаваемые удары (звук по трубе - через твердый предмет был громче, чем передаваемый по воздуху). Взрослый просит детей объяснить, почему дома нельзя стучать по отопительным батареям (батареи установлены во всех квартирах дома и соединены между собой; если ударить по одной батарее, то звук передастся по другим батареям, это будет мешать соседям).</a:t>
            </a:r>
            <a:endParaRPr lang="ru-RU" sz="1200" dirty="0" smtClean="0">
              <a:latin typeface="Times New Roman" pitchFamily="18" charset="0"/>
              <a:ea typeface="Calibri"/>
              <a:cs typeface="Times New Roman" pitchFamily="18"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Коробочка с секретом</a:t>
            </a:r>
            <a:endParaRPr lang="ru-RU" sz="4000" dirty="0">
              <a:solidFill>
                <a:srgbClr val="800000"/>
              </a:solidFill>
              <a:ea typeface="Calibri"/>
              <a:cs typeface="Times New Roman"/>
            </a:endParaRP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687616" y="1052736"/>
            <a:ext cx="34563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продуктивная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724128" y="1412776"/>
            <a:ext cx="298556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lang="ru-RU" sz="1200" dirty="0" smtClean="0">
                <a:latin typeface="Times New Roman"/>
                <a:ea typeface="Calibri"/>
                <a:cs typeface="Times New Roman"/>
              </a:rPr>
              <a:t>Выявить причины ослабления звука</a:t>
            </a:r>
            <a:endParaRPr lang="ru-RU" sz="1100" dirty="0">
              <a:ea typeface="Calibri"/>
              <a:cs typeface="Times New Roman"/>
            </a:endParaRPr>
          </a:p>
        </p:txBody>
      </p:sp>
      <p:sp>
        <p:nvSpPr>
          <p:cNvPr id="9" name="Прямоугольник 8"/>
          <p:cNvSpPr/>
          <p:nvPr/>
        </p:nvSpPr>
        <p:spPr>
          <a:xfrm>
            <a:off x="5724128" y="1772816"/>
            <a:ext cx="3096344" cy="354456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spcAft>
                <a:spcPts val="1000"/>
              </a:spcAft>
            </a:pPr>
            <a:r>
              <a:rPr lang="ru-RU" sz="1200" dirty="0" smtClean="0">
                <a:latin typeface="Times New Roman"/>
                <a:ea typeface="Calibri"/>
                <a:cs typeface="Times New Roman"/>
              </a:rPr>
              <a:t>Взрослый предлагает детям отгадать  по звуку, что находится в коробочках. Дети трясут коробочку, извлекая звук, сравнивают звучание в разных коробочках, определяют материал (звук резкий, громкий - металл; звук шуршащий- крупа).</a:t>
            </a:r>
            <a:endParaRPr lang="ru-RU" sz="1100" dirty="0" smtClean="0">
              <a:ea typeface="Calibri"/>
              <a:cs typeface="Times New Roman"/>
            </a:endParaRPr>
          </a:p>
          <a:p>
            <a:pPr algn="just">
              <a:spcAft>
                <a:spcPts val="1000"/>
              </a:spcAft>
            </a:pPr>
            <a:r>
              <a:rPr lang="ru-RU" sz="1200" dirty="0" smtClean="0">
                <a:latin typeface="Times New Roman"/>
                <a:ea typeface="Calibri"/>
                <a:cs typeface="Times New Roman"/>
              </a:rPr>
              <a:t>Взрослый, не показывая внутренней части коробочки, помещает в нее мелкие металлические предметы, закрывает крышку, ставит коробочку в один ряд с остальными, меняет их местами. Дети пробуют отыскать коробочку по звуку (звук глухой, не характерный для металла). По пометке на донышке находят коробочку с «секретом», рассматривают ее устройство, выясняют, почему звук исчез (он как бы «застрял» в поролоне). </a:t>
            </a:r>
            <a:endParaRPr lang="ru-RU" sz="1100" dirty="0">
              <a:ea typeface="Calibri"/>
              <a:cs typeface="Times New Roman"/>
            </a:endParaRPr>
          </a:p>
        </p:txBody>
      </p:sp>
      <p:sp>
        <p:nvSpPr>
          <p:cNvPr id="10" name="Rectangle 2"/>
          <p:cNvSpPr>
            <a:spLocks noChangeArrowheads="1"/>
          </p:cNvSpPr>
          <p:nvPr/>
        </p:nvSpPr>
        <p:spPr bwMode="auto">
          <a:xfrm>
            <a:off x="39553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G:\фото воспит\DSCF195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052736"/>
            <a:ext cx="4968552" cy="4248472"/>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2" name="Содержимое 11"/>
          <p:cNvSpPr>
            <a:spLocks noGrp="1"/>
          </p:cNvSpPr>
          <p:nvPr>
            <p:ph idx="1"/>
          </p:nvPr>
        </p:nvSpPr>
        <p:spPr>
          <a:xfrm>
            <a:off x="395536" y="5445224"/>
            <a:ext cx="7056784" cy="936104"/>
          </a:xfrm>
        </p:spPr>
        <p:txBody>
          <a:bodyPr>
            <a:noAutofit/>
          </a:bodyPr>
          <a:lstStyle/>
          <a:p>
            <a:pPr marL="0" indent="0" algn="just">
              <a:buNone/>
            </a:pPr>
            <a:r>
              <a:rPr lang="ru-RU" sz="1200" dirty="0" smtClean="0">
                <a:latin typeface="Times New Roman"/>
                <a:ea typeface="Calibri"/>
                <a:cs typeface="Times New Roman"/>
              </a:rPr>
              <a:t>Дети изготавливают коробочки с «секретом», обертывая их сверху поролоном. Проверяют, как звучат они и сохранила ли коробочка свой «секрет» (звук стал глуше, тише, неопределеннее). Взрослый предлагает детям подумать и ответить: если будильник звонит очень громко, что нужно сделать чтобы не разбудить остальных (накрыть будильник чем-нибудь мягким - подушкой, одеялом и т.п.).</a:t>
            </a:r>
            <a:endParaRPr lang="ru-RU" sz="1200" dirty="0"/>
          </a:p>
        </p:txBody>
      </p:sp>
      <p:pic>
        <p:nvPicPr>
          <p:cNvPr id="13" name="Рисунок 12"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7380312" y="5086710"/>
            <a:ext cx="1615051" cy="1580870"/>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не слышно?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372200" y="692696"/>
            <a:ext cx="2771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a:t>
            </a:r>
          </a:p>
          <a:p>
            <a:pPr lvl="0" fontAlgn="base">
              <a:spcBef>
                <a:spcPct val="0"/>
              </a:spcBef>
              <a:spcAft>
                <a:spcPct val="0"/>
              </a:spcAft>
            </a:pPr>
            <a:r>
              <a:rPr lang="ru-RU" sz="1200" b="1" dirty="0" smtClean="0">
                <a:latin typeface="Times New Roman" pitchFamily="18" charset="0"/>
                <a:ea typeface="Calibri" pitchFamily="34" charset="0"/>
                <a:cs typeface="Times New Roman" pitchFamily="18" charset="0"/>
              </a:rPr>
              <a:t>(закрепить в бассейне)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372200" y="1556792"/>
            <a:ext cx="25133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lang="ru-RU" sz="1200" dirty="0" smtClean="0">
                <a:latin typeface="Times New Roman"/>
                <a:ea typeface="Calibri"/>
                <a:cs typeface="Times New Roman"/>
              </a:rPr>
              <a:t>Выявить причины ослабления звука</a:t>
            </a:r>
          </a:p>
        </p:txBody>
      </p:sp>
      <p:sp>
        <p:nvSpPr>
          <p:cNvPr id="9" name="Прямоугольник 8"/>
          <p:cNvSpPr/>
          <p:nvPr/>
        </p:nvSpPr>
        <p:spPr>
          <a:xfrm>
            <a:off x="6444208" y="2060848"/>
            <a:ext cx="2376264" cy="3947108"/>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lnSpc>
                <a:spcPct val="115000"/>
              </a:lnSpc>
              <a:spcAft>
                <a:spcPts val="1000"/>
              </a:spcAft>
            </a:pPr>
            <a:r>
              <a:rPr lang="ru-RU" sz="1200" dirty="0" smtClean="0">
                <a:latin typeface="Times New Roman"/>
                <a:ea typeface="Calibri"/>
                <a:cs typeface="Times New Roman"/>
              </a:rPr>
              <a:t>Взрослый предлагает выяснить, почему не слышно того, что происходит, например, в другой группе, в другом городе, на другом конце большой полянки, дети проводят следующие опыты.</a:t>
            </a:r>
            <a:endParaRPr lang="ru-RU" sz="1100" dirty="0" smtClean="0">
              <a:ea typeface="Calibri"/>
              <a:cs typeface="Times New Roman"/>
            </a:endParaRPr>
          </a:p>
          <a:p>
            <a:pPr algn="just">
              <a:lnSpc>
                <a:spcPct val="115000"/>
              </a:lnSpc>
              <a:spcAft>
                <a:spcPts val="1000"/>
              </a:spcAft>
            </a:pPr>
            <a:r>
              <a:rPr lang="ru-RU" sz="1200" dirty="0" smtClean="0">
                <a:latin typeface="Times New Roman"/>
                <a:ea typeface="Calibri"/>
                <a:cs typeface="Times New Roman"/>
              </a:rPr>
              <a:t>В большой емкости у одного края помещают легкие кораблики из бумаги или пробки. У противоположного края бросают камешки. Выясняют, что происходит с водой, корабликами (по воде пошли волны, кораблики у противоположного края неподвижны). </a:t>
            </a:r>
            <a:endParaRPr lang="ru-RU" sz="1100" dirty="0" smtClean="0">
              <a:ea typeface="Calibri"/>
              <a:cs typeface="Times New Roman"/>
            </a:endParaRPr>
          </a:p>
        </p:txBody>
      </p:sp>
      <p:sp>
        <p:nvSpPr>
          <p:cNvPr id="10" name="Rectangle 2"/>
          <p:cNvSpPr>
            <a:spLocks noChangeArrowheads="1"/>
          </p:cNvSpPr>
          <p:nvPr/>
        </p:nvSpPr>
        <p:spPr bwMode="auto">
          <a:xfrm>
            <a:off x="39553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Содержимое 11"/>
          <p:cNvSpPr>
            <a:spLocks noGrp="1"/>
          </p:cNvSpPr>
          <p:nvPr>
            <p:ph idx="1"/>
          </p:nvPr>
        </p:nvSpPr>
        <p:spPr>
          <a:xfrm>
            <a:off x="323528" y="5805264"/>
            <a:ext cx="7820372" cy="680939"/>
          </a:xfrm>
        </p:spPr>
        <p:txBody>
          <a:bodyPr>
            <a:noAutofit/>
          </a:bodyPr>
          <a:lstStyle/>
          <a:p>
            <a:pPr marL="0" indent="0" algn="just">
              <a:buNone/>
            </a:pPr>
            <a:r>
              <a:rPr lang="ru-RU" sz="1200" dirty="0" smtClean="0">
                <a:latin typeface="Times New Roman"/>
                <a:ea typeface="Calibri"/>
                <a:cs typeface="Times New Roman"/>
              </a:rPr>
              <a:t>Распределяют кораблики по всей поверхности емкости. Бросая камешки, обращают внимание на силу волны, заставляющей кораблики двигаться. Чем ближе кораблик, тем сильнее он качается; то же происходит с невидимыми звуковыми волнами: чем источник звука дальше, тем звук тише.</a:t>
            </a:r>
            <a:endParaRPr lang="ru-RU" sz="1100" dirty="0" smtClean="0">
              <a:ea typeface="Calibri"/>
              <a:cs typeface="Times New Roman"/>
            </a:endParaRPr>
          </a:p>
          <a:p>
            <a:pPr marL="0" indent="0">
              <a:buNone/>
            </a:pPr>
            <a:endParaRPr lang="ru-RU" sz="1200" dirty="0"/>
          </a:p>
        </p:txBody>
      </p:sp>
      <p:pic>
        <p:nvPicPr>
          <p:cNvPr id="14" name="Рисунок 13" descr="G:\фото воспит\DSCF196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052736"/>
            <a:ext cx="5904656" cy="439248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1" name="Рисунок 10" descr="fiksiki-kartinki-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7884368" y="5327200"/>
            <a:ext cx="1440160" cy="1530800"/>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не слышно?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9" name="Прямоугольник 8"/>
          <p:cNvSpPr/>
          <p:nvPr/>
        </p:nvSpPr>
        <p:spPr>
          <a:xfrm>
            <a:off x="5724128" y="1124744"/>
            <a:ext cx="2952328" cy="2556597"/>
          </a:xfrm>
          <a:prstGeom prst="rect">
            <a:avLst/>
          </a:prstGeom>
        </p:spPr>
        <p:txBody>
          <a:bodyPr wrap="square">
            <a:spAutoFit/>
          </a:bodyPr>
          <a:lstStyle/>
          <a:p>
            <a:pPr>
              <a:lnSpc>
                <a:spcPct val="115000"/>
              </a:lnSpc>
              <a:spcAft>
                <a:spcPts val="1000"/>
              </a:spcAft>
            </a:pPr>
            <a:r>
              <a:rPr lang="ru-RU" sz="1200" dirty="0" smtClean="0">
                <a:latin typeface="Times New Roman"/>
                <a:ea typeface="Calibri"/>
                <a:cs typeface="Times New Roman"/>
              </a:rPr>
              <a:t>Дети закрепляют в емкости преграды - «волнорезы», расположив их в любом направлении. С одной стороны емкости имитируют рукой «волны», наблюдают за их распространением. Выясняют, есть ли волны за преградой (нет, дойдя до преграды, волны «гаснут», «утихают»). То же самое происходит со звуками в городе, помещении.</a:t>
            </a:r>
          </a:p>
          <a:p>
            <a:pPr>
              <a:lnSpc>
                <a:spcPct val="115000"/>
              </a:lnSpc>
              <a:spcAft>
                <a:spcPts val="1000"/>
              </a:spcAft>
            </a:pPr>
            <a:r>
              <a:rPr lang="ru-RU" sz="1200" dirty="0" smtClean="0">
                <a:latin typeface="Times New Roman"/>
                <a:ea typeface="Calibri"/>
                <a:cs typeface="Times New Roman"/>
              </a:rPr>
              <a:t>Новые знания закрепляются во время занятий в </a:t>
            </a:r>
            <a:r>
              <a:rPr lang="ru-RU" sz="1200" dirty="0" err="1" smtClean="0">
                <a:latin typeface="Times New Roman"/>
                <a:ea typeface="Calibri"/>
                <a:cs typeface="Times New Roman"/>
              </a:rPr>
              <a:t>бассйне</a:t>
            </a:r>
            <a:r>
              <a:rPr lang="ru-RU" sz="1200" dirty="0" smtClean="0">
                <a:latin typeface="Times New Roman"/>
                <a:ea typeface="Calibri"/>
                <a:cs typeface="Times New Roman"/>
              </a:rPr>
              <a:t>.</a:t>
            </a:r>
            <a:endParaRPr lang="ru-RU" sz="1100" dirty="0">
              <a:ea typeface="Calibri"/>
              <a:cs typeface="Times New Roman"/>
            </a:endParaRPr>
          </a:p>
        </p:txBody>
      </p:sp>
      <p:sp>
        <p:nvSpPr>
          <p:cNvPr id="10" name="Rectangle 2"/>
          <p:cNvSpPr>
            <a:spLocks noChangeArrowheads="1"/>
          </p:cNvSpPr>
          <p:nvPr/>
        </p:nvSpPr>
        <p:spPr bwMode="auto">
          <a:xfrm>
            <a:off x="251520" y="6165304"/>
            <a:ext cx="36724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rPr>
              <a:t>Воспитанники, воспитатель, инструктор по плаванию</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G:\фото воспит\DSCF197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80728"/>
            <a:ext cx="5112568" cy="3744416"/>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5" name="Рисунок 14" descr="G:\фото воспит\DSCF190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3933056"/>
            <a:ext cx="4439394" cy="2664296"/>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437112"/>
            <a:ext cx="1967508" cy="183954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3610</Words>
  <Application>Microsoft Office PowerPoint</Application>
  <PresentationFormat>Экран (4:3)</PresentationFormat>
  <Paragraphs>197</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Экспериментальная деятельность в детской музыкальной лаборатории «Музыкальная шкатулка»</vt:lpstr>
      <vt:lpstr>Откуда берется голос?</vt:lpstr>
      <vt:lpstr>Почему все звучит?</vt:lpstr>
      <vt:lpstr>Музыка или шум?</vt:lpstr>
      <vt:lpstr>Что звучит?</vt:lpstr>
      <vt:lpstr>Связной</vt:lpstr>
      <vt:lpstr>Коробочка с секретом</vt:lpstr>
      <vt:lpstr>Почему не слышно?</vt:lpstr>
      <vt:lpstr>Почему не слышно?</vt:lpstr>
      <vt:lpstr>Как сделать звук громче?</vt:lpstr>
      <vt:lpstr>Рупор</vt:lpstr>
      <vt:lpstr>Спичечный телефон</vt:lpstr>
      <vt:lpstr>Почему Мишутка пищал?</vt:lpstr>
      <vt:lpstr>Как видят летучие мыши?</vt:lpstr>
      <vt:lpstr>Почему мышонок не услышал щуку?</vt:lpstr>
      <vt:lpstr>Берегите уши</vt:lpstr>
      <vt:lpstr>Берегите горло</vt:lpstr>
      <vt:lpstr>Поющая струна</vt:lpstr>
      <vt:lpstr>Почему комар пищит, а шмель жужжит</vt:lpstr>
      <vt:lpstr>Как появляется песенка?</vt:lpstr>
      <vt:lpstr>Где живет эхо?</vt:lpstr>
      <vt:lpstr>Звуки в воде</vt:lpstr>
      <vt:lpstr>Автор презентации, источники информации</vt:lpstr>
    </vt:vector>
  </TitlesOfParts>
  <Company>inf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Главный</dc:creator>
  <cp:lastModifiedBy>Нюра</cp:lastModifiedBy>
  <cp:revision>141</cp:revision>
  <dcterms:created xsi:type="dcterms:W3CDTF">2014-03-13T11:03:32Z</dcterms:created>
  <dcterms:modified xsi:type="dcterms:W3CDTF">2015-11-22T15:42:43Z</dcterms:modified>
</cp:coreProperties>
</file>