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sldIdLst>
    <p:sldId id="256" r:id="rId2"/>
    <p:sldId id="277" r:id="rId3"/>
    <p:sldId id="258" r:id="rId4"/>
    <p:sldId id="262" r:id="rId5"/>
    <p:sldId id="280" r:id="rId6"/>
    <p:sldId id="279" r:id="rId7"/>
    <p:sldId id="282" r:id="rId8"/>
    <p:sldId id="270" r:id="rId9"/>
    <p:sldId id="281" r:id="rId10"/>
    <p:sldId id="273" r:id="rId11"/>
    <p:sldId id="283" r:id="rId12"/>
    <p:sldId id="274" r:id="rId13"/>
    <p:sldId id="275" r:id="rId14"/>
    <p:sldId id="276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690"/>
    <a:srgbClr val="180207"/>
    <a:srgbClr val="EE1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EF59A0-861D-4167-8173-F558CDE87F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38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5F1D9-2FDF-4A2A-ACCE-D00368A473BC}" type="slidenum">
              <a:rPr lang="ru-RU"/>
              <a:pPr/>
              <a:t>1</a:t>
            </a:fld>
            <a:endParaRPr 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B58CD-0FFD-406A-88AC-94AF0A42BEA3}" type="slidenum">
              <a:rPr lang="ru-RU"/>
              <a:pPr/>
              <a:t>5</a:t>
            </a:fld>
            <a:endParaRPr 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243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DB163D-1D5C-456C-AFE4-2C1321E9F1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00E53-D40B-4B36-A75F-CB9CDF79FE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3C101-5168-49E1-B039-9AF6B94396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D5C1B-05D4-451E-B10E-5812FA5B49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844E4-1596-4872-8B07-E7939CFF39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2F7DC-C938-4B7A-9A0F-80D113D59A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BC54A-BCD7-42E7-95A4-36D615D2E7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9E859-2841-4859-ACD3-79C90B48AB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4292F-2472-4C88-80BB-EDD210075A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BEFFD-F929-4FF3-B0C7-47BF733F3F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7BF46-29B1-4981-B144-71048D9F2F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E217690-2797-4F1C-82D4-40571AF170D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2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um.fotowedding.ru/" TargetMode="External"/><Relationship Id="rId13" Type="http://schemas.openxmlformats.org/officeDocument/2006/relationships/hyperlink" Target="http://blogs.privet.ru/" TargetMode="External"/><Relationship Id="rId18" Type="http://schemas.openxmlformats.org/officeDocument/2006/relationships/hyperlink" Target="http://papa-vlad.narod.ru/" TargetMode="External"/><Relationship Id="rId3" Type="http://schemas.openxmlformats.org/officeDocument/2006/relationships/hyperlink" Target="http://iscience.ru/" TargetMode="External"/><Relationship Id="rId21" Type="http://schemas.openxmlformats.org/officeDocument/2006/relationships/hyperlink" Target="http://foto-gif.ru/" TargetMode="External"/><Relationship Id="rId7" Type="http://schemas.openxmlformats.org/officeDocument/2006/relationships/hyperlink" Target="http://www.puzzleit.ru/" TargetMode="External"/><Relationship Id="rId12" Type="http://schemas.openxmlformats.org/officeDocument/2006/relationships/hyperlink" Target="http://enc.permkultura.ru/" TargetMode="External"/><Relationship Id="rId17" Type="http://schemas.openxmlformats.org/officeDocument/2006/relationships/hyperlink" Target="http://www.winwp.net/ru/" TargetMode="External"/><Relationship Id="rId25" Type="http://schemas.openxmlformats.org/officeDocument/2006/relationships/hyperlink" Target="http://live4fun.ru/" TargetMode="External"/><Relationship Id="rId2" Type="http://schemas.openxmlformats.org/officeDocument/2006/relationships/hyperlink" Target="http://irk-vesti.ru/" TargetMode="External"/><Relationship Id="rId16" Type="http://schemas.openxmlformats.org/officeDocument/2006/relationships/hyperlink" Target="http://www.photosight.ru/" TargetMode="External"/><Relationship Id="rId20" Type="http://schemas.openxmlformats.org/officeDocument/2006/relationships/hyperlink" Target="http://www.liveinterne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iki.omskedu.ru/" TargetMode="External"/><Relationship Id="rId11" Type="http://schemas.openxmlformats.org/officeDocument/2006/relationships/hyperlink" Target="http://www.kartoved.ru/" TargetMode="External"/><Relationship Id="rId24" Type="http://schemas.openxmlformats.org/officeDocument/2006/relationships/hyperlink" Target="http://duracell.news.mail.ru/" TargetMode="External"/><Relationship Id="rId5" Type="http://schemas.openxmlformats.org/officeDocument/2006/relationships/hyperlink" Target="http://www.sevin.ru/" TargetMode="External"/><Relationship Id="rId15" Type="http://schemas.openxmlformats.org/officeDocument/2006/relationships/hyperlink" Target="http://900igr.net/" TargetMode="External"/><Relationship Id="rId23" Type="http://schemas.openxmlformats.org/officeDocument/2006/relationships/hyperlink" Target="http://www.24open.ru/" TargetMode="External"/><Relationship Id="rId10" Type="http://schemas.openxmlformats.org/officeDocument/2006/relationships/hyperlink" Target="http://works.tarefer.ru/" TargetMode="External"/><Relationship Id="rId19" Type="http://schemas.openxmlformats.org/officeDocument/2006/relationships/hyperlink" Target="http://kartinki2008.ru/" TargetMode="External"/><Relationship Id="rId4" Type="http://schemas.openxmlformats.org/officeDocument/2006/relationships/hyperlink" Target="http://fotki.yandex.ru/" TargetMode="External"/><Relationship Id="rId9" Type="http://schemas.openxmlformats.org/officeDocument/2006/relationships/hyperlink" Target="http://yarkovo.admtyumen.ru/" TargetMode="External"/><Relationship Id="rId14" Type="http://schemas.openxmlformats.org/officeDocument/2006/relationships/hyperlink" Target="http://www.telefoner.ru/" TargetMode="External"/><Relationship Id="rId22" Type="http://schemas.openxmlformats.org/officeDocument/2006/relationships/hyperlink" Target="http://www.spletnik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ка\Pictures\Для презентаций\Насекомые\6f1e7c19e007a305f4c7f678c60e1d6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35993" cy="692307"/>
          </a:xfrm>
          <a:prstGeom prst="rect">
            <a:avLst/>
          </a:prstGeom>
          <a:noFill/>
        </p:spPr>
      </p:pic>
      <p:sp>
        <p:nvSpPr>
          <p:cNvPr id="13" name="Заголовок 6"/>
          <p:cNvSpPr txBox="1">
            <a:spLocks/>
          </p:cNvSpPr>
          <p:nvPr/>
        </p:nvSpPr>
        <p:spPr bwMode="auto">
          <a:xfrm>
            <a:off x="827584" y="908720"/>
            <a:ext cx="7776864" cy="2031325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tIns="0" rIns="45720" bIns="0" anchor="ctr">
            <a:sp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ПОТРЕБИТЕЛИ И РАЗРУШИТЕЛИ ЭКОСИСТЕМЫ ЛЕСА.</a:t>
            </a:r>
            <a:endParaRPr lang="ru-RU" sz="4400" b="1" cap="all" dirty="0">
              <a:ln w="6350"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051720" y="3140968"/>
            <a:ext cx="5400600" cy="57626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Окружающий мир, 3 класс</a:t>
            </a:r>
          </a:p>
        </p:txBody>
      </p:sp>
      <p:pic>
        <p:nvPicPr>
          <p:cNvPr id="16" name="Picture 5" descr="sova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221163"/>
            <a:ext cx="2130425" cy="24066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7" name="Подзаголовок 6"/>
          <p:cNvSpPr txBox="1">
            <a:spLocks/>
          </p:cNvSpPr>
          <p:nvPr/>
        </p:nvSpPr>
        <p:spPr bwMode="auto">
          <a:xfrm>
            <a:off x="4644008" y="5661248"/>
            <a:ext cx="4343400" cy="369332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ker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kern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kern="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4464496" cy="34778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 вырастает там, где не слишком влажно и не слишком сухо. В этом случае разрушители могут полностью справляться со своей работой. А значит, круговорот веществ становится замкнутым и мертвые организмы не накапливаются. Условия обитания остаются постоянными, поэтому экосистема леса может существовать очень долго.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165304"/>
            <a:ext cx="8568952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Лес – устойчивая экосистема с замкнутым круговоротом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>
          <a:xfrm>
            <a:off x="468313" y="188913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79512" y="1225689"/>
            <a:ext cx="8784976" cy="563231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ЕЛЬ                                  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ЖУК-УСАЧ                         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      ДЯТЕЛ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rgbClr val="FFCC00"/>
              </a:solidFill>
            </a:endParaRPr>
          </a:p>
          <a:p>
            <a:endParaRPr lang="ru-RU" sz="2000" b="1" dirty="0">
              <a:solidFill>
                <a:srgbClr val="FFCC00"/>
              </a:solidFill>
            </a:endParaRP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ДУБ                                 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МЫШЬ                               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    КУНИЦА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rgbClr val="FF9900"/>
              </a:solidFill>
            </a:endParaRPr>
          </a:p>
          <a:p>
            <a:endParaRPr lang="ru-RU" sz="2000" b="1" dirty="0"/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ЕЛЬ                                 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БЕЛКА                              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КУНИЦА</a:t>
            </a:r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ЖУК- УСАЧ                      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   ЯСТРЕБ                                   ДЯТЕЛ</a:t>
            </a:r>
          </a:p>
          <a:p>
            <a:endParaRPr lang="ru-RU" sz="2000" b="1" dirty="0" smtClean="0">
              <a:solidFill>
                <a:srgbClr val="FF6600"/>
              </a:solidFill>
            </a:endParaRPr>
          </a:p>
          <a:p>
            <a:endParaRPr lang="ru-RU" sz="2000" b="1" dirty="0" smtClean="0">
              <a:solidFill>
                <a:srgbClr val="FF6600"/>
              </a:solidFill>
            </a:endParaRPr>
          </a:p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ДУБ                                     ГУСЕНИЦА                               ПЕНОЧКА</a:t>
            </a:r>
          </a:p>
          <a:p>
            <a:endParaRPr lang="ru-RU" sz="2000" b="1" dirty="0" smtClean="0">
              <a:solidFill>
                <a:srgbClr val="FF6600"/>
              </a:solidFill>
            </a:endParaRPr>
          </a:p>
          <a:p>
            <a:endParaRPr lang="ru-RU" sz="2000" b="1" dirty="0" smtClean="0">
              <a:solidFill>
                <a:srgbClr val="FF6600"/>
              </a:solidFill>
            </a:endParaRPr>
          </a:p>
          <a:p>
            <a:endParaRPr lang="ru-RU" sz="2000" b="1" dirty="0" smtClean="0">
              <a:solidFill>
                <a:srgbClr val="FF6600"/>
              </a:solidFill>
            </a:endParaRPr>
          </a:p>
          <a:p>
            <a:endParaRPr lang="ru-RU" sz="2000" b="1" dirty="0" smtClean="0">
              <a:solidFill>
                <a:srgbClr val="FF6600"/>
              </a:solidFill>
            </a:endParaRPr>
          </a:p>
          <a:p>
            <a:endParaRPr lang="ru-RU" sz="2000" b="1" dirty="0">
              <a:solidFill>
                <a:srgbClr val="FF6600"/>
              </a:solidFill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1619672" y="1268760"/>
            <a:ext cx="976313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5148064" y="1268760"/>
            <a:ext cx="976313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1691680" y="2204864"/>
            <a:ext cx="976313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5148064" y="2204864"/>
            <a:ext cx="976313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1691680" y="3068960"/>
            <a:ext cx="976312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2051720" y="4005064"/>
            <a:ext cx="976312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5148064" y="3068960"/>
            <a:ext cx="976313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5148064" y="4005064"/>
            <a:ext cx="976312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619672" y="4869160"/>
            <a:ext cx="976312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220072" y="4869160"/>
            <a:ext cx="976312" cy="288925"/>
          </a:xfrm>
          <a:prstGeom prst="rightArrow">
            <a:avLst>
              <a:gd name="adj1" fmla="val 50000"/>
              <a:gd name="adj2" fmla="val 84478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1520" y="5805264"/>
            <a:ext cx="85689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0" y="836712"/>
            <a:ext cx="5616624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Найдите ошибку в пищевой цепи.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Маргаритка\Pictures\Для презентаций\Насекомые\7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764704"/>
            <a:ext cx="720080" cy="720080"/>
          </a:xfrm>
          <a:prstGeom prst="rect">
            <a:avLst/>
          </a:prstGeom>
          <a:noFill/>
        </p:spPr>
      </p:pic>
      <p:sp>
        <p:nvSpPr>
          <p:cNvPr id="16" name="AutoShape 4"/>
          <p:cNvSpPr txBox="1">
            <a:spLocks noChangeArrowheads="1"/>
          </p:cNvSpPr>
          <p:nvPr/>
        </p:nvSpPr>
        <p:spPr>
          <a:xfrm>
            <a:off x="468313" y="115888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Применяем знания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0601 L -0.00382 -0.278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  <p:bldP spid="15368" grpId="0" animBg="1"/>
      <p:bldP spid="15369" grpId="0" animBg="1"/>
      <p:bldP spid="15370" grpId="0" animBg="1"/>
      <p:bldP spid="15371" grpId="0" animBg="1"/>
      <p:bldP spid="15372" grpId="0" animBg="1"/>
      <p:bldP spid="15373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187545"/>
            <a:ext cx="2088232" cy="16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016224" cy="152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326196"/>
            <a:ext cx="2088232" cy="163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217888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968" y="3065760"/>
            <a:ext cx="2232248" cy="18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1509" y="1268760"/>
            <a:ext cx="174059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515760"/>
            <a:ext cx="2736304" cy="19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2309676"/>
            <a:ext cx="1800200" cy="165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4"/>
          <p:cNvSpPr txBox="1">
            <a:spLocks noChangeArrowheads="1"/>
          </p:cNvSpPr>
          <p:nvPr/>
        </p:nvSpPr>
        <p:spPr>
          <a:xfrm>
            <a:off x="468313" y="115889"/>
            <a:ext cx="8229600" cy="57680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 fontScale="925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Применяем знания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692696"/>
            <a:ext cx="7200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Какие животные не являются обитателями наших лесов?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8640"/>
            <a:ext cx="604867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Берегите лес и его обитателей!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19"/>
            <a:ext cx="4032448" cy="298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27748"/>
            <a:ext cx="3827175" cy="266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27748"/>
            <a:ext cx="4032448" cy="242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422" y="907974"/>
            <a:ext cx="3983809" cy="298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69269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hlinkClick r:id="rId2"/>
              </a:rPr>
              <a:t>http://irk-vesti.ru/</a:t>
            </a:r>
            <a:endParaRPr lang="ru-RU" sz="1600" dirty="0" smtClean="0"/>
          </a:p>
          <a:p>
            <a:r>
              <a:rPr lang="ru-RU" sz="1600" dirty="0" smtClean="0">
                <a:hlinkClick r:id="rId3"/>
              </a:rPr>
              <a:t>http://iscience.ru/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6"/>
            <a:ext cx="2151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4"/>
              </a:rPr>
              <a:t>http://fotki.yandex.ru/</a:t>
            </a:r>
            <a:r>
              <a:rPr lang="ru-RU" sz="1600" dirty="0" smtClean="0"/>
              <a:t> </a:t>
            </a:r>
          </a:p>
          <a:p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72816"/>
            <a:ext cx="21852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/>
              </a:rPr>
              <a:t>http://www.sevin.ru/</a:t>
            </a:r>
            <a:endParaRPr lang="ru-RU" dirty="0" smtClean="0"/>
          </a:p>
          <a:p>
            <a:r>
              <a:rPr lang="ru-RU" dirty="0" smtClean="0"/>
              <a:t>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204864"/>
            <a:ext cx="2286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6"/>
              </a:rPr>
              <a:t>http://wiki.omskedu.ru/</a:t>
            </a:r>
            <a:r>
              <a:rPr lang="ru-RU" sz="1600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564904"/>
            <a:ext cx="2239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7"/>
              </a:rPr>
              <a:t>http://www.puzzleit.ru/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924944"/>
            <a:ext cx="3233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8"/>
              </a:rPr>
              <a:t>http://www.forum.fotowedding.ru/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356992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9"/>
              </a:rPr>
              <a:t>http://yarkovo.admtyumen.ru/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789040"/>
            <a:ext cx="2233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0"/>
              </a:rPr>
              <a:t>http://works.tarefer.ru/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149080"/>
            <a:ext cx="2332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1"/>
              </a:rPr>
              <a:t>http://www.kartoved.ru/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509120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2"/>
              </a:rPr>
              <a:t>http://enc.permkultura.ru/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941168"/>
            <a:ext cx="2105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3"/>
              </a:rPr>
              <a:t>http://blogs.privet.ru/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301208"/>
            <a:ext cx="2332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4"/>
              </a:rPr>
              <a:t>http://www.telefoner.ru/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5661248"/>
            <a:ext cx="1717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5"/>
              </a:rPr>
              <a:t>http://900igr.net/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39952" y="836712"/>
            <a:ext cx="2491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6"/>
              </a:rPr>
              <a:t>http://www.photosight.ru/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1196752"/>
            <a:ext cx="245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7"/>
              </a:rPr>
              <a:t>http://www.winwp.net/ru/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139952" y="1556792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8"/>
              </a:rPr>
              <a:t>http://papa-vlad.narod.ru/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139952" y="1916832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9"/>
              </a:rPr>
              <a:t>http://kartinki2008.ru</a:t>
            </a:r>
            <a:r>
              <a:rPr lang="ru-RU" dirty="0" smtClean="0">
                <a:hlinkClick r:id="rId19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139952" y="2348880"/>
            <a:ext cx="2536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20"/>
              </a:rPr>
              <a:t>http://www.liveinternet.ru/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2708920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21"/>
              </a:rPr>
              <a:t>http://foto-gif.ru/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211960" y="3068960"/>
            <a:ext cx="2218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http://karti nki2008.ru/</a:t>
            </a:r>
            <a:endParaRPr lang="ru-RU"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11960" y="3429000"/>
            <a:ext cx="2239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22"/>
              </a:rPr>
              <a:t>http://www.spletnik.ru/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11960" y="3789040"/>
            <a:ext cx="2228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23"/>
              </a:rPr>
              <a:t>http://www.24open.ru/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139952" y="4149080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24"/>
              </a:rPr>
              <a:t>http://duracell.news.mail.ru/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211960" y="4581128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5"/>
              </a:rPr>
              <a:t>http://live4fun.ru/</a:t>
            </a:r>
            <a:r>
              <a:rPr lang="ru-RU" sz="1600" dirty="0" smtClean="0"/>
              <a:t> 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67544" y="602128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Учебник «Обитатели Земли» 3 класс, часть 1.  А.А.Вахрушев, Д.Д.Данилов</a:t>
            </a:r>
            <a:endParaRPr lang="ru-RU" dirty="0"/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2195736" y="260648"/>
            <a:ext cx="4680520" cy="4154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bIns="0" anchor="b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Источники информации: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 txBox="1">
            <a:spLocks noChangeArrowheads="1"/>
          </p:cNvSpPr>
          <p:nvPr/>
        </p:nvSpPr>
        <p:spPr>
          <a:xfrm>
            <a:off x="467544" y="188640"/>
            <a:ext cx="8229600" cy="720080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Определяем проблему урока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2447925" cy="2209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851920" y="1052736"/>
            <a:ext cx="3888432" cy="864096"/>
          </a:xfrm>
          <a:prstGeom prst="wedgeRoundRectCallout">
            <a:avLst>
              <a:gd name="adj1" fmla="val -55920"/>
              <a:gd name="adj2" fmla="val 43746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Знаешь, Миша, мы столько времени ходим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по лесу, а никаких животных так и не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встретили. Наверное, они в лесу не так важны?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2712" y="2564904"/>
            <a:ext cx="3959097" cy="4001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вы думаете, права ли Лена?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3789040"/>
            <a:ext cx="3973845" cy="4001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нового вы узнаете на уроке?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4509120"/>
            <a:ext cx="5580112" cy="4001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Важны ли животные для экосистемы леса?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5517232"/>
            <a:ext cx="7848871" cy="95410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Тема урока: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«Потребители и разрушители экосистемы леса».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27584" y="1052736"/>
            <a:ext cx="8007350" cy="540330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Какие «этажи» можно выделить в экосистеме леса?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Для чего дереву необходимы листья, ствол, корень?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Чем деревья отличаются  от кустарников и травянистых растений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 вы думаете, в лесу больше растений или животных?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Могут ли производители жить без потребителей?</a:t>
            </a:r>
          </a:p>
          <a:p>
            <a:pPr>
              <a:lnSpc>
                <a:spcPct val="90000"/>
              </a:lnSpc>
            </a:pPr>
            <a:endParaRPr lang="ru-RU" sz="2800" dirty="0"/>
          </a:p>
        </p:txBody>
      </p:sp>
      <p:pic>
        <p:nvPicPr>
          <p:cNvPr id="7170" name="Picture 2" descr="C:\Users\Маргаритка\Pictures\Для презентаций\Копытные\25e7d23ff46198159e239e1669ff764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5373216"/>
            <a:ext cx="2971800" cy="1285875"/>
          </a:xfrm>
          <a:prstGeom prst="rect">
            <a:avLst/>
          </a:prstGeom>
          <a:noFill/>
        </p:spPr>
      </p:pic>
      <p:sp>
        <p:nvSpPr>
          <p:cNvPr id="6" name="AutoShape 4"/>
          <p:cNvSpPr txBox="1">
            <a:spLocks noChangeArrowheads="1"/>
          </p:cNvSpPr>
          <p:nvPr/>
        </p:nvSpPr>
        <p:spPr>
          <a:xfrm>
            <a:off x="467544" y="188640"/>
            <a:ext cx="8229600" cy="720080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Вспоминаем то, что знаем.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nature_5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15416"/>
            <a:ext cx="9753600" cy="7315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68144" y="1779687"/>
            <a:ext cx="3456384" cy="50783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Лес</a:t>
            </a:r>
          </a:p>
          <a:p>
            <a:r>
              <a:rPr lang="ru-RU" dirty="0" smtClean="0"/>
              <a:t>Многоэтажный этот дом</a:t>
            </a:r>
            <a:br>
              <a:rPr lang="ru-RU" dirty="0" smtClean="0"/>
            </a:br>
            <a:r>
              <a:rPr lang="ru-RU" dirty="0" smtClean="0"/>
              <a:t>Не знает праздного безделья.</a:t>
            </a:r>
            <a:br>
              <a:rPr lang="ru-RU" dirty="0" smtClean="0"/>
            </a:br>
            <a:r>
              <a:rPr lang="ru-RU" dirty="0" smtClean="0"/>
              <a:t>Упорным занят он трудом</a:t>
            </a:r>
            <a:br>
              <a:rPr lang="ru-RU" dirty="0" smtClean="0"/>
            </a:br>
            <a:r>
              <a:rPr lang="ru-RU" dirty="0" smtClean="0"/>
              <a:t>От купола до подземелья.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Здесь ловят солнце зеркала</a:t>
            </a:r>
            <a:br>
              <a:rPr lang="ru-RU" dirty="0" smtClean="0"/>
            </a:br>
            <a:r>
              <a:rPr lang="ru-RU" dirty="0" smtClean="0"/>
              <a:t>В лаборатории высокой.</a:t>
            </a:r>
            <a:br>
              <a:rPr lang="ru-RU" dirty="0" smtClean="0"/>
            </a:br>
            <a:r>
              <a:rPr lang="ru-RU" dirty="0" smtClean="0"/>
              <a:t>И движутся внутри ствола</a:t>
            </a:r>
            <a:br>
              <a:rPr lang="ru-RU" dirty="0" smtClean="0"/>
            </a:br>
            <a:r>
              <a:rPr lang="ru-RU" dirty="0" smtClean="0"/>
              <a:t>Добытые корнями соки.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Бормочут листья в полусне,</a:t>
            </a:r>
            <a:br>
              <a:rPr lang="ru-RU" dirty="0" smtClean="0"/>
            </a:br>
            <a:r>
              <a:rPr lang="ru-RU" dirty="0" smtClean="0"/>
              <a:t>Но это мнимая дремота.</a:t>
            </a:r>
            <a:br>
              <a:rPr lang="ru-RU" dirty="0" smtClean="0"/>
            </a:br>
            <a:r>
              <a:rPr lang="ru-RU" dirty="0" smtClean="0"/>
              <a:t>В глуши, в покое, в тишине</a:t>
            </a:r>
            <a:br>
              <a:rPr lang="ru-RU" dirty="0" smtClean="0"/>
            </a:br>
            <a:r>
              <a:rPr lang="ru-RU" dirty="0" smtClean="0"/>
              <a:t>Идет незримая работа.</a:t>
            </a:r>
          </a:p>
          <a:p>
            <a:r>
              <a:rPr lang="ru-RU" dirty="0" smtClean="0"/>
              <a:t>                  С. Маршак  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098" name="Picture 2" descr="C:\Users\Маргаритка\Pictures\Для презентаций\Насекомые\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021288"/>
            <a:ext cx="952500" cy="657225"/>
          </a:xfrm>
          <a:prstGeom prst="teardrop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Маргаритка\Pictures\Для презентаций\птахи\089f90163b4d3427b13c25b839b0506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847725" cy="1323975"/>
          </a:xfrm>
          <a:prstGeom prst="rect">
            <a:avLst/>
          </a:prstGeom>
          <a:noFill/>
        </p:spPr>
      </p:pic>
      <p:sp>
        <p:nvSpPr>
          <p:cNvPr id="7" name="AutoShape 4"/>
          <p:cNvSpPr txBox="1">
            <a:spLocks noChangeArrowheads="1"/>
          </p:cNvSpPr>
          <p:nvPr/>
        </p:nvSpPr>
        <p:spPr>
          <a:xfrm>
            <a:off x="467544" y="-171400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627313" y="5734050"/>
            <a:ext cx="410527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726184" cy="43924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836712"/>
            <a:ext cx="8136904" cy="70788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Вспомните, что обозначают стрелки. Назовите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цепи питания, изображённые на рисунке.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/>
          <p:cNvSpPr txBox="1">
            <a:spLocks noChangeArrowheads="1"/>
          </p:cNvSpPr>
          <p:nvPr/>
        </p:nvSpPr>
        <p:spPr>
          <a:xfrm>
            <a:off x="467544" y="116632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95536" y="5949280"/>
            <a:ext cx="978408" cy="484632"/>
          </a:xfrm>
          <a:prstGeom prst="rightArrow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95536" y="6373368"/>
            <a:ext cx="978408" cy="484632"/>
          </a:xfrm>
          <a:prstGeom prst="rightArrow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75656" y="6021288"/>
            <a:ext cx="3654975" cy="3693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Передача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органических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веществ.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6381328"/>
            <a:ext cx="3657411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Передача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минеральных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веществ.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 txBox="1">
            <a:spLocks noChangeArrowheads="1"/>
          </p:cNvSpPr>
          <p:nvPr/>
        </p:nvSpPr>
        <p:spPr>
          <a:xfrm>
            <a:off x="468313" y="188913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640960" cy="10156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Животных-потребителей в экосистеме леса намного меньше, чем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растений-производителей. Но роль их очень велика. Ведь без животных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сможет нормально идти круговорот веществ.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2808312" cy="24849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2838839" cy="251194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Пользователь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3475139" cy="231507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16216" y="4941168"/>
            <a:ext cx="1866190" cy="132343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Птицы регулируют численность насекомых.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7056784" cy="483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908720"/>
            <a:ext cx="8712968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Животные  не только участвуют в круговороте веществ, но и регулируют его.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/>
          <p:cNvSpPr txBox="1">
            <a:spLocks noChangeArrowheads="1"/>
          </p:cNvSpPr>
          <p:nvPr/>
        </p:nvSpPr>
        <p:spPr>
          <a:xfrm>
            <a:off x="467544" y="116632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508946"/>
            <a:ext cx="2056581" cy="137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028243"/>
            <a:ext cx="2555776" cy="179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10184"/>
            <a:ext cx="2034109" cy="155731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8168" y="3379513"/>
            <a:ext cx="3168352" cy="296280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132725"/>
            <a:ext cx="216024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471350"/>
            <a:ext cx="2587444" cy="32537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040770"/>
            <a:ext cx="2304256" cy="17830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980728"/>
            <a:ext cx="4896544" cy="404663"/>
          </a:xfr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Животные леса (потребители).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1442399"/>
            <a:ext cx="2016224" cy="15039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AutoShape 4"/>
          <p:cNvSpPr txBox="1">
            <a:spLocks noChangeArrowheads="1"/>
          </p:cNvSpPr>
          <p:nvPr/>
        </p:nvSpPr>
        <p:spPr>
          <a:xfrm>
            <a:off x="467544" y="116632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 txBox="1">
            <a:spLocks noChangeArrowheads="1"/>
          </p:cNvSpPr>
          <p:nvPr/>
        </p:nvSpPr>
        <p:spPr>
          <a:xfrm>
            <a:off x="468313" y="188913"/>
            <a:ext cx="8229600" cy="719137"/>
          </a:xfrm>
          <a:prstGeom prst="roundRect">
            <a:avLst>
              <a:gd name="adj" fmla="val 16667"/>
            </a:avLst>
          </a:prstGeom>
          <a:solidFill>
            <a:srgbClr val="F8A7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открытие знаний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r="41063"/>
          <a:stretch>
            <a:fillRect/>
          </a:stretch>
        </p:blipFill>
        <p:spPr bwMode="auto">
          <a:xfrm>
            <a:off x="1115616" y="1772816"/>
            <a:ext cx="6678290" cy="398068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699792" y="1052736"/>
            <a:ext cx="3808543" cy="4001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Разрушители экосистемы леса.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453</Words>
  <Application>Microsoft Office PowerPoint</Application>
  <PresentationFormat>Экран (4:3)</PresentationFormat>
  <Paragraphs>91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Животные леса (потребители).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окружающего            мира</dc:title>
  <dc:creator>Света</dc:creator>
  <cp:lastModifiedBy>Admin</cp:lastModifiedBy>
  <cp:revision>56</cp:revision>
  <dcterms:created xsi:type="dcterms:W3CDTF">2009-01-01T11:09:40Z</dcterms:created>
  <dcterms:modified xsi:type="dcterms:W3CDTF">2023-06-08T18:51:03Z</dcterms:modified>
</cp:coreProperties>
</file>