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552" y="2708920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 userDrawn="1"/>
        </p:nvSpPr>
        <p:spPr>
          <a:xfrm>
            <a:off x="3275856" y="5805264"/>
            <a:ext cx="302433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</a:t>
            </a:r>
            <a:r>
              <a:rPr lang="ru-RU" baseline="0" dirty="0" smtClean="0"/>
              <a:t> выбору тем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ru-RU" dirty="0" smtClean="0"/>
              <a:t>Образец 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3347864" y="4725144"/>
            <a:ext cx="3024336" cy="129614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Узнать ответ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6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им\Downloads\img0.jpg"/>
          <p:cNvPicPr>
            <a:picLocks noChangeAspect="1" noChangeArrowheads="1"/>
          </p:cNvPicPr>
          <p:nvPr/>
        </p:nvPicPr>
        <p:blipFill>
          <a:blip r:embed="rId2" cstate="print"/>
          <a:srcRect l="22438" t="24800" r="23225" b="26200"/>
          <a:stretch>
            <a:fillRect/>
          </a:stretch>
        </p:blipFill>
        <p:spPr bwMode="auto">
          <a:xfrm>
            <a:off x="2051720" y="2132856"/>
            <a:ext cx="496855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Arial Narrow" pitchFamily="34" charset="0"/>
              </a:rPr>
              <a:t>31 января 1943 года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196752"/>
            <a:ext cx="8229600" cy="3807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Adobe Gothic Std B" pitchFamily="34" charset="-128"/>
              <a:cs typeface="+mj-cs"/>
            </a:endParaRPr>
          </a:p>
        </p:txBody>
      </p:sp>
      <p:pic>
        <p:nvPicPr>
          <p:cNvPr id="1026" name="Picture 2" descr="C:\Users\Максим\Desktop\iv_stalingrad_1-007-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53204"/>
            <a:ext cx="4320480" cy="256086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Adobe Gothic Std B" pitchFamily="34" charset="-128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748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28 января южная </a:t>
            </a:r>
            <a:r>
              <a:rPr lang="ru-RU" sz="2400" dirty="0" smtClean="0">
                <a:latin typeface="Arial Narrow" pitchFamily="34" charset="0"/>
              </a:rPr>
              <a:t>группа противника была расчленена еще на две части. Теперь в Сталинграде образовались три изолированные группировки, продолжавшие вести безнадежную борьбу</a:t>
            </a:r>
            <a:r>
              <a:rPr lang="ru-RU" sz="2400" dirty="0" smtClean="0">
                <a:latin typeface="Arial Narrow" pitchFamily="34" charset="0"/>
              </a:rPr>
              <a:t>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Arial Narrow" pitchFamily="34" charset="0"/>
              </a:rPr>
              <a:t>31 января</a:t>
            </a:r>
            <a:r>
              <a:rPr lang="ru-RU" sz="2400" dirty="0" smtClean="0">
                <a:latin typeface="Arial Narrow" pitchFamily="34" charset="0"/>
              </a:rPr>
              <a:t> южная группа была вынуждена прекратить бессмысленное сопротивление. В этот же день сдался в плен и командующий 6-й армией вместе с генералами и офицерами штаба.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Сколько дней длилась Сталинградская битва?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200 дней и ночей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916832"/>
            <a:ext cx="8517632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>
                <a:latin typeface="Arial Narrow" pitchFamily="34" charset="0"/>
              </a:rPr>
              <a:t>Двести дней и ночей на берегах Дона и Волги, а затем у стен Сталинграда и непосредственно в самом городе продолжалась эта ожесточенная битва. Она развернулась на огромной территории площадью около 100 тыс. кв. км при протяженности фронта от 400 до 850 км. Участвовало в этой грандиозной битве с обеих сторон на разных этапах боевых действий свыше 2,1 </a:t>
            </a:r>
            <a:r>
              <a:rPr lang="ru-RU" sz="3600" dirty="0" err="1" smtClean="0">
                <a:latin typeface="Arial Narrow" pitchFamily="34" charset="0"/>
              </a:rPr>
              <a:t>млн</a:t>
            </a:r>
            <a:r>
              <a:rPr lang="ru-RU" sz="3600" dirty="0" smtClean="0">
                <a:latin typeface="Arial Narrow" pitchFamily="34" charset="0"/>
              </a:rPr>
              <a:t> человек. </a:t>
            </a:r>
            <a:endParaRPr lang="ru-RU" sz="3600" dirty="0" smtClean="0">
              <a:latin typeface="Arial Narrow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3600" dirty="0" smtClean="0">
                <a:latin typeface="Arial Narrow" pitchFamily="34" charset="0"/>
              </a:rPr>
              <a:t>По </a:t>
            </a:r>
            <a:r>
              <a:rPr lang="ru-RU" sz="3600" dirty="0" smtClean="0">
                <a:latin typeface="Arial Narrow" pitchFamily="34" charset="0"/>
              </a:rPr>
              <a:t>целям, размаху и напряженности боевых действий Сталинградская битва превзошла все предшествующие ей сражения мировой истории.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Adobe Gothic Std B" pitchFamily="34" charset="-128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За какой срок Гитлер хотел овладеть городом?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2 недели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2636912"/>
            <a:ext cx="8301608" cy="2079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>
                <a:latin typeface="Arial Narrow" pitchFamily="34" charset="0"/>
              </a:rPr>
              <a:t>Немецкое командование было настолько уверено в быстром захвате Сталинграда, что с 1 по 16 июля сократило состав 6-й армии с 20 до 14 дивизий. 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Adobe Gothic Std B" pitchFamily="34" charset="-128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Назовите высоту Мамаева кургана. 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102 метра.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Её военное название - «Высота 102». В годы Сталинградской битвы здесь развернулись наиболее ожесточённые бои</a:t>
            </a:r>
            <a:r>
              <a:rPr lang="ru-RU" sz="2400" dirty="0" smtClean="0">
                <a:latin typeface="Arial Narrow" pitchFamily="34" charset="0"/>
              </a:rPr>
              <a:t>.</a:t>
            </a:r>
            <a:r>
              <a:rPr lang="ru-RU" sz="2400" dirty="0" smtClean="0">
                <a:latin typeface="Arial Narrow" pitchFamily="34" charset="0"/>
              </a:rPr>
              <a:t> </a:t>
            </a:r>
            <a:endParaRPr lang="ru-RU" sz="2400" dirty="0" smtClean="0">
              <a:latin typeface="Arial Narrow" pitchFamily="34" charset="0"/>
            </a:endParaRPr>
          </a:p>
          <a:p>
            <a:pPr algn="ctr"/>
            <a:r>
              <a:rPr lang="ru-RU" sz="2400" dirty="0" smtClean="0">
                <a:latin typeface="Arial Narrow" pitchFamily="34" charset="0"/>
              </a:rPr>
              <a:t>Мамаев </a:t>
            </a:r>
            <a:r>
              <a:rPr lang="ru-RU" sz="2400" dirty="0" smtClean="0">
                <a:latin typeface="Arial Narrow" pitchFamily="34" charset="0"/>
              </a:rPr>
              <a:t>курган имел огромное стратегическое значение: с его вершины открывался отличный обзор, и, следовательно, возможность для обстрела территории, в том числе переправы через Волгу. </a:t>
            </a:r>
            <a:endParaRPr lang="ru-RU" sz="2400" dirty="0" smtClean="0">
              <a:latin typeface="Arial Narrow" pitchFamily="34" charset="0"/>
            </a:endParaRPr>
          </a:p>
          <a:p>
            <a:pPr algn="ctr"/>
            <a:r>
              <a:rPr lang="ru-RU" sz="2400" dirty="0" smtClean="0">
                <a:latin typeface="Arial Narrow" pitchFamily="34" charset="0"/>
              </a:rPr>
              <a:t>Удержать </a:t>
            </a:r>
            <a:r>
              <a:rPr lang="ru-RU" sz="2400" dirty="0" smtClean="0">
                <a:latin typeface="Arial Narrow" pitchFamily="34" charset="0"/>
              </a:rPr>
              <a:t>эту высоту для войск 62-й армии и её командующего генерал-лейтенанта В.И. Чуйкова было вопросом жизни и смерти. </a:t>
            </a:r>
            <a:endParaRPr lang="ru-RU" sz="2400" dirty="0" smtClean="0">
              <a:latin typeface="Arial Narrow" pitchFamily="34" charset="0"/>
            </a:endParaRPr>
          </a:p>
          <a:p>
            <a:pPr algn="ctr"/>
            <a:r>
              <a:rPr lang="ru-RU" sz="2400" dirty="0" smtClean="0">
                <a:latin typeface="Arial Narrow" pitchFamily="34" charset="0"/>
              </a:rPr>
              <a:t>В </a:t>
            </a:r>
            <a:r>
              <a:rPr lang="ru-RU" sz="2400" dirty="0" smtClean="0">
                <a:latin typeface="Arial Narrow" pitchFamily="34" charset="0"/>
              </a:rPr>
              <a:t>течение сентября 1942 года вершина Мамаева кургана неоднократно переходила из рук в руки, причём фашисты штурмовали её по 10-12 раз в день.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Сколько армий защищало город?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2</a:t>
            </a:r>
            <a:r>
              <a:rPr lang="ru-RU" dirty="0" smtClean="0">
                <a:latin typeface="Arial Narrow" pitchFamily="34" charset="0"/>
              </a:rPr>
              <a:t> армии.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62 и 64 армии.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80928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В сентябре для взятия Сталинграда немцы создали 170-тысячную группировку (прежде всего из сил 6-й армии) . Город защищали 62-я (генерал В. И. Чуйков) и 64-я (генерал М. С. Шумилов) армии.</a:t>
            </a:r>
            <a:endParaRPr lang="ru-RU" sz="32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Есть легенда, что после пленения Паулюса Сталину предложили обменять этого человека на одного русского солдата. На что Сталин ответил: «Я солдата на фельдмаршала не меняю!» Что это был за солдат?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286"/>
                <a:gridCol w="1604178"/>
                <a:gridCol w="1604178"/>
                <a:gridCol w="1604178"/>
                <a:gridCol w="1604178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2" action="ppaction://hlinksldjump"/>
                        </a:rPr>
                        <a:t>100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3" action="ppaction://hlinksldjump"/>
                        </a:rPr>
                        <a:t>300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500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1000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Битва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в цифрах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100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300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500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1000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Люди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100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300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500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1000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Названия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100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300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500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1000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Дома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и предметы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100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300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500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1000</a:t>
                      </a:r>
                      <a:endParaRPr lang="ru-RU" sz="32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ксим\Desktop\bf902e4d744d32ef40c63c83a8c7c09c11c18b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6091436" cy="44728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Сын Сталина Яков Сталин. 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Этот снайпер лично уничтожил 242 фашиста, а обученные им снайперскому делу воины уничтожили 1106 солдат и офицеров врага. </a:t>
            </a:r>
            <a:r>
              <a:rPr lang="ru-RU" dirty="0" err="1" smtClean="0">
                <a:latin typeface="Arial Narrow" pitchFamily="34" charset="0"/>
              </a:rPr>
              <a:t>Немецко</a:t>
            </a:r>
            <a:r>
              <a:rPr lang="ru-RU" dirty="0" smtClean="0">
                <a:latin typeface="Arial Narrow" pitchFamily="34" charset="0"/>
              </a:rPr>
              <a:t> - </a:t>
            </a:r>
            <a:r>
              <a:rPr lang="ru-RU" dirty="0" smtClean="0">
                <a:latin typeface="Arial Narrow" pitchFamily="34" charset="0"/>
              </a:rPr>
              <a:t>фашистское командование, чтобы </a:t>
            </a:r>
            <a:r>
              <a:rPr lang="ru-RU" dirty="0" smtClean="0">
                <a:latin typeface="Arial Narrow" pitchFamily="34" charset="0"/>
              </a:rPr>
              <a:t>уничтожит ЕГО </a:t>
            </a:r>
            <a:r>
              <a:rPr lang="ru-RU" dirty="0" smtClean="0">
                <a:latin typeface="Arial Narrow" pitchFamily="34" charset="0"/>
              </a:rPr>
              <a:t>доставило в Сталинград руководителя берлинской школы снайперов майора Кёнига (Хайнца </a:t>
            </a:r>
            <a:r>
              <a:rPr lang="ru-RU" dirty="0" err="1" smtClean="0">
                <a:latin typeface="Arial Narrow" pitchFamily="34" charset="0"/>
              </a:rPr>
              <a:t>Торвальда</a:t>
            </a:r>
            <a:r>
              <a:rPr lang="ru-RU" dirty="0" smtClean="0">
                <a:latin typeface="Arial Narrow" pitchFamily="34" charset="0"/>
              </a:rPr>
              <a:t>). Но через 4 дня он сам попал на мушку нашего замечательного снайпера. Его звали… 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Desktop\Vasiliy-zaytsev.jpg"/>
          <p:cNvPicPr>
            <a:picLocks noChangeAspect="1" noChangeArrowheads="1"/>
          </p:cNvPicPr>
          <p:nvPr/>
        </p:nvPicPr>
        <p:blipFill>
          <a:blip r:embed="rId2" cstate="print"/>
          <a:srcRect l="6260"/>
          <a:stretch>
            <a:fillRect/>
          </a:stretch>
        </p:blipFill>
        <p:spPr bwMode="auto">
          <a:xfrm>
            <a:off x="6086141" y="1628800"/>
            <a:ext cx="3057859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Василий Зайцев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65527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Он </a:t>
            </a:r>
            <a:r>
              <a:rPr lang="ru-RU" sz="2400" dirty="0" smtClean="0">
                <a:latin typeface="Arial Narrow" pitchFamily="34" charset="0"/>
              </a:rPr>
              <a:t>считал главным умение мыслить нешаблонно. Постоянная импровизация — вот основа его 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тактики</a:t>
            </a:r>
            <a:r>
              <a:rPr lang="ru-RU" sz="2400" dirty="0" smtClean="0">
                <a:latin typeface="Arial Narrow" pitchFamily="34" charset="0"/>
              </a:rPr>
              <a:t>. 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Именно </a:t>
            </a:r>
            <a:r>
              <a:rPr lang="ru-RU" sz="2400" dirty="0" smtClean="0">
                <a:latin typeface="Arial Narrow" pitchFamily="34" charset="0"/>
              </a:rPr>
              <a:t>Зайцев ввел в обиход правила, которые и сегодня считаются аксиомой для любого снайпера. Менять позицию после каждых </a:t>
            </a:r>
            <a:r>
              <a:rPr lang="ru-RU" sz="2400" dirty="0" smtClean="0">
                <a:latin typeface="Arial Narrow" pitchFamily="34" charset="0"/>
              </a:rPr>
              <a:t>двух-трех</a:t>
            </a:r>
          </a:p>
          <a:p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выстрелов, тщательно маскироваться, делать "обманки", </a:t>
            </a:r>
            <a:r>
              <a:rPr lang="ru-RU" sz="2400" dirty="0" smtClean="0">
                <a:latin typeface="Arial Narrow" pitchFamily="34" charset="0"/>
              </a:rPr>
              <a:t>чтобы </a:t>
            </a:r>
            <a:r>
              <a:rPr lang="ru-RU" sz="2400" dirty="0" smtClean="0">
                <a:latin typeface="Arial Narrow" pitchFamily="34" charset="0"/>
              </a:rPr>
              <a:t>ввести в заблуждение врага. 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К </a:t>
            </a:r>
            <a:r>
              <a:rPr lang="ru-RU" sz="2400" dirty="0" smtClean="0">
                <a:latin typeface="Arial Narrow" pitchFamily="34" charset="0"/>
              </a:rPr>
              <a:t>примеру, выслеживая немецких снайперов, 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Зайцев </a:t>
            </a:r>
            <a:r>
              <a:rPr lang="ru-RU" sz="2400" dirty="0" smtClean="0">
                <a:latin typeface="Arial Narrow" pitchFamily="34" charset="0"/>
              </a:rPr>
              <a:t>часто использовал манекен, одетый в советскую униформу. Противник "клевал" на приманку, открывал огонь и раскрывал свою позицию.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Назовите фамилию связиста, который будучи смертельно раненым зубами сжал оборванные концы провода и восстановил связь между частями в разгар боя за Мамаев курган.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Василий Титаев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43841"/>
            <a:ext cx="8820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Однополчанин Титаева В. Рыбин вспоминает: «Помню в тот день, когда погиб Василий шел жестокий бой. Я случайно столкнулся с ним, он бежал вдоль линии связи под минометным огнем. Недалеко от блиндажа он нашел порыв и принялся ликвидировать его, Василий обрезал концы проводов, надрезал изоляцию и тут рядом разорвалась мина. Смертельное ранение в голову получил Василий, но падая он не выпустил проводов и сжал их зубами. Случилось это недалеко от Волги возле Банного оврага. 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Он </a:t>
            </a:r>
            <a:r>
              <a:rPr lang="ru-RU" sz="2800" dirty="0" smtClean="0">
                <a:latin typeface="Arial Narrow" pitchFamily="34" charset="0"/>
              </a:rPr>
              <a:t>был уже мертв, когда я подбежал к нему»</a:t>
            </a:r>
            <a:endParaRPr lang="ru-RU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Этот немецкий генерал-фельдмаршал заверил Гитлера, что ударом с двух направлений прорвет блокаду и освободит окруженные под Сталинградом немецкие войска. Фюрер назначил его командующим группой армий «Дон».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Эрих фон </a:t>
            </a:r>
            <a:r>
              <a:rPr lang="ru-RU" dirty="0" err="1" smtClean="0">
                <a:latin typeface="Arial Narrow" pitchFamily="34" charset="0"/>
              </a:rPr>
              <a:t>Манштейн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5616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Верховное командование вермахта предприняло попытку вызволить попавшие в окружение соединения и части. Была спланирована специальная операция по их деблокированию, получившая кодовое наименование «Зимняя гроза». Для ее реализации была создана специальная группа армий «Дон», в составе которой насчитывалось до 30 дивизий. Общее руководство операцией возлагалось на </a:t>
            </a:r>
            <a:r>
              <a:rPr lang="ru-RU" sz="2400" dirty="0" err="1" smtClean="0">
                <a:latin typeface="Arial Narrow" pitchFamily="34" charset="0"/>
              </a:rPr>
              <a:t>генерал-фельдмаршала</a:t>
            </a:r>
            <a:r>
              <a:rPr lang="ru-RU" sz="2400" dirty="0" smtClean="0">
                <a:latin typeface="Arial Narrow" pitchFamily="34" charset="0"/>
              </a:rPr>
              <a:t> Э. </a:t>
            </a:r>
            <a:r>
              <a:rPr lang="ru-RU" sz="2400" dirty="0" err="1" smtClean="0">
                <a:latin typeface="Arial Narrow" pitchFamily="34" charset="0"/>
              </a:rPr>
              <a:t>Манштейна</a:t>
            </a:r>
            <a:r>
              <a:rPr lang="ru-RU" sz="2400" dirty="0" smtClean="0">
                <a:latin typeface="Arial Narrow" pitchFamily="34" charset="0"/>
              </a:rPr>
              <a:t>, непосредственное руководство и исполнение – на генерал-полковника Г. Гота.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4098" name="Picture 2" descr="C:\Users\Максим\Desktop\Erich-von-Manstein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0"/>
            <a:ext cx="2857500" cy="37814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Самое </a:t>
            </a:r>
            <a:r>
              <a:rPr lang="ru-RU" dirty="0" smtClean="0">
                <a:latin typeface="Arial Narrow" pitchFamily="34" charset="0"/>
              </a:rPr>
              <a:t>высокое место в городе, во время Сталинградского сражения главный наблюдательный пункт. </a:t>
            </a: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С </a:t>
            </a:r>
            <a:r>
              <a:rPr lang="ru-RU" dirty="0" smtClean="0">
                <a:latin typeface="Arial Narrow" pitchFamily="34" charset="0"/>
              </a:rPr>
              <a:t>12 сентября 1942 г. здесь находился командный пункт В.И. Чуйкова дважды Героя Советского Союза, пожелавшего, чтобы после его смерти он был похоронен вместе с павшими </a:t>
            </a:r>
            <a:r>
              <a:rPr lang="ru-RU" dirty="0" smtClean="0">
                <a:latin typeface="Arial Narrow" pitchFamily="34" charset="0"/>
              </a:rPr>
              <a:t>солдатами ЗДЕСЬ. </a:t>
            </a:r>
            <a:r>
              <a:rPr lang="ru-RU" dirty="0" smtClean="0">
                <a:latin typeface="Arial Narrow" pitchFamily="34" charset="0"/>
              </a:rPr>
              <a:t>После окончания боев там хоронили погибших со всего города. 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Мамаев Курган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Сожжённый, изрытый воронками от взрывов, Мамаев курган даже зимой был совершенно чёрным, буквально обугленным. Впоследствии на каждом квадратном метре земли находили от 500 до 1 250 осколков. В январе 1943 года бои за высоту 102 развернулись с новой силой. 25 января вершина Мамаева кургана вновь перешла к войскам 62-й армии, которая на следующий день соединилась здесь с 21-й и 65-й армиями. Вражеские войска были разделены на две части и ликвидированы в течение недели.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5123" name="Picture 3" descr="C:\Users\Максим\Desktop\42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100900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Назовите прежнее название города Сталинграда.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Когда закончилась Сталинградская битва?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27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Царицын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основан был в 1859 г. 2.07.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076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Своё название город получил от речки Царицы, впадающей в Волгу. </a:t>
            </a:r>
            <a:endParaRPr lang="ru-RU" sz="2800" dirty="0" smtClean="0">
              <a:latin typeface="Arial Narrow" pitchFamily="34" charset="0"/>
            </a:endParaRPr>
          </a:p>
          <a:p>
            <a:pPr algn="ctr"/>
            <a:r>
              <a:rPr lang="ru-RU" sz="2800" dirty="0" smtClean="0">
                <a:latin typeface="Arial Narrow" pitchFamily="34" charset="0"/>
              </a:rPr>
              <a:t>В </a:t>
            </a:r>
            <a:r>
              <a:rPr lang="ru-RU" sz="2800" dirty="0" smtClean="0">
                <a:latin typeface="Arial Narrow" pitchFamily="34" charset="0"/>
              </a:rPr>
              <a:t>основе названия лежат, вероятно, татарские слова «сари-су» (жёлтая река) или «сари-чин» (жёлтый остров), т. к. русское поселение с деревянной крепостью первоначально возникло на о. Царицын и служило для обороны волжского пути на стыке Волги и Дона от степных кочевников и разбойничьих шаек, бродивших по Волге. </a:t>
            </a:r>
            <a:endParaRPr lang="ru-RU" sz="2800" dirty="0" smtClean="0">
              <a:latin typeface="Arial Narrow" pitchFamily="34" charset="0"/>
            </a:endParaRPr>
          </a:p>
          <a:p>
            <a:pPr algn="ctr"/>
            <a:r>
              <a:rPr lang="ru-RU" sz="2800" dirty="0" smtClean="0">
                <a:latin typeface="Arial Narrow" pitchFamily="34" charset="0"/>
              </a:rPr>
              <a:t>В </a:t>
            </a:r>
            <a:r>
              <a:rPr lang="ru-RU" sz="2800" dirty="0" smtClean="0">
                <a:latin typeface="Arial Narrow" pitchFamily="34" charset="0"/>
              </a:rPr>
              <a:t>начале XVII в. Царицын сгорел; вновь построен в 1615 г. на правом берегу Волги воеводой М. </a:t>
            </a:r>
            <a:r>
              <a:rPr lang="ru-RU" sz="2800" dirty="0" err="1" smtClean="0">
                <a:latin typeface="Arial Narrow" pitchFamily="34" charset="0"/>
              </a:rPr>
              <a:t>Соловцовым</a:t>
            </a:r>
            <a:r>
              <a:rPr lang="ru-RU" sz="2800" dirty="0" smtClean="0">
                <a:latin typeface="Arial Narrow" pitchFamily="34" charset="0"/>
              </a:rPr>
              <a:t>.</a:t>
            </a:r>
            <a:endParaRPr lang="ru-RU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Проведение операции по уничтожению окруженной группировки, которое </a:t>
            </a:r>
            <a:r>
              <a:rPr lang="ru-RU" dirty="0" smtClean="0">
                <a:latin typeface="Arial Narrow" pitchFamily="34" charset="0"/>
              </a:rPr>
              <a:t>получило ЭТО </a:t>
            </a:r>
            <a:r>
              <a:rPr lang="ru-RU" dirty="0" smtClean="0">
                <a:latin typeface="Arial Narrow" pitchFamily="34" charset="0"/>
              </a:rPr>
              <a:t>кодовое </a:t>
            </a:r>
            <a:r>
              <a:rPr lang="ru-RU" dirty="0" smtClean="0">
                <a:latin typeface="Arial Narrow" pitchFamily="34" charset="0"/>
              </a:rPr>
              <a:t>название, </a:t>
            </a:r>
            <a:r>
              <a:rPr lang="ru-RU" dirty="0" smtClean="0">
                <a:latin typeface="Arial Narrow" pitchFamily="34" charset="0"/>
              </a:rPr>
              <a:t>целиком возлагалось на Донской фронт, в состав которого передавались с 1 января 1943 г. 62-я, 64-я и 57-я армии ликвидированного Сталинградского фронта. 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Операция «Кольцо»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Ставкой ВГК был разработан план операции по ликвидации окруженной группировки, получившей кодовое наименование «Кольцо». </a:t>
            </a:r>
            <a:endParaRPr lang="ru-RU" sz="2800" dirty="0" smtClean="0">
              <a:latin typeface="Arial Narrow" pitchFamily="34" charset="0"/>
            </a:endParaRPr>
          </a:p>
          <a:p>
            <a:pPr algn="ctr"/>
            <a:r>
              <a:rPr lang="ru-RU" sz="2800" dirty="0" smtClean="0">
                <a:latin typeface="Arial Narrow" pitchFamily="34" charset="0"/>
              </a:rPr>
              <a:t>Проведение </a:t>
            </a:r>
            <a:r>
              <a:rPr lang="ru-RU" sz="2800" dirty="0" smtClean="0">
                <a:latin typeface="Arial Narrow" pitchFamily="34" charset="0"/>
              </a:rPr>
              <a:t>операции предусматривалось в три этапа: первый – отсечение и уничтожение противника в западной и северо-восточной частях района окружения; второй – уничтожение вражеских войск на ближних подступах к городу; третий – ликвидация оставшихся групп противника в городе. 4 января 1943 г. план операции был утвержден Ставкой ВГК.</a:t>
            </a:r>
            <a:endParaRPr lang="ru-RU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В захваченном гитлеровцами хуторе Вербовка </a:t>
            </a:r>
            <a:r>
              <a:rPr lang="ru-RU" dirty="0" err="1" smtClean="0">
                <a:latin typeface="Arial Narrow" pitchFamily="34" charset="0"/>
              </a:rPr>
              <a:t>Калачевского</a:t>
            </a:r>
            <a:r>
              <a:rPr lang="ru-RU" dirty="0" smtClean="0">
                <a:latin typeface="Arial Narrow" pitchFamily="34" charset="0"/>
              </a:rPr>
              <a:t> района действовал </a:t>
            </a:r>
            <a:r>
              <a:rPr lang="ru-RU" dirty="0" smtClean="0">
                <a:latin typeface="Arial Narrow" pitchFamily="34" charset="0"/>
              </a:rPr>
              <a:t>ЭТОТ ОТРЯД. 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20 </a:t>
            </a:r>
            <a:r>
              <a:rPr lang="ru-RU" dirty="0" smtClean="0">
                <a:latin typeface="Arial Narrow" pitchFamily="34" charset="0"/>
              </a:rPr>
              <a:t>человек в возрасте 10—14 лет наносили урон немцам: похищали документы, распространяли листовки, призывавшие к борьбе с захватчиками. После ареста и пыток были казнены.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«Босоногий гарнизон»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 Narrow" pitchFamily="34" charset="0"/>
              </a:rPr>
              <a:t>Когда немцы распространили слух о том, что Сталинград пал и советские войска разгромлены, на здании комендатуры появилась листовка: «</a:t>
            </a:r>
            <a:r>
              <a:rPr lang="ru-RU" sz="2200" i="1" dirty="0" smtClean="0">
                <a:latin typeface="Arial Narrow" pitchFamily="34" charset="0"/>
              </a:rPr>
              <a:t>Товарищи! Немцы брешут, что Советская власть разбита. Брешут, сволочи, что Сталинград сдался. Сталинград наш, и наши скоро придут. Не верьте гадам. Партизаны</a:t>
            </a:r>
            <a:r>
              <a:rPr lang="ru-RU" sz="2200" dirty="0" smtClean="0">
                <a:latin typeface="Arial Narrow" pitchFamily="34" charset="0"/>
              </a:rPr>
              <a:t>». С немецких складов начали пропадать ценные документы и письма, продукты, оружие, что сеяло панику среди оккупантов. </a:t>
            </a:r>
            <a:endParaRPr lang="ru-RU" sz="2200" dirty="0" smtClean="0">
              <a:latin typeface="Arial Narrow" pitchFamily="34" charset="0"/>
            </a:endParaRPr>
          </a:p>
          <a:p>
            <a:r>
              <a:rPr lang="ru-RU" sz="2200" dirty="0" smtClean="0">
                <a:latin typeface="Arial Narrow" pitchFamily="34" charset="0"/>
              </a:rPr>
              <a:t>Ребята </a:t>
            </a:r>
            <a:r>
              <a:rPr lang="ru-RU" sz="2200" dirty="0" smtClean="0">
                <a:latin typeface="Arial Narrow" pitchFamily="34" charset="0"/>
              </a:rPr>
              <a:t>укрывали и выхаживали советского офицера, бежавшего из </a:t>
            </a:r>
            <a:r>
              <a:rPr lang="ru-RU" sz="2200" dirty="0" err="1" smtClean="0">
                <a:latin typeface="Arial Narrow" pitchFamily="34" charset="0"/>
              </a:rPr>
              <a:t>Калачёвского</a:t>
            </a:r>
            <a:r>
              <a:rPr lang="ru-RU" sz="2200" dirty="0" smtClean="0">
                <a:latin typeface="Arial Narrow" pitchFamily="34" charset="0"/>
              </a:rPr>
              <a:t> лагеря для военнопленных; готовились уйти в лес к партизанам, но перед этим собирались вывесить на здании комендатуры к годовщине Октябрьской революции красный флаг. В итоге гитлеровцы при содействии старосты хутора догадались, кто являлся неуловимыми «партизанами». Немцы врывались в дома, силой брали мальчиков и избивали их палками, ногайками, резиной и ногами. 7 ноября 1942 года на глазах местных жителей измученных после пыток детей начали выводить по пять человек к силосной яме, где и расстреляли под смех и шум пьяных </a:t>
            </a:r>
            <a:r>
              <a:rPr lang="ru-RU" sz="2200" dirty="0" smtClean="0">
                <a:latin typeface="Arial Narrow" pitchFamily="34" charset="0"/>
              </a:rPr>
              <a:t>немцев.</a:t>
            </a:r>
            <a:endParaRPr lang="ru-RU" sz="22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Четыре воина — трое рядовых и сержант выбили из него немцев и держали оборону более двух суток до подхода подкрепления. А затем еще 58 дней защитники удерживали его и не отдали врагу. В памяти народа этот дом так и остался названным именем этого сержанта</a:t>
            </a:r>
            <a:r>
              <a:rPr lang="ru-RU" dirty="0" smtClean="0">
                <a:latin typeface="Arial Narrow" pitchFamily="34" charset="0"/>
              </a:rPr>
              <a:t>.  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Дом Павлова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Бои </a:t>
            </a:r>
            <a:r>
              <a:rPr lang="ru-RU" sz="2800" dirty="0" smtClean="0">
                <a:latin typeface="Arial Narrow" pitchFamily="34" charset="0"/>
              </a:rPr>
              <a:t>шли за каждый квартал, переулок, за каждый дом, за каждый метр земли. В одном доме советские и немецкие подразделения могли занимать разные этажи. Всемирную известность получили подвиги бойцов «Дома Павлова», удерживавшие его в течение 58 дней. Враг по этому дому наносил удары авиацией, вел артиллерийский и минометный огонь, но защитники дома не отступили ни на шаг. Состав защитников «Дома Павлова» был многонациональным: 11 русских, 6 украинцев, грузин, казах, узбек, еврей и татарин.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6147" name="Picture 3" descr="C:\Users\Максим\Desktop\Dom-Pavlova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03077"/>
            <a:ext cx="8363195" cy="55782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Какой подарок с надписью «Гражданам Сталинграда </a:t>
            </a:r>
            <a:r>
              <a:rPr lang="ru-RU" dirty="0" smtClean="0">
                <a:latin typeface="Arial Narrow" pitchFamily="34" charset="0"/>
              </a:rPr>
              <a:t>«крепким </a:t>
            </a:r>
            <a:r>
              <a:rPr lang="ru-RU" dirty="0" smtClean="0">
                <a:latin typeface="Arial Narrow" pitchFamily="34" charset="0"/>
              </a:rPr>
              <a:t>как </a:t>
            </a:r>
            <a:r>
              <a:rPr lang="ru-RU" dirty="0" smtClean="0">
                <a:latin typeface="Arial Narrow" pitchFamily="34" charset="0"/>
              </a:rPr>
              <a:t>сталь» </a:t>
            </a:r>
            <a:r>
              <a:rPr lang="ru-RU" dirty="0" smtClean="0">
                <a:latin typeface="Arial Narrow" pitchFamily="34" charset="0"/>
              </a:rPr>
              <a:t>от короля Георга VI </a:t>
            </a:r>
            <a:r>
              <a:rPr lang="ru-RU" dirty="0" smtClean="0">
                <a:latin typeface="Arial Narrow" pitchFamily="34" charset="0"/>
              </a:rPr>
              <a:t> «в </a:t>
            </a:r>
            <a:r>
              <a:rPr lang="ru-RU" dirty="0" smtClean="0">
                <a:latin typeface="Arial Narrow" pitchFamily="34" charset="0"/>
              </a:rPr>
              <a:t>знак глубокого восхищения британского народа» был вручен премьер-министром Великобритании Уинстоном Черчиллем Иосифу Сталину 29 ноября 1943 года? 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Меч Сталинграда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024" y="155679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В качестве прототипа взяли двуручный меч крестоносцев. Эскиз разработал профессор искусств Р.М. </a:t>
            </a:r>
            <a:r>
              <a:rPr lang="ru-RU" sz="2400" dirty="0" err="1" smtClean="0">
                <a:latin typeface="Arial Narrow" pitchFamily="34" charset="0"/>
              </a:rPr>
              <a:t>Глидоу</a:t>
            </a:r>
            <a:r>
              <a:rPr lang="ru-RU" sz="2400" dirty="0" smtClean="0">
                <a:latin typeface="Arial Narrow" pitchFamily="34" charset="0"/>
              </a:rPr>
              <a:t> в Оксфорде. За тем, как шло изготовление, наблюдала комиссия из девяти экспертов от Гильдии золотых дел мастеров Великобритании. Русскую редакцию дарственной надписи выполнил специалист по славянской иконографии, президент кембриджского </a:t>
            </a:r>
            <a:r>
              <a:rPr lang="ru-RU" sz="2400" dirty="0" err="1" smtClean="0">
                <a:latin typeface="Arial Narrow" pitchFamily="34" charset="0"/>
              </a:rPr>
              <a:t>Пембрук-колледжа</a:t>
            </a:r>
            <a:r>
              <a:rPr lang="ru-RU" sz="2400" dirty="0" smtClean="0">
                <a:latin typeface="Arial Narrow" pitchFamily="34" charset="0"/>
              </a:rPr>
              <a:t> сэр Эллис Х. </a:t>
            </a:r>
            <a:r>
              <a:rPr lang="ru-RU" sz="2400" dirty="0" err="1" smtClean="0">
                <a:latin typeface="Arial Narrow" pitchFamily="34" charset="0"/>
              </a:rPr>
              <a:t>Миннз</a:t>
            </a:r>
            <a:r>
              <a:rPr lang="ru-RU" sz="2400" dirty="0" smtClean="0">
                <a:latin typeface="Arial Narrow" pitchFamily="34" charset="0"/>
              </a:rPr>
              <a:t>. На клинке – надписи на двух языках. На русском: «Гражданам Сталинграда крепким как сталь от короля Георга VI в знак глубокого восхищения британского народа». И на английском: «</a:t>
            </a:r>
            <a:r>
              <a:rPr lang="ru-RU" sz="2400" dirty="0" err="1" smtClean="0">
                <a:latin typeface="Arial Narrow" pitchFamily="34" charset="0"/>
              </a:rPr>
              <a:t>To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the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steel-hearted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citizens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of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Stalingrad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The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gift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of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King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George</a:t>
            </a:r>
            <a:r>
              <a:rPr lang="ru-RU" sz="2400" dirty="0" smtClean="0">
                <a:latin typeface="Arial Narrow" pitchFamily="34" charset="0"/>
              </a:rPr>
              <a:t> VI </a:t>
            </a:r>
            <a:r>
              <a:rPr lang="ru-RU" sz="2400" dirty="0" err="1" smtClean="0">
                <a:latin typeface="Arial Narrow" pitchFamily="34" charset="0"/>
              </a:rPr>
              <a:t>in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token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of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homage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of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the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British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err="1" smtClean="0">
                <a:latin typeface="Arial Narrow" pitchFamily="34" charset="0"/>
              </a:rPr>
              <a:t>people</a:t>
            </a:r>
            <a:r>
              <a:rPr lang="ru-RU" sz="2400" dirty="0" smtClean="0">
                <a:latin typeface="Arial Narrow" pitchFamily="34" charset="0"/>
              </a:rPr>
              <a:t>».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7170" name="Picture 2" descr="C:\Users\Максим\Desktop\mech-stalingrada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85274" cy="55457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«От имени народа США я вручаю </a:t>
            </a:r>
            <a:r>
              <a:rPr lang="ru-RU" dirty="0" smtClean="0">
                <a:latin typeface="Arial Narrow" pitchFamily="34" charset="0"/>
              </a:rPr>
              <a:t>ЭТО </a:t>
            </a:r>
            <a:r>
              <a:rPr lang="ru-RU" dirty="0" smtClean="0">
                <a:latin typeface="Arial Narrow" pitchFamily="34" charset="0"/>
              </a:rPr>
              <a:t>г.Сталинграду, чтобы отметить восхищение его доблестными защитниками, храбрость, сила духа и самоотверженность которых во время осады будут вечно вдохновлять сердца всех свободных людей. Их славная победа остановила волну нашествия и стала поворотным пунктом войны союзных наций против сил агрессии</a:t>
            </a:r>
            <a:r>
              <a:rPr lang="ru-RU" dirty="0" smtClean="0">
                <a:latin typeface="Arial Narrow" pitchFamily="34" charset="0"/>
              </a:rPr>
              <a:t>».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Что было вручено?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23762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Arial Narrow" pitchFamily="34" charset="0"/>
              </a:rPr>
              <a:t/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>2 </a:t>
            </a:r>
            <a:r>
              <a:rPr lang="ru-RU" b="1" i="1" dirty="0" smtClean="0">
                <a:latin typeface="Arial Narrow" pitchFamily="34" charset="0"/>
              </a:rPr>
              <a:t>февраля 1943 </a:t>
            </a:r>
            <a:r>
              <a:rPr lang="ru-RU" b="1" i="1" dirty="0" smtClean="0">
                <a:latin typeface="Arial Narrow" pitchFamily="34" charset="0"/>
              </a:rPr>
              <a:t>года</a:t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/>
            </a:r>
            <a:br>
              <a:rPr lang="ru-RU" b="1" i="1" dirty="0" smtClean="0">
                <a:latin typeface="Arial Narrow" pitchFamily="34" charset="0"/>
              </a:rPr>
            </a:br>
            <a:endParaRPr lang="ru-RU" b="1" i="1" dirty="0"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836712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Adobe Gothic Std B" pitchFamily="34" charset="-128"/>
                <a:cs typeface="+mj-cs"/>
              </a:rPr>
              <a:t/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Adobe Gothic Std B" pitchFamily="34" charset="-128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Adobe Gothic Std B" pitchFamily="34" charset="-128"/>
                <a:cs typeface="+mj-cs"/>
              </a:rPr>
              <a:t>За июль-ноябрь Красной Армии удалось заставить немцев увязнуть в оборонительных боях, за ноябрь-январь окружить группировку немецких войск в результате операции «Уран», отбить деблокирующий немецкий удар «</a:t>
            </a:r>
            <a:r>
              <a:rPr kumimoji="0" lang="ru-RU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Adobe Gothic Std B" pitchFamily="34" charset="-128"/>
                <a:cs typeface="+mj-cs"/>
              </a:rPr>
              <a:t>Винтергевиттер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Adobe Gothic Std B" pitchFamily="34" charset="-128"/>
                <a:cs typeface="+mj-cs"/>
              </a:rPr>
              <a:t>» и сжать кольцо окружения к развалинам Сталинграда. Окруженные капитулировали 2 февраля 1943 года, в том числе 24 генерала и фельдмаршал Фридрих фон Паулюс.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Adobe Gothic Std B" pitchFamily="34" charset="-128"/>
                <a:cs typeface="+mj-cs"/>
              </a:rPr>
              <a:t/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Adobe Gothic Std B" pitchFamily="34" charset="-128"/>
                <a:cs typeface="+mj-cs"/>
              </a:rPr>
            </a:b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Adobe Gothic Std B" pitchFamily="34" charset="-128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Грамота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8194" name="Picture 2" descr="C:\Users\Максим\Desktop\02-4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149" y="144016"/>
            <a:ext cx="4695115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Какое здание осталось не восстановленным со времен Сталинградской битвы? 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Возле </a:t>
            </a:r>
            <a:r>
              <a:rPr lang="ru-RU" dirty="0" smtClean="0">
                <a:latin typeface="Arial Narrow" pitchFamily="34" charset="0"/>
              </a:rPr>
              <a:t>круглого здания музея-панорамы «Сталинградская битва» высится 5-этажная кирпичная руина, на ее торце еще читается надпись «</a:t>
            </a:r>
            <a:r>
              <a:rPr lang="ru-RU" dirty="0" err="1" smtClean="0">
                <a:latin typeface="Arial Narrow" pitchFamily="34" charset="0"/>
              </a:rPr>
              <a:t>Гергардт</a:t>
            </a:r>
            <a:r>
              <a:rPr lang="ru-RU" dirty="0" smtClean="0">
                <a:latin typeface="Arial Narrow" pitchFamily="34" charset="0"/>
              </a:rPr>
              <a:t>». Это здание мельницы, ставшее в дни обороны штабом и укрепленным пунктом 13-й армии генерала Александра </a:t>
            </a:r>
            <a:r>
              <a:rPr lang="ru-RU" dirty="0" err="1" smtClean="0">
                <a:latin typeface="Arial Narrow" pitchFamily="34" charset="0"/>
              </a:rPr>
              <a:t>Родимцева</a:t>
            </a:r>
            <a:r>
              <a:rPr lang="ru-RU" dirty="0" smtClean="0">
                <a:latin typeface="Arial Narrow" pitchFamily="34" charset="0"/>
              </a:rPr>
              <a:t>. Строение оставлено в полуразрушенном состоянии для напоминания потомкам о том, что творилось здесь во время Великой Отечественной войны.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9218" name="Picture 2" descr="C:\Users\Максим\Desktop\ebaofztqquos8cc0kkgck4o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11" y="481744"/>
            <a:ext cx="8154145" cy="61156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0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 Narrow" pitchFamily="34" charset="0"/>
              </a:rPr>
              <a:t>Мельница.</a:t>
            </a:r>
            <a:endParaRPr lang="ru-RU" sz="40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Назовите дату начала Сталинградской битвы.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Arial Narrow" pitchFamily="34" charset="0"/>
              </a:rPr>
              <a:t>17 июля 1942 года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916832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Adobe Gothic Std B" pitchFamily="34" charset="-128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началась Сталинградская битва, положившая начало коренному перелому в ходе Великой Отечественной войны. Железнодорожные станции Балашов, Урбах стали фронтовыми. В этой обстановке Указом от 9 сентября Президиум Верховного Совета вводит на территории нашей области военное положение. (Книга Памяти, том 10, </a:t>
            </a:r>
            <a:r>
              <a:rPr lang="ru-RU" sz="3200" dirty="0" err="1" smtClean="0">
                <a:latin typeface="Arial Narrow" pitchFamily="34" charset="0"/>
              </a:rPr>
              <a:t>стр</a:t>
            </a:r>
            <a:r>
              <a:rPr lang="ru-RU" sz="3200" dirty="0" smtClean="0">
                <a:latin typeface="Arial Narrow" pitchFamily="34" charset="0"/>
              </a:rPr>
              <a:t> 11) </a:t>
            </a:r>
            <a:endParaRPr lang="ru-RU" sz="32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Narrow" pitchFamily="34" charset="0"/>
              </a:rPr>
              <a:t>Когда началось контрнаступление советских войск под Сталинградом?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Arial Narrow" pitchFamily="34" charset="0"/>
              </a:rPr>
              <a:t>19 ноября 1942 года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268760"/>
            <a:ext cx="8229600" cy="503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Adobe Gothic Std B" pitchFamily="34" charset="-128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59340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В ходе операции советские войска окружили и уничтожили главные силы немецких армий. </a:t>
            </a:r>
            <a:endParaRPr lang="ru-RU" sz="2800" dirty="0" smtClean="0">
              <a:latin typeface="Arial Narrow" pitchFamily="34" charset="0"/>
            </a:endParaRPr>
          </a:p>
          <a:p>
            <a:pPr algn="ctr"/>
            <a:r>
              <a:rPr lang="ru-RU" sz="2800" dirty="0" smtClean="0">
                <a:latin typeface="Arial Narrow" pitchFamily="34" charset="0"/>
              </a:rPr>
              <a:t>Всего </a:t>
            </a:r>
            <a:r>
              <a:rPr lang="ru-RU" sz="2800" dirty="0" smtClean="0">
                <a:latin typeface="Arial Narrow" pitchFamily="34" charset="0"/>
              </a:rPr>
              <a:t>за время Сталинградской битвы противник потерял около полутора миллиона человек — четвертую часть своих сил, действовавших на советско-германском фронте.  </a:t>
            </a:r>
            <a:endParaRPr lang="ru-RU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Arial Narrow" pitchFamily="34" charset="0"/>
              </a:rPr>
              <a:t>Назовите дату массовой сдачи </a:t>
            </a:r>
            <a:r>
              <a:rPr lang="ru-RU" i="1" dirty="0" smtClean="0">
                <a:latin typeface="Arial Narrow" pitchFamily="34" charset="0"/>
              </a:rPr>
              <a:t>в </a:t>
            </a:r>
            <a:r>
              <a:rPr lang="ru-RU" i="1" dirty="0" smtClean="0">
                <a:latin typeface="Arial Narrow" pitchFamily="34" charset="0"/>
              </a:rPr>
              <a:t>плен немецкой армии.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1369</Words>
  <Application>Microsoft Office PowerPoint</Application>
  <PresentationFormat>Экран (4:3)</PresentationFormat>
  <Paragraphs>98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Когда закончилась Сталинградская битва?</vt:lpstr>
      <vt:lpstr> 2 февраля 1943 года  </vt:lpstr>
      <vt:lpstr>Назовите дату начала Сталинградской битвы.</vt:lpstr>
      <vt:lpstr>17 июля 1942 года</vt:lpstr>
      <vt:lpstr>Когда началось контрнаступление советских войск под Сталинградом?</vt:lpstr>
      <vt:lpstr>19 ноября 1942 года</vt:lpstr>
      <vt:lpstr>Назовите дату массовой сдачи в плен немецкой армии.</vt:lpstr>
      <vt:lpstr>31 января 1943 года</vt:lpstr>
      <vt:lpstr>Сколько дней длилась Сталинградская битва?</vt:lpstr>
      <vt:lpstr>200 дней и ночей</vt:lpstr>
      <vt:lpstr>За какой срок Гитлер хотел овладеть городом?</vt:lpstr>
      <vt:lpstr>2 недели</vt:lpstr>
      <vt:lpstr>Назовите высоту Мамаева кургана. </vt:lpstr>
      <vt:lpstr>102 метра.</vt:lpstr>
      <vt:lpstr>Сколько армий защищало город?</vt:lpstr>
      <vt:lpstr>2 армии. 62 и 64 армии. </vt:lpstr>
      <vt:lpstr>Есть легенда, что после пленения Паулюса Сталину предложили обменять этого человека на одного русского солдата. На что Сталин ответил: «Я солдата на фельдмаршала не меняю!» Что это был за солдат?</vt:lpstr>
      <vt:lpstr>Сын Сталина Яков Сталин. </vt:lpstr>
      <vt:lpstr>Этот снайпер лично уничтожил 242 фашиста, а обученные им снайперскому делу воины уничтожили 1106 солдат и офицеров врага. Немецко - фашистское командование, чтобы уничтожит ЕГО доставило в Сталинград руководителя берлинской школы снайперов майора Кёнига (Хайнца Торвальда). Но через 4 дня он сам попал на мушку нашего замечательного снайпера. Его звали… </vt:lpstr>
      <vt:lpstr>Василий Зайцев</vt:lpstr>
      <vt:lpstr>Назовите фамилию связиста, который будучи смертельно раненым зубами сжал оборванные концы провода и восстановил связь между частями в разгар боя за Мамаев курган.</vt:lpstr>
      <vt:lpstr>Василий Титаев</vt:lpstr>
      <vt:lpstr>Этот немецкий генерал-фельдмаршал заверил Гитлера, что ударом с двух направлений прорвет блокаду и освободит окруженные под Сталинградом немецкие войска. Фюрер назначил его командующим группой армий «Дон». </vt:lpstr>
      <vt:lpstr>Эрих фон Манштейн</vt:lpstr>
      <vt:lpstr>Самое высокое место в городе, во время Сталинградского сражения главный наблюдательный пункт.  С 12 сентября 1942 г. здесь находился командный пункт В.И. Чуйкова дважды Героя Советского Союза, пожелавшего, чтобы после его смерти он был похоронен вместе с павшими солдатами ЗДЕСЬ. После окончания боев там хоронили погибших со всего города. </vt:lpstr>
      <vt:lpstr>Мамаев Курган</vt:lpstr>
      <vt:lpstr>Назовите прежнее название города Сталинграда.</vt:lpstr>
      <vt:lpstr>Царицын основан был в 1859 г. 2.07.</vt:lpstr>
      <vt:lpstr>Проведение операции по уничтожению окруженной группировки, которое получило ЭТО кодовое название, целиком возлагалось на Донской фронт, в состав которого передавались с 1 января 1943 г. 62-я, 64-я и 57-я армии ликвидированного Сталинградского фронта. </vt:lpstr>
      <vt:lpstr>Операция «Кольцо»</vt:lpstr>
      <vt:lpstr>В захваченном гитлеровцами хуторе Вербовка Калачевского района действовал ЭТОТ ОТРЯД.  20 человек в возрасте 10—14 лет наносили урон немцам: похищали документы, распространяли листовки, призывавшие к борьбе с захватчиками. После ареста и пыток были казнены.</vt:lpstr>
      <vt:lpstr>«Босоногий гарнизон»</vt:lpstr>
      <vt:lpstr>Четыре воина — трое рядовых и сержант выбили из него немцев и держали оборону более двух суток до подхода подкрепления. А затем еще 58 дней защитники удерживали его и не отдали врагу. В памяти народа этот дом так и остался названным именем этого сержанта.  </vt:lpstr>
      <vt:lpstr>Дом Павлова</vt:lpstr>
      <vt:lpstr>Какой подарок с надписью «Гражданам Сталинграда «крепким как сталь» от короля Георга VI  «в знак глубокого восхищения британского народа» был вручен премьер-министром Великобритании Уинстоном Черчиллем Иосифу Сталину 29 ноября 1943 года? </vt:lpstr>
      <vt:lpstr>Меч Сталинграда</vt:lpstr>
      <vt:lpstr> «От имени народа США я вручаю ЭТО г.Сталинграду, чтобы отметить восхищение его доблестными защитниками, храбрость, сила духа и самоотверженность которых во время осады будут вечно вдохновлять сердца всех свободных людей. Их славная победа остановила волну нашествия и стала поворотным пунктом войны союзных наций против сил агрессии». Что было вручено? </vt:lpstr>
      <vt:lpstr>Грамота</vt:lpstr>
      <vt:lpstr>Какое здание осталось не восстановленным со времен Сталинградской битвы? </vt:lpstr>
      <vt:lpstr> Возле круглого здания музея-панорамы «Сталинградская битва» высится 5-этажная кирпичная руина, на ее торце еще читается надпись «Гергардт». Это здание мельницы, ставшее в дни обороны штабом и укрепленным пунктом 13-й армии генерала Александра Родимцева. Строение оставлено в полуразрушенном состоянии для напоминания потомкам о том, что творилось здесь во время Великой Отечественной войны.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Максим</cp:lastModifiedBy>
  <cp:revision>38</cp:revision>
  <dcterms:modified xsi:type="dcterms:W3CDTF">2022-02-01T00:40:05Z</dcterms:modified>
</cp:coreProperties>
</file>