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FA25C-7637-4746-8D6B-27E5191BD267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EFBDE-2844-48AB-B0D4-292CA6FC8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579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FA25C-7637-4746-8D6B-27E5191BD267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EFBDE-2844-48AB-B0D4-292CA6FC8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4314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FA25C-7637-4746-8D6B-27E5191BD267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EFBDE-2844-48AB-B0D4-292CA6FC8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819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FA25C-7637-4746-8D6B-27E5191BD267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EFBDE-2844-48AB-B0D4-292CA6FC8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7994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FA25C-7637-4746-8D6B-27E5191BD267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EFBDE-2844-48AB-B0D4-292CA6FC8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2621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FA25C-7637-4746-8D6B-27E5191BD267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EFBDE-2844-48AB-B0D4-292CA6FC8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4752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FA25C-7637-4746-8D6B-27E5191BD267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EFBDE-2844-48AB-B0D4-292CA6FC8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711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FA25C-7637-4746-8D6B-27E5191BD267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EFBDE-2844-48AB-B0D4-292CA6FC8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64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FA25C-7637-4746-8D6B-27E5191BD267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EFBDE-2844-48AB-B0D4-292CA6FC8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049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FA25C-7637-4746-8D6B-27E5191BD267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EFBDE-2844-48AB-B0D4-292CA6FC8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709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FA25C-7637-4746-8D6B-27E5191BD267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EFBDE-2844-48AB-B0D4-292CA6FC8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918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FA25C-7637-4746-8D6B-27E5191BD267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EFBDE-2844-48AB-B0D4-292CA6FC8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8709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30" name="Picture 6" descr="https://avatars.mds.yandex.net/get-zen_doc/60808/pub_5c49ef2cfff27d00ae1a415d_5c49ef63a2ce3100adc26128/scale_1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488" y="-1"/>
            <a:ext cx="12445140" cy="697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04114" y="379118"/>
            <a:ext cx="26597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ru-RU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.02.21</a:t>
            </a:r>
            <a:endParaRPr lang="ru-RU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451462" y="1021705"/>
            <a:ext cx="58848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Классная работа. </a:t>
            </a:r>
            <a:endParaRPr lang="ru-RU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34297" y="2284862"/>
            <a:ext cx="11228103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Тема урока: </a:t>
            </a:r>
            <a:r>
              <a:rPr lang="ru-RU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Формулы для вычисления площади правильного многоугольника, его стороны и радиуса вписанной окружности</a:t>
            </a:r>
            <a:r>
              <a:rPr lang="ru-RU" sz="4800" b="1" i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4800" b="1" i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03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4630574"/>
              </p:ext>
            </p:extLst>
          </p:nvPr>
        </p:nvGraphicFramePr>
        <p:xfrm>
          <a:off x="838200" y="1825625"/>
          <a:ext cx="10515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17791071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98818868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02586558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1071587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750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728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5433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2748043"/>
                  </a:ext>
                </a:extLst>
              </a:tr>
            </a:tbl>
          </a:graphicData>
        </a:graphic>
      </p:graphicFrame>
      <p:pic>
        <p:nvPicPr>
          <p:cNvPr id="4" name="Picture 6" descr="https://avatars.mds.yandex.net/get-zen_doc/60808/pub_5c49ef2cfff27d00ae1a415d_5c49ef63a2ce3100adc26128/scale_1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488" y="-1"/>
            <a:ext cx="12445140" cy="697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ds04.infourok.ru/uploads/ex/0ebd/00099824-2f782ebd/hello_html_762be42c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9690" y="3606590"/>
            <a:ext cx="2675536" cy="2969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8" name="Таблица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03923040"/>
                  </p:ext>
                </p:extLst>
              </p:nvPr>
            </p:nvGraphicFramePr>
            <p:xfrm>
              <a:off x="616131" y="1690688"/>
              <a:ext cx="9063445" cy="3233540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1067906">
                      <a:extLst>
                        <a:ext uri="{9D8B030D-6E8A-4147-A177-3AD203B41FA5}">
                          <a16:colId xmlns:a16="http://schemas.microsoft.com/office/drawing/2014/main" val="3272005455"/>
                        </a:ext>
                      </a:extLst>
                    </a:gridCol>
                    <a:gridCol w="2180634">
                      <a:extLst>
                        <a:ext uri="{9D8B030D-6E8A-4147-A177-3AD203B41FA5}">
                          <a16:colId xmlns:a16="http://schemas.microsoft.com/office/drawing/2014/main" val="3806759790"/>
                        </a:ext>
                      </a:extLst>
                    </a:gridCol>
                    <a:gridCol w="1965356">
                      <a:extLst>
                        <a:ext uri="{9D8B030D-6E8A-4147-A177-3AD203B41FA5}">
                          <a16:colId xmlns:a16="http://schemas.microsoft.com/office/drawing/2014/main" val="2988849790"/>
                        </a:ext>
                      </a:extLst>
                    </a:gridCol>
                    <a:gridCol w="1283183">
                      <a:extLst>
                        <a:ext uri="{9D8B030D-6E8A-4147-A177-3AD203B41FA5}">
                          <a16:colId xmlns:a16="http://schemas.microsoft.com/office/drawing/2014/main" val="480918127"/>
                        </a:ext>
                      </a:extLst>
                    </a:gridCol>
                    <a:gridCol w="1283183">
                      <a:extLst>
                        <a:ext uri="{9D8B030D-6E8A-4147-A177-3AD203B41FA5}">
                          <a16:colId xmlns:a16="http://schemas.microsoft.com/office/drawing/2014/main" val="2610156424"/>
                        </a:ext>
                      </a:extLst>
                    </a:gridCol>
                    <a:gridCol w="1283183">
                      <a:extLst>
                        <a:ext uri="{9D8B030D-6E8A-4147-A177-3AD203B41FA5}">
                          <a16:colId xmlns:a16="http://schemas.microsoft.com/office/drawing/2014/main" val="2257827654"/>
                        </a:ext>
                      </a:extLst>
                    </a:gridCol>
                  </a:tblGrid>
                  <a:tr h="6467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3600" b="1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𝑵</m:t>
                                </m:r>
                              </m:oMath>
                            </m:oMathPara>
                          </a14:m>
                          <a:endParaRPr lang="ru-RU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600" b="1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𝑹</m:t>
                                </m:r>
                              </m:oMath>
                            </m:oMathPara>
                          </a14:m>
                          <a:endParaRPr lang="ru-RU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600" b="1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𝒓</m:t>
                                </m:r>
                              </m:oMath>
                            </m:oMathPara>
                          </a14:m>
                          <a:endParaRPr lang="ru-RU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3600" b="1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600" b="1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ru-RU" sz="3600" b="1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𝟒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600" b="1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𝑷</m:t>
                                </m:r>
                              </m:oMath>
                            </m:oMathPara>
                          </a14:m>
                          <a:endParaRPr lang="ru-RU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600" b="1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𝑺</m:t>
                                </m:r>
                              </m:oMath>
                            </m:oMathPara>
                          </a14:m>
                          <a:endParaRPr lang="ru-RU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331680202"/>
                      </a:ext>
                    </a:extLst>
                  </a:tr>
                  <a:tr h="6467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36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ru-RU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3600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r>
                                <a:rPr lang="ru-RU" sz="3600" b="0" i="1" smtClean="0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>
                                <a:rPr lang="ru-RU" sz="3600" b="0" i="1" smtClean="0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√2</m:t>
                              </m:r>
                            </m:oMath>
                          </a14:m>
                          <a:endParaRPr lang="ru-RU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3600" dirty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r>
                            <a:rPr lang="ru-RU" sz="3600" dirty="0" smtClean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ru-RU" sz="2800" dirty="0">
                            <a:solidFill>
                              <a:srgbClr val="00B05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3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ru-RU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3600" dirty="0" smtClean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24</a:t>
                          </a:r>
                          <a:r>
                            <a:rPr lang="ru-RU" sz="3600" dirty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800" dirty="0">
                            <a:solidFill>
                              <a:srgbClr val="00B05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3600" dirty="0" smtClean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36</a:t>
                          </a:r>
                          <a:r>
                            <a:rPr lang="ru-RU" sz="3600" dirty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800" dirty="0">
                            <a:solidFill>
                              <a:srgbClr val="00B05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277898220"/>
                      </a:ext>
                    </a:extLst>
                  </a:tr>
                  <a:tr h="6467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36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ru-RU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ru-RU" sz="3600" b="0" i="1" smtClean="0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2√2</m:t>
                              </m:r>
                            </m:oMath>
                          </a14:m>
                          <a:r>
                            <a:rPr lang="ru-RU" sz="3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3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ru-RU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3600" dirty="0" smtClean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r>
                            <a:rPr lang="ru-RU" sz="3600" dirty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800" dirty="0">
                            <a:solidFill>
                              <a:srgbClr val="00B05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3600" dirty="0" smtClean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16</a:t>
                          </a:r>
                          <a:r>
                            <a:rPr lang="ru-RU" sz="3600" dirty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800" dirty="0">
                            <a:solidFill>
                              <a:srgbClr val="00B05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3600" dirty="0" smtClean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16</a:t>
                          </a:r>
                          <a:r>
                            <a:rPr lang="ru-RU" sz="3600" dirty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800" dirty="0">
                            <a:solidFill>
                              <a:srgbClr val="00B05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561317197"/>
                      </a:ext>
                    </a:extLst>
                  </a:tr>
                  <a:tr h="6467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36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ru-RU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3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ru-RU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3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3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3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3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932126788"/>
                      </a:ext>
                    </a:extLst>
                  </a:tr>
                  <a:tr h="6467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36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ru-RU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3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3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3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3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28</a:t>
                          </a:r>
                          <a:endParaRPr lang="ru-RU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3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65272756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8" name="Таблица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03923040"/>
                  </p:ext>
                </p:extLst>
              </p:nvPr>
            </p:nvGraphicFramePr>
            <p:xfrm>
              <a:off x="616131" y="1690688"/>
              <a:ext cx="9063445" cy="3233540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1067906">
                      <a:extLst>
                        <a:ext uri="{9D8B030D-6E8A-4147-A177-3AD203B41FA5}">
                          <a16:colId xmlns:a16="http://schemas.microsoft.com/office/drawing/2014/main" val="3272005455"/>
                        </a:ext>
                      </a:extLst>
                    </a:gridCol>
                    <a:gridCol w="2180634">
                      <a:extLst>
                        <a:ext uri="{9D8B030D-6E8A-4147-A177-3AD203B41FA5}">
                          <a16:colId xmlns:a16="http://schemas.microsoft.com/office/drawing/2014/main" val="3806759790"/>
                        </a:ext>
                      </a:extLst>
                    </a:gridCol>
                    <a:gridCol w="1965356">
                      <a:extLst>
                        <a:ext uri="{9D8B030D-6E8A-4147-A177-3AD203B41FA5}">
                          <a16:colId xmlns:a16="http://schemas.microsoft.com/office/drawing/2014/main" val="2988849790"/>
                        </a:ext>
                      </a:extLst>
                    </a:gridCol>
                    <a:gridCol w="1283183">
                      <a:extLst>
                        <a:ext uri="{9D8B030D-6E8A-4147-A177-3AD203B41FA5}">
                          <a16:colId xmlns:a16="http://schemas.microsoft.com/office/drawing/2014/main" val="480918127"/>
                        </a:ext>
                      </a:extLst>
                    </a:gridCol>
                    <a:gridCol w="1283183">
                      <a:extLst>
                        <a:ext uri="{9D8B030D-6E8A-4147-A177-3AD203B41FA5}">
                          <a16:colId xmlns:a16="http://schemas.microsoft.com/office/drawing/2014/main" val="2610156424"/>
                        </a:ext>
                      </a:extLst>
                    </a:gridCol>
                    <a:gridCol w="1283183">
                      <a:extLst>
                        <a:ext uri="{9D8B030D-6E8A-4147-A177-3AD203B41FA5}">
                          <a16:colId xmlns:a16="http://schemas.microsoft.com/office/drawing/2014/main" val="2257827654"/>
                        </a:ext>
                      </a:extLst>
                    </a:gridCol>
                  </a:tblGrid>
                  <a:tr h="646708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>
                          <a:blip r:embed="rId4"/>
                          <a:stretch>
                            <a:fillRect l="-571" t="-943" r="-752571" b="-4273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>
                          <a:blip r:embed="rId4"/>
                          <a:stretch>
                            <a:fillRect l="-49162" t="-943" r="-267877" b="-4273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>
                          <a:blip r:embed="rId4"/>
                          <a:stretch>
                            <a:fillRect l="-165839" t="-943" r="-197826" b="-4273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>
                          <a:blip r:embed="rId4"/>
                          <a:stretch>
                            <a:fillRect l="-405687" t="-943" r="-201896" b="-4273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>
                          <a:blip r:embed="rId4"/>
                          <a:stretch>
                            <a:fillRect l="-508095" t="-943" r="-102857" b="-4273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>
                          <a:blip r:embed="rId4"/>
                          <a:stretch>
                            <a:fillRect l="-605213" t="-943" r="-2370" b="-42735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31680202"/>
                      </a:ext>
                    </a:extLst>
                  </a:tr>
                  <a:tr h="6467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36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ru-RU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>
                          <a:blip r:embed="rId4"/>
                          <a:stretch>
                            <a:fillRect l="-49162" t="-100943" r="-267877" b="-3273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3600" dirty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r>
                            <a:rPr lang="ru-RU" sz="3600" dirty="0" smtClean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ru-RU" sz="2800" dirty="0">
                            <a:solidFill>
                              <a:srgbClr val="00B05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3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ru-RU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3600" dirty="0" smtClean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24</a:t>
                          </a:r>
                          <a:r>
                            <a:rPr lang="ru-RU" sz="3600" dirty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800" dirty="0">
                            <a:solidFill>
                              <a:srgbClr val="00B05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3600" dirty="0" smtClean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36</a:t>
                          </a:r>
                          <a:r>
                            <a:rPr lang="ru-RU" sz="3600" dirty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800" dirty="0">
                            <a:solidFill>
                              <a:srgbClr val="00B05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277898220"/>
                      </a:ext>
                    </a:extLst>
                  </a:tr>
                  <a:tr h="6467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36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ru-RU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>
                          <a:blip r:embed="rId4"/>
                          <a:stretch>
                            <a:fillRect l="-49162" t="-199065" r="-267877" b="-22429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3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ru-RU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3600" dirty="0" smtClean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r>
                            <a:rPr lang="ru-RU" sz="3600" dirty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800" dirty="0">
                            <a:solidFill>
                              <a:srgbClr val="00B05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3600" dirty="0" smtClean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16</a:t>
                          </a:r>
                          <a:r>
                            <a:rPr lang="ru-RU" sz="3600" dirty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800" dirty="0">
                            <a:solidFill>
                              <a:srgbClr val="00B05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3600" dirty="0" smtClean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16</a:t>
                          </a:r>
                          <a:r>
                            <a:rPr lang="ru-RU" sz="3600" dirty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800" dirty="0">
                            <a:solidFill>
                              <a:srgbClr val="00B05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561317197"/>
                      </a:ext>
                    </a:extLst>
                  </a:tr>
                  <a:tr h="6467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36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ru-RU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3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ru-RU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3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3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3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3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932126788"/>
                      </a:ext>
                    </a:extLst>
                  </a:tr>
                  <a:tr h="64670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3600" b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ru-RU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3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3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3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360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28</a:t>
                          </a:r>
                          <a:endParaRPr lang="ru-RU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36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65272756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" name="Прямоугольник 2"/>
          <p:cNvSpPr/>
          <p:nvPr/>
        </p:nvSpPr>
        <p:spPr>
          <a:xfrm>
            <a:off x="4034480" y="542199"/>
            <a:ext cx="37834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№1087 (1,2)</a:t>
            </a:r>
            <a:endParaRPr lang="ru-RU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65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6" descr="https://avatars.mds.yandex.net/get-zen_doc/60808/pub_5c49ef2cfff27d00ae1a415d_5c49ef63a2ce3100adc26128/scale_1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488" y="-1"/>
            <a:ext cx="12445140" cy="697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ds04.infourok.ru/uploads/ex/0ebd/00099824-2f782ebd/hello_html_762be42c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9690" y="3606590"/>
            <a:ext cx="2675536" cy="2969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977643" y="2431634"/>
            <a:ext cx="963417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урок!</a:t>
            </a:r>
            <a:endParaRPr lang="ru-RU" sz="96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19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6" descr="https://avatars.mds.yandex.net/get-zen_doc/60808/pub_5c49ef2cfff27d00ae1a415d_5c49ef63a2ce3100adc26128/scale_1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488" y="-1"/>
            <a:ext cx="12445140" cy="697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ds04.infourok.ru/uploads/ex/0ebd/00099824-2f782ebd/hello_html_762be42c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9690" y="3606590"/>
            <a:ext cx="2675536" cy="2969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Группа 5"/>
          <p:cNvGrpSpPr/>
          <p:nvPr/>
        </p:nvGrpSpPr>
        <p:grpSpPr>
          <a:xfrm>
            <a:off x="537396" y="636020"/>
            <a:ext cx="11307830" cy="3516919"/>
            <a:chOff x="459508" y="636020"/>
            <a:chExt cx="10283440" cy="3949206"/>
          </a:xfrm>
        </p:grpSpPr>
        <p:sp>
          <p:nvSpPr>
            <p:cNvPr id="7" name="Овальная выноска 6"/>
            <p:cNvSpPr/>
            <p:nvPr/>
          </p:nvSpPr>
          <p:spPr>
            <a:xfrm>
              <a:off x="770819" y="636020"/>
              <a:ext cx="9510921" cy="3949206"/>
            </a:xfrm>
            <a:prstGeom prst="wedgeEllipseCallou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459508" y="1584151"/>
              <a:ext cx="10283440" cy="238469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4400" b="1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1. </a:t>
              </a:r>
              <a:r>
                <a:rPr lang="ru-RU" sz="44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Какая формула используется для вычисления суммы углов выпуклого </a:t>
              </a:r>
              <a:r>
                <a:rPr lang="ru-RU" sz="4400" b="1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многоугольника?</a:t>
              </a:r>
              <a:endParaRPr lang="ru-RU" sz="4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Блок-схема: процесс 8"/>
              <p:cNvSpPr/>
              <p:nvPr/>
            </p:nvSpPr>
            <p:spPr>
              <a:xfrm>
                <a:off x="2251416" y="4888750"/>
                <a:ext cx="5089910" cy="1349675"/>
              </a:xfrm>
              <a:prstGeom prst="flowChartProcess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ru-RU" sz="4000" i="1">
                              <a:latin typeface="Cambria Math" panose="02040503050406030204" pitchFamily="18" charset="0"/>
                            </a:rPr>
                            <m:t>𝛼</m:t>
                          </m:r>
                        </m:sub>
                      </m:sSub>
                      <m:r>
                        <a:rPr lang="ru-RU" sz="4000" i="1">
                          <a:latin typeface="Cambria Math" panose="02040503050406030204" pitchFamily="18" charset="0"/>
                        </a:rPr>
                        <m:t>=180°∙(</m:t>
                      </m:r>
                      <m:r>
                        <a:rPr lang="ru-RU" sz="40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ru-RU" sz="4000" i="1">
                          <a:latin typeface="Cambria Math" panose="02040503050406030204" pitchFamily="18" charset="0"/>
                        </a:rPr>
                        <m:t>−2)</m:t>
                      </m:r>
                    </m:oMath>
                  </m:oMathPara>
                </a14:m>
                <a:endParaRPr lang="ru-RU" sz="54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Блок-схема: процесс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1416" y="4888750"/>
                <a:ext cx="5089910" cy="1349675"/>
              </a:xfrm>
              <a:prstGeom prst="flowChartProcess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6666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6" descr="https://avatars.mds.yandex.net/get-zen_doc/60808/pub_5c49ef2cfff27d00ae1a415d_5c49ef63a2ce3100adc26128/scale_1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488" y="-1"/>
            <a:ext cx="12445140" cy="697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ds04.infourok.ru/uploads/ex/0ebd/00099824-2f782ebd/hello_html_762be42c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9690" y="3606590"/>
            <a:ext cx="2675536" cy="2969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Группа 5"/>
          <p:cNvGrpSpPr/>
          <p:nvPr/>
        </p:nvGrpSpPr>
        <p:grpSpPr>
          <a:xfrm>
            <a:off x="454981" y="636020"/>
            <a:ext cx="11307830" cy="3516919"/>
            <a:chOff x="384559" y="636020"/>
            <a:chExt cx="10283440" cy="3949206"/>
          </a:xfrm>
        </p:grpSpPr>
        <p:sp>
          <p:nvSpPr>
            <p:cNvPr id="7" name="Овальная выноска 6"/>
            <p:cNvSpPr/>
            <p:nvPr/>
          </p:nvSpPr>
          <p:spPr>
            <a:xfrm>
              <a:off x="770819" y="636020"/>
              <a:ext cx="9510921" cy="3949206"/>
            </a:xfrm>
            <a:prstGeom prst="wedgeEllipseCallou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Прямоугольник 7"/>
                <p:cNvSpPr/>
                <p:nvPr/>
              </p:nvSpPr>
              <p:spPr>
                <a:xfrm>
                  <a:off x="384559" y="1283643"/>
                  <a:ext cx="10283440" cy="2903102"/>
                </a:xfrm>
                <a:prstGeom prst="rect">
                  <a:avLst/>
                </a:prstGeom>
                <a:noFill/>
              </p:spPr>
              <p:txBody>
                <a:bodyPr wrap="square" lIns="91440" tIns="45720" rIns="91440" bIns="45720">
                  <a:spAutoFit/>
                </a:bodyPr>
                <a:lstStyle/>
                <a:p>
                  <a:pPr algn="ctr"/>
                  <a:r>
                    <a:rPr lang="ru-RU" sz="5400" b="1" dirty="0">
                      <a:ln w="10160">
                        <a:solidFill>
                          <a:schemeClr val="accent5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blurRad="38100" dist="22860" dir="5400000" algn="tl" rotWithShape="0">
                          <a:srgbClr val="000000">
                            <a:alpha val="30000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</a:t>
                  </a:r>
                  <a:r>
                    <a:rPr lang="ru-RU" sz="4400" b="1" dirty="0" smtClean="0">
                      <a:ln w="10160">
                        <a:solidFill>
                          <a:schemeClr val="accent5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blurRad="38100" dist="22860" dir="5400000" algn="tl" rotWithShape="0">
                          <a:srgbClr val="000000">
                            <a:alpha val="30000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. </a:t>
                  </a:r>
                  <a:r>
                    <a:rPr lang="ru-RU" sz="5400" b="1" dirty="0">
                      <a:ln w="10160">
                        <a:solidFill>
                          <a:schemeClr val="accent5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blurRad="38100" dist="22860" dir="5400000" algn="tl" rotWithShape="0">
                          <a:srgbClr val="000000">
                            <a:alpha val="30000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Назовите формулу для вычисления угла правильного </a:t>
                  </a:r>
                  <a:endParaRPr lang="ru-RU" sz="5400" b="1" i="1" dirty="0" smtClean="0">
                    <a:ln w="10160">
                      <a:solidFill>
                        <a:schemeClr val="accent5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38100" dist="22860" dir="5400000" algn="tl" rotWithShape="0">
                        <a:srgbClr val="000000">
                          <a:alpha val="30000"/>
                        </a:srgbClr>
                      </a:outerShdw>
                    </a:effectLst>
                  </a:endParaRPr>
                </a:p>
                <a:p>
                  <a:pPr algn="ctr"/>
                  <a14:m>
                    <m:oMath xmlns:m="http://schemas.openxmlformats.org/officeDocument/2006/math">
                      <m:r>
                        <a:rPr lang="en-US" sz="5400" b="1" i="1">
                          <a:ln w="10160">
                            <a:solidFill>
                              <a:schemeClr val="accent5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38100" dist="22860" dir="5400000" algn="tl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ru-RU" sz="5400" b="1" i="1">
                          <a:ln w="10160">
                            <a:solidFill>
                              <a:schemeClr val="accent5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38100" dist="22860" dir="5400000" algn="tl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−угольника</m:t>
                      </m:r>
                    </m:oMath>
                  </a14:m>
                  <a:r>
                    <a:rPr lang="ru-RU" sz="5400" b="1" dirty="0" smtClean="0">
                      <a:ln w="10160">
                        <a:solidFill>
                          <a:schemeClr val="accent5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blurRad="38100" dist="22860" dir="5400000" algn="tl" rotWithShape="0">
                          <a:srgbClr val="000000">
                            <a:alpha val="30000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.</a:t>
                  </a:r>
                  <a:endParaRPr lang="ru-RU" sz="5400" b="1" dirty="0">
                    <a:ln w="10160">
                      <a:solidFill>
                        <a:schemeClr val="accent5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38100" dist="22860" dir="5400000" algn="tl" rotWithShape="0">
                        <a:srgbClr val="000000">
                          <a:alpha val="30000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8" name="Прямоугольник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4559" y="1283643"/>
                  <a:ext cx="10283440" cy="290310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Блок-схема: процесс 8"/>
              <p:cNvSpPr/>
              <p:nvPr/>
            </p:nvSpPr>
            <p:spPr>
              <a:xfrm>
                <a:off x="2251416" y="4888750"/>
                <a:ext cx="5089910" cy="1349675"/>
              </a:xfrm>
              <a:prstGeom prst="flowChartProcess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4000" i="1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ru-RU" sz="4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000" i="1">
                              <a:latin typeface="Cambria Math" panose="02040503050406030204" pitchFamily="18" charset="0"/>
                            </a:rPr>
                            <m:t>180°∙(</m:t>
                          </m:r>
                          <m:r>
                            <a:rPr lang="ru-RU" sz="40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ru-RU" sz="4000" i="1">
                              <a:latin typeface="Cambria Math" panose="02040503050406030204" pitchFamily="18" charset="0"/>
                            </a:rPr>
                            <m:t>−2)</m:t>
                          </m:r>
                        </m:num>
                        <m:den>
                          <m:r>
                            <a:rPr lang="ru-RU" sz="4000" i="1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ru-RU" sz="54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Блок-схема: процесс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1416" y="4888750"/>
                <a:ext cx="5089910" cy="1349675"/>
              </a:xfrm>
              <a:prstGeom prst="flowChartProcess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9402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6" descr="https://avatars.mds.yandex.net/get-zen_doc/60808/pub_5c49ef2cfff27d00ae1a415d_5c49ef63a2ce3100adc26128/scale_1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488" y="-1"/>
            <a:ext cx="12445140" cy="697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ds04.infourok.ru/uploads/ex/0ebd/00099824-2f782ebd/hello_html_762be42c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9690" y="3606590"/>
            <a:ext cx="2675536" cy="2969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Группа 5"/>
          <p:cNvGrpSpPr/>
          <p:nvPr/>
        </p:nvGrpSpPr>
        <p:grpSpPr>
          <a:xfrm>
            <a:off x="460167" y="559313"/>
            <a:ext cx="11307830" cy="3870606"/>
            <a:chOff x="389275" y="549885"/>
            <a:chExt cx="10283440" cy="4346367"/>
          </a:xfrm>
        </p:grpSpPr>
        <p:sp>
          <p:nvSpPr>
            <p:cNvPr id="7" name="Овальная выноска 6"/>
            <p:cNvSpPr/>
            <p:nvPr/>
          </p:nvSpPr>
          <p:spPr>
            <a:xfrm>
              <a:off x="521280" y="549885"/>
              <a:ext cx="9986542" cy="4346367"/>
            </a:xfrm>
            <a:prstGeom prst="wedgeEllipseCallou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389275" y="1459498"/>
              <a:ext cx="10283440" cy="286854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40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ru-RU" sz="4000" b="1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  <a:r>
                <a:rPr lang="ru-RU" sz="40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Сформулируйте следствия из теорем о вписанной в правильный многоугольник и описанной около правильного </a:t>
              </a:r>
              <a:endParaRPr lang="ru-RU" sz="40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4000" b="1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многоугольника </a:t>
              </a:r>
              <a:r>
                <a:rPr lang="ru-RU" sz="40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окружностях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4252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6" descr="https://avatars.mds.yandex.net/get-zen_doc/60808/pub_5c49ef2cfff27d00ae1a415d_5c49ef63a2ce3100adc26128/scale_1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488" y="-1"/>
            <a:ext cx="12445140" cy="697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ds04.infourok.ru/uploads/ex/0ebd/00099824-2f782ebd/hello_html_762be42c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9690" y="3606590"/>
            <a:ext cx="2675536" cy="2969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Блок-схема: процесс 5"/>
          <p:cNvSpPr/>
          <p:nvPr/>
        </p:nvSpPr>
        <p:spPr>
          <a:xfrm>
            <a:off x="742405" y="788650"/>
            <a:ext cx="10108474" cy="1833648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Следствие №1: Окружность, вписанная в правильный многоугольник, касается сторон многоугольника в их серединах. </a:t>
            </a:r>
            <a:endParaRPr lang="ru-RU" sz="8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Блок-схема: процесс 7"/>
          <p:cNvSpPr/>
          <p:nvPr/>
        </p:nvSpPr>
        <p:spPr>
          <a:xfrm>
            <a:off x="742405" y="3699150"/>
            <a:ext cx="8780418" cy="2198233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Следствие №2: Центр окружности, описанной около правильного многоугольника, совпадает с центром окружности, вписанной в тот же многоугольник.</a:t>
            </a:r>
            <a:endParaRPr lang="ru-RU" sz="8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27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6" descr="https://avatars.mds.yandex.net/get-zen_doc/60808/pub_5c49ef2cfff27d00ae1a415d_5c49ef63a2ce3100adc26128/scale_1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488" y="-1"/>
            <a:ext cx="12445140" cy="697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ds04.infourok.ru/uploads/ex/0ebd/00099824-2f782ebd/hello_html_762be42c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9690" y="3606590"/>
            <a:ext cx="2675536" cy="2969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Группа 5"/>
          <p:cNvGrpSpPr/>
          <p:nvPr/>
        </p:nvGrpSpPr>
        <p:grpSpPr>
          <a:xfrm>
            <a:off x="866753" y="636020"/>
            <a:ext cx="10510997" cy="3516919"/>
            <a:chOff x="770819" y="636020"/>
            <a:chExt cx="10612927" cy="3876065"/>
          </a:xfrm>
        </p:grpSpPr>
        <p:sp>
          <p:nvSpPr>
            <p:cNvPr id="7" name="Овальная выноска 6"/>
            <p:cNvSpPr/>
            <p:nvPr/>
          </p:nvSpPr>
          <p:spPr>
            <a:xfrm>
              <a:off x="770819" y="636020"/>
              <a:ext cx="10612927" cy="3876065"/>
            </a:xfrm>
            <a:prstGeom prst="wedgeEllipseCallou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927314" y="1485815"/>
              <a:ext cx="10283440" cy="1933477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5400" b="1" dirty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r>
                <a:rPr lang="ru-RU" sz="5400" b="1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. Что называют центром правильного многоугольника?</a:t>
              </a:r>
              <a:endParaRPr lang="ru-RU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Блок-схема: процесс 8"/>
          <p:cNvSpPr/>
          <p:nvPr/>
        </p:nvSpPr>
        <p:spPr>
          <a:xfrm>
            <a:off x="684678" y="4699115"/>
            <a:ext cx="8485012" cy="1662496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правильном многоугольнике центр вписанной и описанной окружностей совпадают. Это точка называется центром правильного многоугольника.</a:t>
            </a:r>
            <a:endParaRPr lang="ru-RU" sz="7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619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6" descr="https://avatars.mds.yandex.net/get-zen_doc/60808/pub_5c49ef2cfff27d00ae1a415d_5c49ef63a2ce3100adc26128/scale_1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488" y="-1"/>
            <a:ext cx="12445140" cy="697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ds04.infourok.ru/uploads/ex/0ebd/00099824-2f782ebd/hello_html_762be42c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0267" y="4001294"/>
            <a:ext cx="2361971" cy="262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660339" y="561832"/>
                <a:ext cx="10907485" cy="4308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3200" b="1" u="sng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Задача №1:</a:t>
                </a:r>
                <a:endParaRPr lang="ru-RU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3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Докажите, что в правильном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𝑛</m:t>
                    </m:r>
                    <m:r>
                      <a:rPr lang="ru-RU" sz="32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−угольнике </m:t>
                    </m:r>
                  </m:oMath>
                </a14:m>
                <a:r>
                  <a:rPr lang="ru-RU" sz="32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его площадь, сторона и радиус вписанной окружности вычисляются по формулам: </a:t>
                </a:r>
                <a:endParaRPr lang="ru-RU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ru-RU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𝑆</m:t>
                    </m:r>
                    <m:r>
                      <a:rPr lang="ru-RU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ru-RU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𝑃</m:t>
                    </m:r>
                    <m:r>
                      <a:rPr lang="ru-RU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∙</m:t>
                    </m:r>
                    <m:r>
                      <a:rPr lang="ru-RU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𝑟</m:t>
                    </m:r>
                  </m:oMath>
                </a14:m>
                <a:r>
                  <a:rPr lang="ru-RU" sz="3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𝑛</m:t>
                        </m:r>
                      </m:sub>
                    </m:sSub>
                    <m:r>
                      <a:rPr lang="ru-RU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=2</m:t>
                    </m:r>
                    <m:r>
                      <a:rPr lang="en-US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𝑅</m:t>
                    </m:r>
                    <m:r>
                      <a:rPr lang="ru-RU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∙</m:t>
                    </m:r>
                    <m:func>
                      <m:funcPr>
                        <m:ctrlPr>
                          <a:rPr lang="ru-RU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2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sin</m:t>
                        </m:r>
                      </m:fName>
                      <m:e>
                        <m:f>
                          <m:fPr>
                            <m:ctrlPr>
                              <a:rPr lang="ru-RU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ru-RU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180°</m:t>
                            </m:r>
                          </m:num>
                          <m:den>
                            <m:r>
                              <a:rPr lang="en-US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𝑛</m:t>
                            </m:r>
                          </m:den>
                        </m:f>
                      </m:e>
                    </m:func>
                  </m:oMath>
                </a14:m>
                <a:r>
                  <a:rPr lang="ru-RU" sz="3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ru-RU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𝑟</m:t>
                    </m:r>
                    <m:r>
                      <a:rPr lang="ru-RU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r>
                      <a:rPr lang="ru-RU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𝑅</m:t>
                    </m:r>
                    <m:r>
                      <a:rPr lang="ru-RU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∙</m:t>
                    </m:r>
                    <m:func>
                      <m:funcPr>
                        <m:ctrlPr>
                          <a:rPr lang="ru-RU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ru-RU" sz="32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cos</m:t>
                        </m:r>
                      </m:fName>
                      <m:e>
                        <m:f>
                          <m:fPr>
                            <m:ctrlPr>
                              <a:rPr lang="ru-RU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ru-RU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180°</m:t>
                            </m:r>
                          </m:num>
                          <m:den>
                            <m:r>
                              <a:rPr lang="en-US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𝑛</m:t>
                            </m:r>
                          </m:den>
                        </m:f>
                      </m:e>
                    </m:func>
                  </m:oMath>
                </a14:m>
                <a:r>
                  <a:rPr lang="ru-RU" sz="3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endParaRPr lang="ru-RU" sz="32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32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где </a:t>
                </a:r>
                <a14:m>
                  <m:oMath xmlns:m="http://schemas.openxmlformats.org/officeDocument/2006/math">
                    <m:r>
                      <a:rPr lang="en-US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𝑛</m:t>
                    </m:r>
                  </m:oMath>
                </a14:m>
                <a:r>
                  <a:rPr lang="ru-RU" sz="3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– количество сторон правильного многоугольника,</a:t>
                </a:r>
                <a:r>
                  <a:rPr lang="ru-RU" sz="32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endParaRPr lang="ru-RU" sz="3200" i="1" dirty="0">
                  <a:solidFill>
                    <a:srgbClr val="000000"/>
                  </a:solidFill>
                  <a:latin typeface="Cambria Math" panose="02040503050406030204" pitchFamily="18" charset="0"/>
                  <a:ea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ru-RU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𝑅</m:t>
                    </m:r>
                  </m:oMath>
                </a14:m>
                <a:r>
                  <a:rPr lang="ru-RU" sz="3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– радиус описанной окружности. </a:t>
                </a:r>
                <a:endParaRPr lang="ru-RU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339" y="561832"/>
                <a:ext cx="10907485" cy="4308552"/>
              </a:xfrm>
              <a:prstGeom prst="rect">
                <a:avLst/>
              </a:prstGeom>
              <a:blipFill>
                <a:blip r:embed="rId4"/>
                <a:stretch>
                  <a:fillRect l="-1397" t="-1273" r="-1397" b="-25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704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6381542"/>
              </p:ext>
            </p:extLst>
          </p:nvPr>
        </p:nvGraphicFramePr>
        <p:xfrm>
          <a:off x="838200" y="1825625"/>
          <a:ext cx="10515600" cy="1854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510059745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337488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1134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47179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3507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4148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051298"/>
                  </a:ext>
                </a:extLst>
              </a:tr>
            </a:tbl>
          </a:graphicData>
        </a:graphic>
      </p:graphicFrame>
      <p:pic>
        <p:nvPicPr>
          <p:cNvPr id="4" name="Picture 6" descr="https://avatars.mds.yandex.net/get-zen_doc/60808/pub_5c49ef2cfff27d00ae1a415d_5c49ef63a2ce3100adc26128/scale_1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488" y="-1"/>
            <a:ext cx="12445140" cy="697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ds04.infourok.ru/uploads/ex/0ebd/00099824-2f782ebd/hello_html_762be42c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9690" y="3606590"/>
            <a:ext cx="2675536" cy="2969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Таблица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58911640"/>
                  </p:ext>
                </p:extLst>
              </p:nvPr>
            </p:nvGraphicFramePr>
            <p:xfrm>
              <a:off x="681227" y="738001"/>
              <a:ext cx="8645436" cy="5273482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4322718">
                      <a:extLst>
                        <a:ext uri="{9D8B030D-6E8A-4147-A177-3AD203B41FA5}">
                          <a16:colId xmlns:a16="http://schemas.microsoft.com/office/drawing/2014/main" val="223532796"/>
                        </a:ext>
                      </a:extLst>
                    </a:gridCol>
                    <a:gridCol w="4322718">
                      <a:extLst>
                        <a:ext uri="{9D8B030D-6E8A-4147-A177-3AD203B41FA5}">
                          <a16:colId xmlns:a16="http://schemas.microsoft.com/office/drawing/2014/main" val="1717728540"/>
                        </a:ext>
                      </a:extLst>
                    </a:gridCol>
                  </a:tblGrid>
                  <a:tr h="1027662">
                    <a:tc>
                      <a:txBody>
                        <a:bodyPr/>
                        <a:lstStyle/>
                        <a:p>
                          <a:pPr marL="69850" algn="ctr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400" b="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Формула периметра</a:t>
                          </a:r>
                          <a:r>
                            <a:rPr lang="ru-RU" sz="2400" b="0" baseline="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ru-RU" sz="2400" b="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правильного </a:t>
                          </a:r>
                          <a:endParaRPr lang="ru-RU" sz="2400" b="0" i="1" dirty="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endParaRPr>
                        </a:p>
                        <a:p>
                          <a:pPr marL="69850" algn="ctr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2400" b="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𝑛</m:t>
                                </m:r>
                                <m:r>
                                  <a:rPr lang="ru-RU" sz="2400" b="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−угольника</m:t>
                                </m:r>
                              </m:oMath>
                            </m:oMathPara>
                          </a14:m>
                          <a:endParaRPr lang="ru-RU" sz="1800" b="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ru-RU" sz="2400" b="1" i="0" dirty="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2400" b="1" i="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𝐏</m:t>
                                </m:r>
                                <m:r>
                                  <a:rPr lang="ru-RU" sz="2400" b="1" i="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ru-RU" sz="2400" b="1" i="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𝐧</m:t>
                                </m:r>
                                <m:r>
                                  <a:rPr lang="ru-RU" sz="2400" b="1" i="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∙</m:t>
                                </m:r>
                                <m:sSub>
                                  <m:sSubPr>
                                    <m:ctrlPr>
                                      <a:rPr lang="ru-RU" sz="2400" b="1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u-RU" sz="2400" b="1" i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𝐚</m:t>
                                    </m:r>
                                  </m:e>
                                  <m:sub>
                                    <m:r>
                                      <a:rPr lang="ru-RU" sz="2400" b="1" i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𝐧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1800" b="1" i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045946261"/>
                      </a:ext>
                    </a:extLst>
                  </a:tr>
                  <a:tr h="1027662">
                    <a:tc>
                      <a:txBody>
                        <a:bodyPr/>
                        <a:lstStyle/>
                        <a:p>
                          <a:pPr marL="69850" algn="ctr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endParaRPr lang="ru-RU" sz="2400" dirty="0" smtClean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69850" algn="ctr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400" dirty="0" smtClean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Формула </a:t>
                          </a:r>
                          <a:r>
                            <a:rPr lang="ru-RU" sz="24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стороны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ru-RU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oMath>
                          </a14:m>
                          <a:endParaRPr lang="ru-RU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2400" b="1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1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en-US" sz="2400" b="1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𝒏</m:t>
                                    </m:r>
                                  </m:sub>
                                </m:sSub>
                                <m:r>
                                  <a:rPr lang="ru-RU" sz="2400" b="1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ru-RU" sz="2400" b="1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  <m:r>
                                  <a:rPr lang="en-US" sz="2400" b="1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𝑹</m:t>
                                </m:r>
                                <m:r>
                                  <a:rPr lang="ru-RU" sz="2400" b="1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∙</m:t>
                                </m:r>
                                <m:func>
                                  <m:funcPr>
                                    <m:ctrlPr>
                                      <a:rPr lang="ru-RU" sz="2400" b="1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a:rPr lang="en-US" sz="2400" b="1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𝐬𝐢𝐧</m:t>
                                    </m:r>
                                  </m:fName>
                                  <m:e>
                                    <m:f>
                                      <m:fPr>
                                        <m:ctrlPr>
                                          <a:rPr lang="ru-RU" sz="2400" b="1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ru-RU" sz="2400" b="1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  <m:t>𝟏𝟖𝟎</m:t>
                                        </m:r>
                                        <m:r>
                                          <a:rPr lang="ru-RU" sz="2400" b="1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  <m:t>°</m:t>
                                        </m:r>
                                      </m:num>
                                      <m:den>
                                        <m:r>
                                          <a:rPr lang="en-US" sz="2400" b="1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  <m:t>𝒏</m:t>
                                        </m:r>
                                      </m:den>
                                    </m:f>
                                  </m:e>
                                </m:func>
                              </m:oMath>
                            </m:oMathPara>
                          </a14:m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202288671"/>
                      </a:ext>
                    </a:extLst>
                  </a:tr>
                  <a:tr h="1027662">
                    <a:tc>
                      <a:txBody>
                        <a:bodyPr/>
                        <a:lstStyle/>
                        <a:p>
                          <a:pPr marL="69850" algn="ctr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4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Формула радиуса </a:t>
                          </a:r>
                          <a14:m>
                            <m:oMath xmlns:m="http://schemas.openxmlformats.org/officeDocument/2006/math">
                              <m:r>
                                <a:rPr lang="ru-RU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𝑅</m:t>
                              </m:r>
                            </m:oMath>
                          </a14:m>
                          <a:r>
                            <a:rPr lang="ru-RU" sz="24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описанной окружности</a:t>
                          </a:r>
                          <a:endParaRPr lang="ru-RU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2400" b="1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𝑹</m:t>
                                </m:r>
                                <m:r>
                                  <a:rPr lang="ru-RU" sz="2400" b="1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ru-RU" sz="2400" b="1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ru-RU" sz="2400" b="1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u-RU" sz="2400" b="1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  <m:t>𝒂</m:t>
                                        </m:r>
                                      </m:e>
                                      <m:sub>
                                        <m:r>
                                          <a:rPr lang="ru-RU" sz="2400" b="1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  <m:t>𝒏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ru-RU" sz="2400" b="1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𝟐</m:t>
                                    </m:r>
                                    <m:func>
                                      <m:funcPr>
                                        <m:ctrlPr>
                                          <a:rPr lang="ru-RU" sz="2400" b="1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a:rPr lang="en-US" sz="2400" b="1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𝐬𝐢𝐧</m:t>
                                        </m:r>
                                      </m:fName>
                                      <m:e>
                                        <m:f>
                                          <m:fPr>
                                            <m:ctrlPr>
                                              <a:rPr lang="ru-RU" sz="2400" b="1" i="1">
                                                <a:solidFill>
                                                  <a:srgbClr val="000000"/>
                                                </a:solidFill>
                                                <a:effectLst/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ru-RU" sz="2400" b="1" i="1">
                                                <a:solidFill>
                                                  <a:srgbClr val="000000"/>
                                                </a:solidFill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Times New Roman" panose="02020603050405020304" pitchFamily="18" charset="0"/>
                                              </a:rPr>
                                              <m:t>𝟏𝟖𝟎</m:t>
                                            </m:r>
                                            <m:r>
                                              <a:rPr lang="ru-RU" sz="2400" b="1" i="1">
                                                <a:solidFill>
                                                  <a:srgbClr val="000000"/>
                                                </a:solidFill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Times New Roman" panose="02020603050405020304" pitchFamily="18" charset="0"/>
                                              </a:rPr>
                                              <m:t>°</m:t>
                                            </m:r>
                                          </m:num>
                                          <m:den>
                                            <m:r>
                                              <a:rPr lang="en-US" sz="2400" b="1" i="1">
                                                <a:solidFill>
                                                  <a:srgbClr val="000000"/>
                                                </a:solidFill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Times New Roman" panose="02020603050405020304" pitchFamily="18" charset="0"/>
                                              </a:rPr>
                                              <m:t>𝒏</m:t>
                                            </m:r>
                                          </m:den>
                                        </m:f>
                                      </m:e>
                                    </m:func>
                                  </m:den>
                                </m:f>
                              </m:oMath>
                            </m:oMathPara>
                          </a14:m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188679040"/>
                      </a:ext>
                    </a:extLst>
                  </a:tr>
                  <a:tr h="1027662">
                    <a:tc>
                      <a:txBody>
                        <a:bodyPr/>
                        <a:lstStyle/>
                        <a:p>
                          <a:pPr marL="69850" algn="ctr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4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Формула радиуса</a:t>
                          </a:r>
                          <a14:m>
                            <m:oMath xmlns:m="http://schemas.openxmlformats.org/officeDocument/2006/math">
                              <m:r>
                                <a:rPr lang="ru-RU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ru-RU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𝑟</m:t>
                              </m:r>
                            </m:oMath>
                          </a14:m>
                          <a:r>
                            <a:rPr lang="ru-RU" sz="24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вписанной окружности</a:t>
                          </a:r>
                          <a:endParaRPr lang="ru-RU" sz="1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ru-RU" sz="2400" b="1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</a:t>
                          </a:r>
                          <a14:m>
                            <m:oMath xmlns:m="http://schemas.openxmlformats.org/officeDocument/2006/math">
                              <m:r>
                                <a:rPr lang="ru-RU" sz="2400" b="1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𝒓</m:t>
                              </m:r>
                              <m:r>
                                <a:rPr lang="ru-RU" sz="2400" b="1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ru-RU" sz="24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ru-RU" sz="2400" b="1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u-RU" sz="2400" b="1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𝒂</m:t>
                                      </m:r>
                                    </m:e>
                                    <m:sub>
                                      <m:r>
                                        <a:rPr lang="ru-RU" sz="2400" b="1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𝒏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ru-RU" sz="24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𝟐</m:t>
                                  </m:r>
                                  <m:func>
                                    <m:funcPr>
                                      <m:ctrlPr>
                                        <a:rPr lang="ru-RU" sz="2400" b="1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a:rPr lang="ru-RU" sz="2400" b="1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𝐭𝐠</m:t>
                                      </m:r>
                                    </m:fName>
                                    <m:e>
                                      <m:f>
                                        <m:fPr>
                                          <m:ctrlPr>
                                            <a:rPr lang="ru-RU" sz="2400" b="1" i="1">
                                              <a:solidFill>
                                                <a:srgbClr val="0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ru-RU" sz="2400" b="1" i="1">
                                              <a:solidFill>
                                                <a:srgbClr val="0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𝟏𝟖𝟎</m:t>
                                          </m:r>
                                          <m:r>
                                            <a:rPr lang="ru-RU" sz="2400" b="1" i="1">
                                              <a:solidFill>
                                                <a:srgbClr val="0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°</m:t>
                                          </m:r>
                                        </m:num>
                                        <m:den>
                                          <m:r>
                                            <a:rPr lang="en-US" sz="2400" b="1" i="1">
                                              <a:solidFill>
                                                <a:srgbClr val="0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𝒏</m:t>
                                          </m:r>
                                        </m:den>
                                      </m:f>
                                    </m:e>
                                  </m:func>
                                </m:den>
                              </m:f>
                              <m:r>
                                <a:rPr lang="ru-RU" sz="2400" b="0" i="0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</m:oMath>
                          </a14:m>
                          <a:r>
                            <a:rPr lang="ru-RU" sz="2400" dirty="0" smtClean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ru-RU" sz="2400" b="1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𝒓</m:t>
                              </m:r>
                              <m:r>
                                <a:rPr lang="ru-RU" sz="2400" b="1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ru-RU" sz="2400" b="1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𝑹</m:t>
                              </m:r>
                              <m:r>
                                <a:rPr lang="ru-RU" sz="2400" b="1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∙</m:t>
                              </m:r>
                              <m:func>
                                <m:funcPr>
                                  <m:ctrlPr>
                                    <a:rPr lang="ru-RU" sz="2400" b="1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ru-RU" sz="2400" b="1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𝐜𝐨𝐬</m:t>
                                  </m:r>
                                </m:fName>
                                <m:e>
                                  <m:f>
                                    <m:fPr>
                                      <m:ctrlPr>
                                        <a:rPr lang="ru-RU" sz="2400" b="1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ru-RU" sz="2400" b="1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𝟏𝟖𝟎</m:t>
                                      </m:r>
                                      <m:r>
                                        <a:rPr lang="ru-RU" sz="2400" b="1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°</m:t>
                                      </m:r>
                                    </m:num>
                                    <m:den>
                                      <m:r>
                                        <a:rPr lang="en-US" sz="2400" b="1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𝒏</m:t>
                                      </m:r>
                                    </m:den>
                                  </m:f>
                                </m:e>
                              </m:func>
                            </m:oMath>
                          </a14:m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653326959"/>
                      </a:ext>
                    </a:extLst>
                  </a:tr>
                  <a:tr h="1027662">
                    <a:tc>
                      <a:txBody>
                        <a:bodyPr/>
                        <a:lstStyle/>
                        <a:p>
                          <a:pPr marL="69850" algn="ctr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4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Формула площади правильного </a:t>
                          </a:r>
                          <a14:m>
                            <m:oMath xmlns:m="http://schemas.openxmlformats.org/officeDocument/2006/math">
                              <m:r>
                                <a:rPr lang="ru-RU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𝑛</m:t>
                              </m:r>
                              <m:r>
                                <a:rPr lang="ru-RU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−угольника</m:t>
                              </m:r>
                            </m:oMath>
                          </a14:m>
                          <a:endParaRPr lang="ru-RU" sz="1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2400" b="1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𝑺</m:t>
                                </m:r>
                                <m:r>
                                  <a:rPr lang="ru-RU" sz="2400" b="1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ru-RU" sz="2400" b="1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400" b="1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ru-RU" sz="2400" b="1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  <m:r>
                                  <a:rPr lang="ru-RU" sz="2400" b="1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𝑷</m:t>
                                </m:r>
                                <m:r>
                                  <a:rPr lang="ru-RU" sz="2400" b="1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∙</m:t>
                                </m:r>
                                <m:r>
                                  <a:rPr lang="ru-RU" sz="2400" b="1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𝒓</m:t>
                                </m:r>
                              </m:oMath>
                            </m:oMathPara>
                          </a14:m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24328102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Таблица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58911640"/>
                  </p:ext>
                </p:extLst>
              </p:nvPr>
            </p:nvGraphicFramePr>
            <p:xfrm>
              <a:off x="681227" y="738001"/>
              <a:ext cx="8645436" cy="5273482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4322718">
                      <a:extLst>
                        <a:ext uri="{9D8B030D-6E8A-4147-A177-3AD203B41FA5}">
                          <a16:colId xmlns:a16="http://schemas.microsoft.com/office/drawing/2014/main" val="223532796"/>
                        </a:ext>
                      </a:extLst>
                    </a:gridCol>
                    <a:gridCol w="4322718">
                      <a:extLst>
                        <a:ext uri="{9D8B030D-6E8A-4147-A177-3AD203B41FA5}">
                          <a16:colId xmlns:a16="http://schemas.microsoft.com/office/drawing/2014/main" val="1717728540"/>
                        </a:ext>
                      </a:extLst>
                    </a:gridCol>
                  </a:tblGrid>
                  <a:tr h="109728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>
                          <a:blip r:embed="rId4"/>
                          <a:stretch>
                            <a:fillRect l="-141" t="-8333" r="-100563" b="-3822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>
                          <a:blip r:embed="rId4"/>
                          <a:stretch>
                            <a:fillRect l="-100282" t="-8333" r="-705" b="-38222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45946261"/>
                      </a:ext>
                    </a:extLst>
                  </a:tr>
                  <a:tr h="1027662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>
                          <a:blip r:embed="rId4"/>
                          <a:stretch>
                            <a:fillRect l="-141" t="-115385" r="-100563" b="-30710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>
                          <a:blip r:embed="rId4"/>
                          <a:stretch>
                            <a:fillRect l="-100282" t="-115385" r="-705" b="-30710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02288671"/>
                      </a:ext>
                    </a:extLst>
                  </a:tr>
                  <a:tr h="1093216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>
                          <a:blip r:embed="rId4"/>
                          <a:stretch>
                            <a:fillRect l="-141" t="-203352" r="-100563" b="-1899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>
                          <a:blip r:embed="rId4"/>
                          <a:stretch>
                            <a:fillRect l="-100282" t="-203352" r="-705" b="-18994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8679040"/>
                      </a:ext>
                    </a:extLst>
                  </a:tr>
                  <a:tr h="1027662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>
                          <a:blip r:embed="rId4"/>
                          <a:stretch>
                            <a:fillRect l="-141" t="-321302" r="-100563" b="-1011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>
                          <a:blip r:embed="rId4"/>
                          <a:stretch>
                            <a:fillRect l="-100282" t="-321302" r="-705" b="-10118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3326959"/>
                      </a:ext>
                    </a:extLst>
                  </a:tr>
                  <a:tr h="1027662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>
                          <a:blip r:embed="rId4"/>
                          <a:stretch>
                            <a:fillRect l="-141" t="-421302" r="-100563" b="-11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>
                          <a:blip r:embed="rId4"/>
                          <a:stretch>
                            <a:fillRect l="-100282" t="-421302" r="-705" b="-118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4328102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665704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4630574"/>
              </p:ext>
            </p:extLst>
          </p:nvPr>
        </p:nvGraphicFramePr>
        <p:xfrm>
          <a:off x="838200" y="1825625"/>
          <a:ext cx="10515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17791071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98818868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02586558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1071587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750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728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5433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2748043"/>
                  </a:ext>
                </a:extLst>
              </a:tr>
            </a:tbl>
          </a:graphicData>
        </a:graphic>
      </p:graphicFrame>
      <p:pic>
        <p:nvPicPr>
          <p:cNvPr id="4" name="Picture 6" descr="https://avatars.mds.yandex.net/get-zen_doc/60808/pub_5c49ef2cfff27d00ae1a415d_5c49ef63a2ce3100adc26128/scale_1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488" y="-1"/>
            <a:ext cx="12445140" cy="697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ds04.infourok.ru/uploads/ex/0ebd/00099824-2f782ebd/hello_html_762be42c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9690" y="3606590"/>
            <a:ext cx="2675536" cy="2969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Таблица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44288503"/>
                  </p:ext>
                </p:extLst>
              </p:nvPr>
            </p:nvGraphicFramePr>
            <p:xfrm>
              <a:off x="707570" y="1457944"/>
              <a:ext cx="8958943" cy="3500020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1472556">
                      <a:extLst>
                        <a:ext uri="{9D8B030D-6E8A-4147-A177-3AD203B41FA5}">
                          <a16:colId xmlns:a16="http://schemas.microsoft.com/office/drawing/2014/main" val="3272005455"/>
                        </a:ext>
                      </a:extLst>
                    </a:gridCol>
                    <a:gridCol w="3006916">
                      <a:extLst>
                        <a:ext uri="{9D8B030D-6E8A-4147-A177-3AD203B41FA5}">
                          <a16:colId xmlns:a16="http://schemas.microsoft.com/office/drawing/2014/main" val="3806759790"/>
                        </a:ext>
                      </a:extLst>
                    </a:gridCol>
                    <a:gridCol w="2710066">
                      <a:extLst>
                        <a:ext uri="{9D8B030D-6E8A-4147-A177-3AD203B41FA5}">
                          <a16:colId xmlns:a16="http://schemas.microsoft.com/office/drawing/2014/main" val="2988849790"/>
                        </a:ext>
                      </a:extLst>
                    </a:gridCol>
                    <a:gridCol w="1769405">
                      <a:extLst>
                        <a:ext uri="{9D8B030D-6E8A-4147-A177-3AD203B41FA5}">
                          <a16:colId xmlns:a16="http://schemas.microsoft.com/office/drawing/2014/main" val="480918127"/>
                        </a:ext>
                      </a:extLst>
                    </a:gridCol>
                  </a:tblGrid>
                  <a:tr h="87500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ru-RU" sz="2400" b="1" i="1" dirty="0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𝒏</m:t>
                                </m:r>
                              </m:oMath>
                            </m:oMathPara>
                          </a14:m>
                          <a:endParaRPr lang="ru-RU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2400" b="1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1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en-US" sz="2400" b="1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𝒏</m:t>
                                    </m:r>
                                  </m:sub>
                                </m:sSub>
                                <m:r>
                                  <a:rPr lang="ru-RU" sz="2400" b="1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ru-RU" sz="2400" b="1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  <m:r>
                                  <a:rPr lang="en-US" sz="2400" b="1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𝑹</m:t>
                                </m:r>
                                <m:r>
                                  <a:rPr lang="ru-RU" sz="2400" b="1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∙</m:t>
                                </m:r>
                                <m:func>
                                  <m:funcPr>
                                    <m:ctrlPr>
                                      <a:rPr lang="ru-RU" sz="2400" b="1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a:rPr lang="en-US" sz="2400" b="1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𝐬𝐢𝐧</m:t>
                                    </m:r>
                                  </m:fName>
                                  <m:e>
                                    <m:f>
                                      <m:fPr>
                                        <m:ctrlPr>
                                          <a:rPr lang="ru-RU" sz="2400" b="1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ru-RU" sz="2400" b="1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  <m:t>𝟏𝟖𝟎</m:t>
                                        </m:r>
                                        <m:r>
                                          <a:rPr lang="ru-RU" sz="2400" b="1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  <m:t>°</m:t>
                                        </m:r>
                                      </m:num>
                                      <m:den>
                                        <m:r>
                                          <a:rPr lang="en-US" sz="2400" b="1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  <m:t>𝒏</m:t>
                                        </m:r>
                                      </m:den>
                                    </m:f>
                                  </m:e>
                                </m:func>
                              </m:oMath>
                            </m:oMathPara>
                          </a14:m>
                          <a:endParaRPr lang="ru-RU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2400" b="1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𝒓</m:t>
                                </m:r>
                                <m:r>
                                  <a:rPr lang="ru-RU" sz="2400" b="1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ru-RU" sz="2400" b="1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𝑹</m:t>
                                </m:r>
                                <m:r>
                                  <a:rPr lang="ru-RU" sz="2400" b="1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∙</m:t>
                                </m:r>
                                <m:func>
                                  <m:funcPr>
                                    <m:ctrlPr>
                                      <a:rPr lang="ru-RU" sz="2400" b="1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a:rPr lang="ru-RU" sz="2400" b="1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𝐜𝐨𝐬</m:t>
                                    </m:r>
                                  </m:fName>
                                  <m:e>
                                    <m:f>
                                      <m:fPr>
                                        <m:ctrlPr>
                                          <a:rPr lang="ru-RU" sz="2400" b="1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ru-RU" sz="2400" b="1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  <m:t>𝟏𝟖𝟎</m:t>
                                        </m:r>
                                        <m:r>
                                          <a:rPr lang="ru-RU" sz="2400" b="1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  <m:t>°</m:t>
                                        </m:r>
                                      </m:num>
                                      <m:den>
                                        <m:r>
                                          <a:rPr lang="en-US" sz="2400" b="1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  <m:t>𝒏</m:t>
                                        </m:r>
                                      </m:den>
                                    </m:f>
                                  </m:e>
                                </m:func>
                              </m:oMath>
                            </m:oMathPara>
                          </a14:m>
                          <a:endParaRPr lang="ru-RU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2400" b="1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𝑺</m:t>
                                </m:r>
                                <m:r>
                                  <a:rPr lang="ru-RU" sz="2400" b="1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ru-RU" sz="2400" b="1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400" b="1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ru-RU" sz="2400" b="1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  <m:r>
                                  <a:rPr lang="ru-RU" sz="2400" b="1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𝑷</m:t>
                                </m:r>
                                <m:r>
                                  <a:rPr lang="ru-RU" sz="2400" b="1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∙</m:t>
                                </m:r>
                                <m:r>
                                  <a:rPr lang="ru-RU" sz="2400" b="1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𝒓</m:t>
                                </m:r>
                              </m:oMath>
                            </m:oMathPara>
                          </a14:m>
                          <a:endParaRPr lang="ru-RU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331680202"/>
                      </a:ext>
                    </a:extLst>
                  </a:tr>
                  <a:tr h="87500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ru-RU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𝑅</m:t>
                                </m:r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√3</m:t>
                                </m:r>
                              </m:oMath>
                            </m:oMathPara>
                          </a14:m>
                          <a:endParaRPr lang="ru-RU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4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4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ru-RU" sz="24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a:rPr lang="ru-RU" sz="24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𝑅</m:t>
                                </m:r>
                              </m:oMath>
                            </m:oMathPara>
                          </a14:m>
                          <a:endParaRPr lang="ru-RU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4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4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3√3</m:t>
                                    </m:r>
                                  </m:num>
                                  <m:den>
                                    <m:r>
                                      <a:rPr lang="ru-RU" sz="24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  <m:sSup>
                                  <m:sSupPr>
                                    <m:ctrlPr>
                                      <a:rPr lang="ru-RU" sz="24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ru-RU" sz="24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𝑅</m:t>
                                    </m:r>
                                  </m:e>
                                  <m:sup>
                                    <m:r>
                                      <a:rPr lang="ru-RU" sz="24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ru-RU" sz="18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277898220"/>
                      </a:ext>
                    </a:extLst>
                  </a:tr>
                  <a:tr h="87500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ru-RU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𝑅</m:t>
                                </m:r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√2</m:t>
                                </m:r>
                              </m:oMath>
                            </m:oMathPara>
                          </a14:m>
                          <a:endParaRPr lang="ru-RU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4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4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√2</m:t>
                                    </m:r>
                                  </m:num>
                                  <m:den>
                                    <m:r>
                                      <a:rPr lang="ru-RU" sz="24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a:rPr lang="ru-RU" sz="24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𝑅</m:t>
                                </m:r>
                              </m:oMath>
                            </m:oMathPara>
                          </a14:m>
                          <a:endParaRPr lang="ru-RU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24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  <m:sSup>
                                  <m:sSupPr>
                                    <m:ctrlPr>
                                      <a:rPr lang="ru-RU" sz="24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ru-RU" sz="24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𝑅</m:t>
                                    </m:r>
                                  </m:e>
                                  <m:sup>
                                    <m:r>
                                      <a:rPr lang="ru-RU" sz="24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ru-RU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561317197"/>
                      </a:ext>
                    </a:extLst>
                  </a:tr>
                  <a:tr h="87500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ru-RU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𝑅</m:t>
                                </m:r>
                              </m:oMath>
                            </m:oMathPara>
                          </a14:m>
                          <a:endParaRPr lang="ru-RU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4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4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√3</m:t>
                                    </m:r>
                                  </m:num>
                                  <m:den>
                                    <m:r>
                                      <a:rPr lang="ru-RU" sz="24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a:rPr lang="ru-RU" sz="24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𝑅</m:t>
                                </m:r>
                              </m:oMath>
                            </m:oMathPara>
                          </a14:m>
                          <a:endParaRPr lang="ru-RU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4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24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3√3</m:t>
                                    </m:r>
                                  </m:num>
                                  <m:den>
                                    <m:r>
                                      <a:rPr lang="ru-RU" sz="24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sSup>
                                  <m:sSupPr>
                                    <m:ctrlPr>
                                      <a:rPr lang="ru-RU" sz="24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ru-RU" sz="24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𝑅</m:t>
                                    </m:r>
                                  </m:e>
                                  <m:sup>
                                    <m:r>
                                      <a:rPr lang="ru-RU" sz="24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ru-RU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93212678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Таблица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44288503"/>
                  </p:ext>
                </p:extLst>
              </p:nvPr>
            </p:nvGraphicFramePr>
            <p:xfrm>
              <a:off x="707570" y="1457944"/>
              <a:ext cx="8958943" cy="3500020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1472556">
                      <a:extLst>
                        <a:ext uri="{9D8B030D-6E8A-4147-A177-3AD203B41FA5}">
                          <a16:colId xmlns:a16="http://schemas.microsoft.com/office/drawing/2014/main" val="3272005455"/>
                        </a:ext>
                      </a:extLst>
                    </a:gridCol>
                    <a:gridCol w="3006916">
                      <a:extLst>
                        <a:ext uri="{9D8B030D-6E8A-4147-A177-3AD203B41FA5}">
                          <a16:colId xmlns:a16="http://schemas.microsoft.com/office/drawing/2014/main" val="3806759790"/>
                        </a:ext>
                      </a:extLst>
                    </a:gridCol>
                    <a:gridCol w="2710066">
                      <a:extLst>
                        <a:ext uri="{9D8B030D-6E8A-4147-A177-3AD203B41FA5}">
                          <a16:colId xmlns:a16="http://schemas.microsoft.com/office/drawing/2014/main" val="2988849790"/>
                        </a:ext>
                      </a:extLst>
                    </a:gridCol>
                    <a:gridCol w="1769405">
                      <a:extLst>
                        <a:ext uri="{9D8B030D-6E8A-4147-A177-3AD203B41FA5}">
                          <a16:colId xmlns:a16="http://schemas.microsoft.com/office/drawing/2014/main" val="480918127"/>
                        </a:ext>
                      </a:extLst>
                    </a:gridCol>
                  </a:tblGrid>
                  <a:tr h="875005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>
                          <a:blip r:embed="rId4"/>
                          <a:stretch>
                            <a:fillRect l="-413" t="-694" r="-509091" b="-3006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>
                          <a:blip r:embed="rId4"/>
                          <a:stretch>
                            <a:fillRect l="-49290" t="-694" r="-149899" b="-3006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>
                          <a:blip r:embed="rId4"/>
                          <a:stretch>
                            <a:fillRect l="-165393" t="-694" r="-66067" b="-3006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>
                          <a:blip r:embed="rId4"/>
                          <a:stretch>
                            <a:fillRect l="-407241" t="-694" r="-1379" b="-30069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31680202"/>
                      </a:ext>
                    </a:extLst>
                  </a:tr>
                  <a:tr h="87500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ru-RU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>
                          <a:blip r:embed="rId4"/>
                          <a:stretch>
                            <a:fillRect l="-49290" t="-100694" r="-149899" b="-2006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>
                          <a:blip r:embed="rId4"/>
                          <a:stretch>
                            <a:fillRect l="-165393" t="-100694" r="-66067" b="-2006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>
                          <a:blip r:embed="rId4"/>
                          <a:stretch>
                            <a:fillRect l="-407241" t="-100694" r="-1379" b="-20069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77898220"/>
                      </a:ext>
                    </a:extLst>
                  </a:tr>
                  <a:tr h="87500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ru-RU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>
                          <a:blip r:embed="rId4"/>
                          <a:stretch>
                            <a:fillRect l="-49290" t="-202098" r="-149899" b="-1020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>
                          <a:blip r:embed="rId4"/>
                          <a:stretch>
                            <a:fillRect l="-165393" t="-202098" r="-66067" b="-1020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>
                          <a:blip r:embed="rId4"/>
                          <a:stretch>
                            <a:fillRect l="-407241" t="-202098" r="-1379" b="-10209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61317197"/>
                      </a:ext>
                    </a:extLst>
                  </a:tr>
                  <a:tr h="87500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400" b="1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endParaRPr lang="ru-RU" sz="18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>
                          <a:blip r:embed="rId4"/>
                          <a:stretch>
                            <a:fillRect l="-49290" t="-300000" r="-149899" b="-13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>
                          <a:blip r:embed="rId4"/>
                          <a:stretch>
                            <a:fillRect l="-165393" t="-300000" r="-66067" b="-13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>
                          <a:blip r:embed="rId4"/>
                          <a:stretch>
                            <a:fillRect l="-407241" t="-300000" r="-1379" b="-13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3212678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06248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245</Words>
  <Application>Microsoft Office PowerPoint</Application>
  <PresentationFormat>Широкоэкранный</PresentationFormat>
  <Paragraphs>82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7</cp:revision>
  <dcterms:created xsi:type="dcterms:W3CDTF">2021-01-21T13:16:57Z</dcterms:created>
  <dcterms:modified xsi:type="dcterms:W3CDTF">2021-02-19T18:10:49Z</dcterms:modified>
</cp:coreProperties>
</file>