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7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1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1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99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62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5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1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9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1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FA25C-7637-4746-8D6B-27E5191BD26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EFBDE-2844-48AB-B0D4-292CA6FC8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0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0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4114" y="379118"/>
            <a:ext cx="26597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.02.21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1462" y="1021705"/>
            <a:ext cx="5884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 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297" y="2284862"/>
            <a:ext cx="1122810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для вычисления площади правильного многоугольника, его стороны и радиуса вписанной окружности</a:t>
            </a:r>
            <a:r>
              <a:rPr lang="ru-RU" sz="4800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800" b="1" i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630574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779107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88188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258655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07158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43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748043"/>
                  </a:ext>
                </a:extLst>
              </a:tr>
            </a:tbl>
          </a:graphicData>
        </a:graphic>
      </p:graphicFrame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3923040"/>
                  </p:ext>
                </p:extLst>
              </p:nvPr>
            </p:nvGraphicFramePr>
            <p:xfrm>
              <a:off x="616131" y="1690688"/>
              <a:ext cx="9063445" cy="32335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067906">
                      <a:extLst>
                        <a:ext uri="{9D8B030D-6E8A-4147-A177-3AD203B41FA5}">
                          <a16:colId xmlns:a16="http://schemas.microsoft.com/office/drawing/2014/main" val="3272005455"/>
                        </a:ext>
                      </a:extLst>
                    </a:gridCol>
                    <a:gridCol w="2180634">
                      <a:extLst>
                        <a:ext uri="{9D8B030D-6E8A-4147-A177-3AD203B41FA5}">
                          <a16:colId xmlns:a16="http://schemas.microsoft.com/office/drawing/2014/main" val="3806759790"/>
                        </a:ext>
                      </a:extLst>
                    </a:gridCol>
                    <a:gridCol w="1965356">
                      <a:extLst>
                        <a:ext uri="{9D8B030D-6E8A-4147-A177-3AD203B41FA5}">
                          <a16:colId xmlns:a16="http://schemas.microsoft.com/office/drawing/2014/main" val="2988849790"/>
                        </a:ext>
                      </a:extLst>
                    </a:gridCol>
                    <a:gridCol w="1283183">
                      <a:extLst>
                        <a:ext uri="{9D8B030D-6E8A-4147-A177-3AD203B41FA5}">
                          <a16:colId xmlns:a16="http://schemas.microsoft.com/office/drawing/2014/main" val="480918127"/>
                        </a:ext>
                      </a:extLst>
                    </a:gridCol>
                    <a:gridCol w="1283183">
                      <a:extLst>
                        <a:ext uri="{9D8B030D-6E8A-4147-A177-3AD203B41FA5}">
                          <a16:colId xmlns:a16="http://schemas.microsoft.com/office/drawing/2014/main" val="2610156424"/>
                        </a:ext>
                      </a:extLst>
                    </a:gridCol>
                    <a:gridCol w="1283183">
                      <a:extLst>
                        <a:ext uri="{9D8B030D-6E8A-4147-A177-3AD203B41FA5}">
                          <a16:colId xmlns:a16="http://schemas.microsoft.com/office/drawing/2014/main" val="2257827654"/>
                        </a:ext>
                      </a:extLst>
                    </a:gridCol>
                  </a:tblGrid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36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𝑵</m:t>
                                </m:r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36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ru-RU" sz="36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𝑺</m:t>
                                </m:r>
                              </m:oMath>
                            </m:oMathPara>
                          </a14:m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1680202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ru-RU" sz="3600" b="0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ru-RU" sz="3600" b="0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√2</m:t>
                              </m:r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77898220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ru-RU" sz="3600" b="0" i="1" smtClean="0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2√2</m:t>
                              </m:r>
                            </m:oMath>
                          </a14:m>
                          <a:r>
                            <a:rPr lang="ru-RU" sz="3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61317197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32126788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272756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3923040"/>
                  </p:ext>
                </p:extLst>
              </p:nvPr>
            </p:nvGraphicFramePr>
            <p:xfrm>
              <a:off x="616131" y="1690688"/>
              <a:ext cx="9063445" cy="32335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067906">
                      <a:extLst>
                        <a:ext uri="{9D8B030D-6E8A-4147-A177-3AD203B41FA5}">
                          <a16:colId xmlns:a16="http://schemas.microsoft.com/office/drawing/2014/main" val="3272005455"/>
                        </a:ext>
                      </a:extLst>
                    </a:gridCol>
                    <a:gridCol w="2180634">
                      <a:extLst>
                        <a:ext uri="{9D8B030D-6E8A-4147-A177-3AD203B41FA5}">
                          <a16:colId xmlns:a16="http://schemas.microsoft.com/office/drawing/2014/main" val="3806759790"/>
                        </a:ext>
                      </a:extLst>
                    </a:gridCol>
                    <a:gridCol w="1965356">
                      <a:extLst>
                        <a:ext uri="{9D8B030D-6E8A-4147-A177-3AD203B41FA5}">
                          <a16:colId xmlns:a16="http://schemas.microsoft.com/office/drawing/2014/main" val="2988849790"/>
                        </a:ext>
                      </a:extLst>
                    </a:gridCol>
                    <a:gridCol w="1283183">
                      <a:extLst>
                        <a:ext uri="{9D8B030D-6E8A-4147-A177-3AD203B41FA5}">
                          <a16:colId xmlns:a16="http://schemas.microsoft.com/office/drawing/2014/main" val="480918127"/>
                        </a:ext>
                      </a:extLst>
                    </a:gridCol>
                    <a:gridCol w="1283183">
                      <a:extLst>
                        <a:ext uri="{9D8B030D-6E8A-4147-A177-3AD203B41FA5}">
                          <a16:colId xmlns:a16="http://schemas.microsoft.com/office/drawing/2014/main" val="2610156424"/>
                        </a:ext>
                      </a:extLst>
                    </a:gridCol>
                    <a:gridCol w="1283183">
                      <a:extLst>
                        <a:ext uri="{9D8B030D-6E8A-4147-A177-3AD203B41FA5}">
                          <a16:colId xmlns:a16="http://schemas.microsoft.com/office/drawing/2014/main" val="2257827654"/>
                        </a:ext>
                      </a:extLst>
                    </a:gridCol>
                  </a:tblGrid>
                  <a:tr h="64670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571" t="-943" r="-752571" b="-4273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162" t="-943" r="-267877" b="-4273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5839" t="-943" r="-197826" b="-4273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05687" t="-943" r="-201896" b="-4273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508095" t="-943" r="-102857" b="-4273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605213" t="-943" r="-2370" b="-4273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1680202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162" t="-100943" r="-267877" b="-3273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24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36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77898220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162" t="-199065" r="-267877" b="-224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ru-RU" sz="36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rgbClr val="00B05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61317197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32126788"/>
                      </a:ext>
                    </a:extLst>
                  </a:tr>
                  <a:tr h="6467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 b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6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28</a:t>
                          </a:r>
                          <a:endParaRPr lang="ru-RU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6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27275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Прямоугольник 2"/>
          <p:cNvSpPr/>
          <p:nvPr/>
        </p:nvSpPr>
        <p:spPr>
          <a:xfrm>
            <a:off x="4034480" y="542199"/>
            <a:ext cx="3783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№1087 (1,2)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7643" y="2431634"/>
            <a:ext cx="96341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537396" y="636020"/>
            <a:ext cx="11307830" cy="3516919"/>
            <a:chOff x="459508" y="636020"/>
            <a:chExt cx="10283440" cy="3949206"/>
          </a:xfrm>
        </p:grpSpPr>
        <p:sp>
          <p:nvSpPr>
            <p:cNvPr id="7" name="Овальная выноска 6"/>
            <p:cNvSpPr/>
            <p:nvPr/>
          </p:nvSpPr>
          <p:spPr>
            <a:xfrm>
              <a:off x="770819" y="636020"/>
              <a:ext cx="9510921" cy="3949206"/>
            </a:xfrm>
            <a:prstGeom prst="wedgeEllipse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9508" y="1584151"/>
              <a:ext cx="10283440" cy="238469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4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ru-RU" sz="4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Какая формула используется для вычисления суммы углов выпуклого </a:t>
              </a:r>
              <a:r>
                <a:rPr lang="ru-RU" sz="44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многоугольника?</a:t>
              </a:r>
              <a:endParaRPr lang="ru-RU" sz="4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Блок-схема: процесс 8"/>
              <p:cNvSpPr/>
              <p:nvPr/>
            </p:nvSpPr>
            <p:spPr>
              <a:xfrm>
                <a:off x="2251416" y="4888750"/>
                <a:ext cx="5089910" cy="1349675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ru-RU" sz="4000" i="1">
                          <a:latin typeface="Cambria Math" panose="02040503050406030204" pitchFamily="18" charset="0"/>
                        </a:rPr>
                        <m:t>=180°∙(</m:t>
                      </m:r>
                      <m:r>
                        <a:rPr lang="ru-RU" sz="40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4000" i="1"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ru-RU" sz="5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Блок-схема: процесс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416" y="4888750"/>
                <a:ext cx="5089910" cy="1349675"/>
              </a:xfrm>
              <a:prstGeom prst="flowChartProcess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666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454981" y="636020"/>
            <a:ext cx="11307830" cy="3516919"/>
            <a:chOff x="384559" y="636020"/>
            <a:chExt cx="10283440" cy="3949206"/>
          </a:xfrm>
        </p:grpSpPr>
        <p:sp>
          <p:nvSpPr>
            <p:cNvPr id="7" name="Овальная выноска 6"/>
            <p:cNvSpPr/>
            <p:nvPr/>
          </p:nvSpPr>
          <p:spPr>
            <a:xfrm>
              <a:off x="770819" y="636020"/>
              <a:ext cx="9510921" cy="3949206"/>
            </a:xfrm>
            <a:prstGeom prst="wedgeEllipse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Прямоугольник 7"/>
                <p:cNvSpPr/>
                <p:nvPr/>
              </p:nvSpPr>
              <p:spPr>
                <a:xfrm>
                  <a:off x="384559" y="1283643"/>
                  <a:ext cx="10283440" cy="290310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ru-RU" sz="5400" b="1" dirty="0">
                      <a:ln w="10160">
                        <a:solidFill>
                          <a:schemeClr val="accent5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38100" dist="22860" dir="5400000" algn="tl" rotWithShape="0">
                          <a:srgbClr val="000000">
                            <a:alpha val="30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ru-RU" sz="4400" b="1" dirty="0" smtClean="0">
                      <a:ln w="10160">
                        <a:solidFill>
                          <a:schemeClr val="accent5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38100" dist="22860" dir="5400000" algn="tl" rotWithShape="0">
                          <a:srgbClr val="000000">
                            <a:alpha val="30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  <a:r>
                    <a:rPr lang="ru-RU" sz="5400" b="1" dirty="0">
                      <a:ln w="10160">
                        <a:solidFill>
                          <a:schemeClr val="accent5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38100" dist="22860" dir="5400000" algn="tl" rotWithShape="0">
                          <a:srgbClr val="000000">
                            <a:alpha val="30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Назовите формулу для вычисления угла правильного </a:t>
                  </a:r>
                  <a:endParaRPr lang="ru-RU" sz="5400" b="1" i="1" dirty="0" smtClean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endParaRPr>
                </a:p>
                <a:p>
                  <a:pPr algn="ctr"/>
                  <a14:m>
                    <m:oMath xmlns:m="http://schemas.openxmlformats.org/officeDocument/2006/math">
                      <m:r>
                        <a:rPr lang="en-US" sz="5400" b="1" i="1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5400" b="1" i="1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−угольника</m:t>
                      </m:r>
                    </m:oMath>
                  </a14:m>
                  <a:r>
                    <a:rPr lang="ru-RU" sz="5400" b="1" dirty="0" smtClean="0">
                      <a:ln w="10160">
                        <a:solidFill>
                          <a:schemeClr val="accent5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38100" dist="22860" dir="5400000" algn="tl" rotWithShape="0">
                          <a:srgbClr val="000000">
                            <a:alpha val="30000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endParaRPr lang="ru-RU" sz="54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Прямоугольник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559" y="1283643"/>
                  <a:ext cx="10283440" cy="290310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Блок-схема: процесс 8"/>
              <p:cNvSpPr/>
              <p:nvPr/>
            </p:nvSpPr>
            <p:spPr>
              <a:xfrm>
                <a:off x="2251416" y="4888750"/>
                <a:ext cx="5089910" cy="1349675"/>
              </a:xfrm>
              <a:prstGeom prst="flowChartProcess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180°∙(</m:t>
                          </m:r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ru-RU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ru-RU" sz="5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Блок-схема: процесс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416" y="4888750"/>
                <a:ext cx="5089910" cy="1349675"/>
              </a:xfrm>
              <a:prstGeom prst="flowChartProcess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4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460167" y="559313"/>
            <a:ext cx="11307830" cy="3870606"/>
            <a:chOff x="389275" y="549885"/>
            <a:chExt cx="10283440" cy="4346367"/>
          </a:xfrm>
        </p:grpSpPr>
        <p:sp>
          <p:nvSpPr>
            <p:cNvPr id="7" name="Овальная выноска 6"/>
            <p:cNvSpPr/>
            <p:nvPr/>
          </p:nvSpPr>
          <p:spPr>
            <a:xfrm>
              <a:off x="521280" y="549885"/>
              <a:ext cx="9986542" cy="4346367"/>
            </a:xfrm>
            <a:prstGeom prst="wedgeEllipse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9275" y="1459498"/>
              <a:ext cx="10283440" cy="28685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ru-RU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Сформулируйте следствия из теорем о вписанной в правильный многоугольник и описанной около правильного </a:t>
              </a:r>
              <a:endParaRPr lang="ru-RU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4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многоугольника </a:t>
              </a:r>
              <a:r>
                <a:rPr lang="ru-RU" sz="40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окружностях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25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Блок-схема: процесс 5"/>
          <p:cNvSpPr/>
          <p:nvPr/>
        </p:nvSpPr>
        <p:spPr>
          <a:xfrm>
            <a:off x="742405" y="788650"/>
            <a:ext cx="10108474" cy="18336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№1: Окружность, вписанная в правильный многоугольник, касается сторон многоугольника в их серединах. </a:t>
            </a:r>
            <a:endParaRPr lang="ru-RU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742405" y="3699150"/>
            <a:ext cx="8780418" cy="2198233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№2: Центр окружности, описанной около правильного многоугольника, совпадает с центром окружности, вписанной в тот же многоугольник.</a:t>
            </a:r>
            <a:endParaRPr lang="ru-RU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866753" y="636020"/>
            <a:ext cx="10510997" cy="3516919"/>
            <a:chOff x="770819" y="636020"/>
            <a:chExt cx="10612927" cy="3876065"/>
          </a:xfrm>
        </p:grpSpPr>
        <p:sp>
          <p:nvSpPr>
            <p:cNvPr id="7" name="Овальная выноска 6"/>
            <p:cNvSpPr/>
            <p:nvPr/>
          </p:nvSpPr>
          <p:spPr>
            <a:xfrm>
              <a:off x="770819" y="636020"/>
              <a:ext cx="10612927" cy="3876065"/>
            </a:xfrm>
            <a:prstGeom prst="wedgeEllipse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27314" y="1485815"/>
              <a:ext cx="10283440" cy="19334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ru-RU" sz="54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Что называют центром правильного многоугольника?</a:t>
              </a:r>
              <a:endParaRPr lang="ru-RU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Блок-схема: процесс 8"/>
          <p:cNvSpPr/>
          <p:nvPr/>
        </p:nvSpPr>
        <p:spPr>
          <a:xfrm>
            <a:off x="684678" y="4699115"/>
            <a:ext cx="8485012" cy="166249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правильном многоугольнике центр вписанной и описанной окружностей совпадают. Это точка называется центром правильного многоугольника.</a:t>
            </a:r>
            <a:endParaRPr lang="ru-RU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267" y="4001294"/>
            <a:ext cx="2361971" cy="26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60339" y="561832"/>
                <a:ext cx="10907485" cy="4308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3200" b="1" u="sng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Задача №1:</a:t>
                </a:r>
                <a:endPara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Докажите, что в правильном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  <m:r>
                      <a:rPr lang="ru-RU" sz="32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−угольнике 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его площадь, сторона и радиус вписанной окружности вычисляются по формулам: </a:t>
                </a:r>
                <a:endPara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𝑆</m:t>
                    </m:r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180°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𝑟</m:t>
                    </m:r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180°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ru-RU" sz="3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количество сторон правильного многоугольника,</a:t>
                </a:r>
                <a:r>
                  <a:rPr lang="ru-RU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sz="3200" i="1" dirty="0">
                  <a:solidFill>
                    <a:srgbClr val="00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ru-RU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радиус описанной окружности. </a:t>
                </a:r>
                <a:endPara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39" y="561832"/>
                <a:ext cx="10907485" cy="4308552"/>
              </a:xfrm>
              <a:prstGeom prst="rect">
                <a:avLst/>
              </a:prstGeom>
              <a:blipFill>
                <a:blip r:embed="rId4"/>
                <a:stretch>
                  <a:fillRect l="-1397" t="-1273" r="-1397" b="-25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0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381542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1005974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33748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13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717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50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148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051298"/>
                  </a:ext>
                </a:extLst>
              </a:tr>
            </a:tbl>
          </a:graphicData>
        </a:graphic>
      </p:graphicFrame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8911640"/>
                  </p:ext>
                </p:extLst>
              </p:nvPr>
            </p:nvGraphicFramePr>
            <p:xfrm>
              <a:off x="681227" y="738001"/>
              <a:ext cx="8645436" cy="527348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4322718">
                      <a:extLst>
                        <a:ext uri="{9D8B030D-6E8A-4147-A177-3AD203B41FA5}">
                          <a16:colId xmlns:a16="http://schemas.microsoft.com/office/drawing/2014/main" val="223532796"/>
                        </a:ext>
                      </a:extLst>
                    </a:gridCol>
                    <a:gridCol w="4322718">
                      <a:extLst>
                        <a:ext uri="{9D8B030D-6E8A-4147-A177-3AD203B41FA5}">
                          <a16:colId xmlns:a16="http://schemas.microsoft.com/office/drawing/2014/main" val="1717728540"/>
                        </a:ext>
                      </a:extLst>
                    </a:gridCol>
                  </a:tblGrid>
                  <a:tr h="1027662">
                    <a:tc>
                      <a:txBody>
                        <a:bodyPr/>
                        <a:lstStyle/>
                        <a:p>
                          <a:pPr marL="6985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Формула периметра</a:t>
                          </a:r>
                          <a:r>
                            <a:rPr lang="ru-RU" sz="2400" b="0" baseline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400" b="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правильного </a:t>
                          </a:r>
                          <a:endParaRPr lang="ru-RU" sz="2400" b="0" i="1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endParaRPr>
                        </a:p>
                        <a:p>
                          <a:pPr marL="6985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ru-RU" sz="2400" b="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−угольника</m:t>
                                </m:r>
                              </m:oMath>
                            </m:oMathPara>
                          </a14:m>
                          <a:endParaRPr lang="ru-RU" sz="1800" b="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endParaRPr lang="ru-RU" sz="2400" b="1" i="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𝐏</m:t>
                                </m:r>
                                <m:r>
                                  <a:rPr lang="ru-RU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𝐧</m:t>
                                </m:r>
                                <m:r>
                                  <a:rPr lang="ru-RU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ru-RU" sz="2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400" b="1" i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𝐚</m:t>
                                    </m:r>
                                  </m:e>
                                  <m:sub>
                                    <m:r>
                                      <a:rPr lang="ru-RU" sz="2400" b="1" i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𝐧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800" b="1" i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45946261"/>
                      </a:ext>
                    </a:extLst>
                  </a:tr>
                  <a:tr h="1027662">
                    <a:tc>
                      <a:txBody>
                        <a:bodyPr/>
                        <a:lstStyle/>
                        <a:p>
                          <a:pPr marL="6985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ru-RU" sz="2400" dirty="0" smtClean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6985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Формула </a:t>
                          </a: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стороны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𝑹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𝐬𝐢𝐧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𝟏𝟖𝟎</m:t>
                                        </m:r>
                                        <m: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°</m:t>
                                        </m:r>
                                      </m:num>
                                      <m:den>
                                        <m:r>
                                          <a:rPr lang="en-US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𝒏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02288671"/>
                      </a:ext>
                    </a:extLst>
                  </a:tr>
                  <a:tr h="1027662">
                    <a:tc>
                      <a:txBody>
                        <a:bodyPr/>
                        <a:lstStyle/>
                        <a:p>
                          <a:pPr marL="6985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Формула радиуса </a:t>
                          </a:r>
                          <a14:m>
                            <m:oMath xmlns:m="http://schemas.openxmlformats.org/officeDocument/2006/math"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𝑅</m:t>
                              </m:r>
                            </m:oMath>
                          </a14:m>
                          <a:r>
                            <a:rPr lang="ru-RU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описанной окружности</a:t>
                          </a:r>
                          <a:endParaRPr lang="ru-RU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𝑹</m:t>
                                </m:r>
                                <m:r>
                                  <a:rPr lang="ru-RU" sz="24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4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ru-RU" sz="24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4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ru-RU" sz="24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400" b="1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  <m:func>
                                      <m:funcPr>
                                        <m:ctrlP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𝐬𝐢𝐧</m:t>
                                        </m:r>
                                      </m:fName>
                                      <m:e>
                                        <m:f>
                                          <m:fPr>
                                            <m:ctrlPr>
                                              <a:rPr lang="ru-RU" sz="2400" b="1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ru-RU" sz="2400" b="1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𝟏𝟖𝟎</m:t>
                                            </m:r>
                                            <m:r>
                                              <a:rPr lang="ru-RU" sz="2400" b="1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°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1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𝒏</m:t>
                                            </m:r>
                                          </m:den>
                                        </m:f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88679040"/>
                      </a:ext>
                    </a:extLst>
                  </a:tr>
                  <a:tr h="1027662">
                    <a:tc>
                      <a:txBody>
                        <a:bodyPr/>
                        <a:lstStyle/>
                        <a:p>
                          <a:pPr marL="6985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Формула радиуса</a:t>
                          </a:r>
                          <a14:m>
                            <m:oMath xmlns:m="http://schemas.openxmlformats.org/officeDocument/2006/math"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oMath>
                          </a14:m>
                          <a:r>
                            <a:rPr lang="ru-RU" sz="24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вписанной окружности</a:t>
                          </a:r>
                          <a:endParaRPr lang="ru-RU" sz="18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400" b="1" dirty="0" smtClean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ru-RU" sz="2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  <m:r>
                                <a:rPr lang="ru-RU" sz="2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2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4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𝒂</m:t>
                                      </m:r>
                                    </m:e>
                                    <m:sub>
                                      <m:r>
                                        <a:rPr lang="ru-RU" sz="24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sz="24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  <m:func>
                                    <m:funcPr>
                                      <m:ctrlPr>
                                        <a:rPr lang="ru-RU" sz="2400" b="1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ru-RU" sz="2400" b="1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𝐭𝐠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ru-RU" sz="2400" b="1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u-RU" sz="2400" b="1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𝟏𝟖𝟎</m:t>
                                          </m:r>
                                          <m:r>
                                            <a:rPr lang="ru-RU" sz="2400" b="1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°</m:t>
                                          </m:r>
                                        </m:num>
                                        <m:den>
                                          <m:r>
                                            <a:rPr lang="en-US" sz="2400" b="1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𝒏</m:t>
                                          </m:r>
                                        </m:den>
                                      </m:f>
                                    </m:e>
                                  </m:func>
                                </m:den>
                              </m:f>
                              <m:r>
                                <a:rPr lang="ru-RU" sz="2400" b="0" i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ru-RU" sz="24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ru-RU" sz="2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𝒓</m:t>
                              </m:r>
                              <m:r>
                                <a:rPr lang="ru-RU" sz="2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ru-RU" sz="2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𝑹</m:t>
                              </m:r>
                              <m:r>
                                <a:rPr lang="ru-RU" sz="2400" b="1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func>
                                <m:funcPr>
                                  <m:ctrlPr>
                                    <a:rPr lang="ru-RU" sz="2400" b="1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ru-RU" sz="2400" b="1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ru-RU" sz="2400" b="1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400" b="1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𝟏𝟖𝟎</m:t>
                                      </m:r>
                                      <m:r>
                                        <a:rPr lang="ru-RU" sz="2400" b="1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°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𝒏</m:t>
                                      </m:r>
                                    </m:den>
                                  </m:f>
                                </m:e>
                              </m:func>
                            </m:oMath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53326959"/>
                      </a:ext>
                    </a:extLst>
                  </a:tr>
                  <a:tr h="1027662">
                    <a:tc>
                      <a:txBody>
                        <a:bodyPr/>
                        <a:lstStyle/>
                        <a:p>
                          <a:pPr marL="69850" algn="ctr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Формула площади правильного </a:t>
                          </a:r>
                          <a14:m>
                            <m:oMath xmlns:m="http://schemas.openxmlformats.org/officeDocument/2006/math"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−угольника</m:t>
                              </m:r>
                            </m:oMath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𝑺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43281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8911640"/>
                  </p:ext>
                </p:extLst>
              </p:nvPr>
            </p:nvGraphicFramePr>
            <p:xfrm>
              <a:off x="681227" y="738001"/>
              <a:ext cx="8645436" cy="527348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4322718">
                      <a:extLst>
                        <a:ext uri="{9D8B030D-6E8A-4147-A177-3AD203B41FA5}">
                          <a16:colId xmlns:a16="http://schemas.microsoft.com/office/drawing/2014/main" val="223532796"/>
                        </a:ext>
                      </a:extLst>
                    </a:gridCol>
                    <a:gridCol w="4322718">
                      <a:extLst>
                        <a:ext uri="{9D8B030D-6E8A-4147-A177-3AD203B41FA5}">
                          <a16:colId xmlns:a16="http://schemas.microsoft.com/office/drawing/2014/main" val="1717728540"/>
                        </a:ext>
                      </a:extLst>
                    </a:gridCol>
                  </a:tblGrid>
                  <a:tr h="10972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1" t="-8333" r="-100563" b="-38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282" t="-8333" r="-705" b="-38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5946261"/>
                      </a:ext>
                    </a:extLst>
                  </a:tr>
                  <a:tr h="102766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1" t="-115385" r="-100563" b="-3071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282" t="-115385" r="-705" b="-3071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2288671"/>
                      </a:ext>
                    </a:extLst>
                  </a:tr>
                  <a:tr h="109321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1" t="-203352" r="-100563" b="-1899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282" t="-203352" r="-705" b="-1899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8679040"/>
                      </a:ext>
                    </a:extLst>
                  </a:tr>
                  <a:tr h="102766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1" t="-321302" r="-100563" b="-10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282" t="-321302" r="-705" b="-1011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3326959"/>
                      </a:ext>
                    </a:extLst>
                  </a:tr>
                  <a:tr h="102766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41" t="-421302" r="-100563" b="-11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282" t="-421302" r="-705" b="-11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4328102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657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630574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779107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88188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258655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07158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43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748043"/>
                  </a:ext>
                </a:extLst>
              </a:tr>
            </a:tbl>
          </a:graphicData>
        </a:graphic>
      </p:graphicFrame>
      <p:pic>
        <p:nvPicPr>
          <p:cNvPr id="4" name="Picture 6" descr="https://avatars.mds.yandex.net/get-zen_doc/60808/pub_5c49ef2cfff27d00ae1a415d_5c49ef63a2ce3100adc26128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488" y="-1"/>
            <a:ext cx="12445140" cy="69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ds04.infourok.ru/uploads/ex/0ebd/00099824-2f782ebd/hello_html_762be42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690" y="3606590"/>
            <a:ext cx="2675536" cy="29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4288503"/>
                  </p:ext>
                </p:extLst>
              </p:nvPr>
            </p:nvGraphicFramePr>
            <p:xfrm>
              <a:off x="707570" y="1457944"/>
              <a:ext cx="8958943" cy="35000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472556">
                      <a:extLst>
                        <a:ext uri="{9D8B030D-6E8A-4147-A177-3AD203B41FA5}">
                          <a16:colId xmlns:a16="http://schemas.microsoft.com/office/drawing/2014/main" val="3272005455"/>
                        </a:ext>
                      </a:extLst>
                    </a:gridCol>
                    <a:gridCol w="3006916">
                      <a:extLst>
                        <a:ext uri="{9D8B030D-6E8A-4147-A177-3AD203B41FA5}">
                          <a16:colId xmlns:a16="http://schemas.microsoft.com/office/drawing/2014/main" val="3806759790"/>
                        </a:ext>
                      </a:extLst>
                    </a:gridCol>
                    <a:gridCol w="2710066">
                      <a:extLst>
                        <a:ext uri="{9D8B030D-6E8A-4147-A177-3AD203B41FA5}">
                          <a16:colId xmlns:a16="http://schemas.microsoft.com/office/drawing/2014/main" val="2988849790"/>
                        </a:ext>
                      </a:extLst>
                    </a:gridCol>
                    <a:gridCol w="1769405">
                      <a:extLst>
                        <a:ext uri="{9D8B030D-6E8A-4147-A177-3AD203B41FA5}">
                          <a16:colId xmlns:a16="http://schemas.microsoft.com/office/drawing/2014/main" val="480918127"/>
                        </a:ext>
                      </a:extLst>
                    </a:gridCol>
                  </a:tblGrid>
                  <a:tr h="875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2400" b="1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𝑹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𝐬𝐢𝐧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𝟏𝟖𝟎</m:t>
                                        </m:r>
                                        <m: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°</m:t>
                                        </m:r>
                                      </m:num>
                                      <m:den>
                                        <m:r>
                                          <a:rPr lang="en-US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𝒏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𝒓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𝑹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𝟏𝟖𝟎</m:t>
                                        </m:r>
                                        <m:r>
                                          <a:rPr lang="ru-RU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°</m:t>
                                        </m:r>
                                      </m:num>
                                      <m:den>
                                        <m:r>
                                          <a:rPr lang="en-US" sz="2400" b="1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𝒏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𝑺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2400" b="1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𝑷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ru-RU" sz="2400" b="1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ru-RU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1680202"/>
                      </a:ext>
                    </a:extLst>
                  </a:tr>
                  <a:tr h="875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√3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3√3</m:t>
                                    </m:r>
                                  </m:num>
                                  <m:den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77898220"/>
                      </a:ext>
                    </a:extLst>
                  </a:tr>
                  <a:tr h="875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√2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√2</m:t>
                                    </m:r>
                                  </m:num>
                                  <m:den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61317197"/>
                      </a:ext>
                    </a:extLst>
                  </a:tr>
                  <a:tr h="875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√3</m:t>
                                    </m:r>
                                  </m:num>
                                  <m:den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ru-RU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3√3</m:t>
                                    </m:r>
                                  </m:num>
                                  <m:den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ru-RU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321267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4288503"/>
                  </p:ext>
                </p:extLst>
              </p:nvPr>
            </p:nvGraphicFramePr>
            <p:xfrm>
              <a:off x="707570" y="1457944"/>
              <a:ext cx="8958943" cy="35000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472556">
                      <a:extLst>
                        <a:ext uri="{9D8B030D-6E8A-4147-A177-3AD203B41FA5}">
                          <a16:colId xmlns:a16="http://schemas.microsoft.com/office/drawing/2014/main" val="3272005455"/>
                        </a:ext>
                      </a:extLst>
                    </a:gridCol>
                    <a:gridCol w="3006916">
                      <a:extLst>
                        <a:ext uri="{9D8B030D-6E8A-4147-A177-3AD203B41FA5}">
                          <a16:colId xmlns:a16="http://schemas.microsoft.com/office/drawing/2014/main" val="3806759790"/>
                        </a:ext>
                      </a:extLst>
                    </a:gridCol>
                    <a:gridCol w="2710066">
                      <a:extLst>
                        <a:ext uri="{9D8B030D-6E8A-4147-A177-3AD203B41FA5}">
                          <a16:colId xmlns:a16="http://schemas.microsoft.com/office/drawing/2014/main" val="2988849790"/>
                        </a:ext>
                      </a:extLst>
                    </a:gridCol>
                    <a:gridCol w="1769405">
                      <a:extLst>
                        <a:ext uri="{9D8B030D-6E8A-4147-A177-3AD203B41FA5}">
                          <a16:colId xmlns:a16="http://schemas.microsoft.com/office/drawing/2014/main" val="480918127"/>
                        </a:ext>
                      </a:extLst>
                    </a:gridCol>
                  </a:tblGrid>
                  <a:tr h="87500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13" t="-694" r="-509091" b="-3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290" t="-694" r="-149899" b="-3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5393" t="-694" r="-66067" b="-3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07241" t="-694" r="-1379" b="-3006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1680202"/>
                      </a:ext>
                    </a:extLst>
                  </a:tr>
                  <a:tr h="875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290" t="-100694" r="-149899" b="-2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5393" t="-100694" r="-66067" b="-2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07241" t="-100694" r="-1379" b="-2006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77898220"/>
                      </a:ext>
                    </a:extLst>
                  </a:tr>
                  <a:tr h="875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290" t="-202098" r="-149899" b="-102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5393" t="-202098" r="-66067" b="-102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07241" t="-202098" r="-1379" b="-1020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317197"/>
                      </a:ext>
                    </a:extLst>
                  </a:tr>
                  <a:tr h="8750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1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sz="18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9290" t="-300000" r="-149899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5393" t="-300000" r="-66067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407241" t="-300000" r="-1379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21267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624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245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2021-01-21T13:16:57Z</dcterms:created>
  <dcterms:modified xsi:type="dcterms:W3CDTF">2021-02-19T18:10:49Z</dcterms:modified>
</cp:coreProperties>
</file>