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7" r:id="rId3"/>
    <p:sldId id="264" r:id="rId4"/>
    <p:sldId id="267" r:id="rId5"/>
    <p:sldId id="259" r:id="rId6"/>
    <p:sldId id="260" r:id="rId7"/>
    <p:sldId id="261" r:id="rId8"/>
    <p:sldId id="262" r:id="rId9"/>
    <p:sldId id="265" r:id="rId10"/>
    <p:sldId id="269" r:id="rId11"/>
    <p:sldId id="271" r:id="rId12"/>
    <p:sldId id="268" r:id="rId13"/>
    <p:sldId id="270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EFD09-7E95-4797-A8AE-383BD1780BDA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0FE42-061A-48EA-A6EF-2B97CD6FE7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792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0FE42-061A-48EA-A6EF-2B97CD6FE79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69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0FE42-061A-48EA-A6EF-2B97CD6FE79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56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8856984" cy="1008112"/>
          </a:xfrm>
        </p:spPr>
        <p:txBody>
          <a:bodyPr>
            <a:normAutofit/>
          </a:bodyPr>
          <a:lstStyle/>
          <a:p>
            <a:r>
              <a:rPr lang="ru-RU" sz="13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Муниципальное </a:t>
            </a:r>
            <a:r>
              <a:rPr lang="ru-RU" sz="1300" dirty="0">
                <a:solidFill>
                  <a:schemeClr val="tx1"/>
                </a:solidFill>
                <a:latin typeface="Times New Roman"/>
                <a:ea typeface="Times New Roman"/>
              </a:rPr>
              <a:t>бюджетное дошкольное образовательное учреждение муниципального образования "</a:t>
            </a:r>
            <a:r>
              <a:rPr lang="ru-RU" sz="13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Город Архангельск</a:t>
            </a:r>
            <a:r>
              <a:rPr lang="ru-RU" sz="1300" dirty="0">
                <a:solidFill>
                  <a:schemeClr val="tx1"/>
                </a:solidFill>
                <a:latin typeface="Times New Roman"/>
                <a:ea typeface="Times New Roman"/>
              </a:rPr>
              <a:t>" </a:t>
            </a:r>
            <a:br>
              <a:rPr lang="ru-RU" sz="1300" dirty="0">
                <a:solidFill>
                  <a:schemeClr val="tx1"/>
                </a:solidFill>
                <a:latin typeface="Times New Roman"/>
                <a:ea typeface="Times New Roman"/>
              </a:rPr>
            </a:br>
            <a:r>
              <a:rPr lang="ru-RU" sz="1300" dirty="0">
                <a:solidFill>
                  <a:schemeClr val="tx1"/>
                </a:solidFill>
                <a:latin typeface="Times New Roman"/>
                <a:ea typeface="Times New Roman"/>
              </a:rPr>
              <a:t>"Детский сад № 20 "Земляничка"</a:t>
            </a:r>
            <a:endParaRPr lang="ru-RU" sz="13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844824"/>
            <a:ext cx="8280920" cy="4104456"/>
          </a:xfrm>
        </p:spPr>
        <p:txBody>
          <a:bodyPr>
            <a:normAutofit fontScale="62500" lnSpcReduction="20000"/>
          </a:bodyPr>
          <a:lstStyle/>
          <a:p>
            <a:pPr lvl="0">
              <a:buClrTx/>
              <a:buSzTx/>
            </a:pPr>
            <a:endParaRPr lang="ru-RU" sz="51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Tx/>
              <a:buSzTx/>
            </a:pPr>
            <a:r>
              <a:rPr lang="ru-RU" sz="5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Дополнительная образовательная деятельность(кружок)</a:t>
            </a:r>
          </a:p>
          <a:p>
            <a:pPr lvl="0">
              <a:buClrTx/>
              <a:buSzTx/>
            </a:pPr>
            <a:r>
              <a:rPr lang="ru-RU" sz="51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«Пушистая компания</a:t>
            </a:r>
            <a:r>
              <a:rPr lang="ru-RU" sz="51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lvl="0">
              <a:buClrTx/>
              <a:buSzTx/>
            </a:pPr>
            <a:endParaRPr lang="ru-RU" sz="5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Tx/>
              <a:buSzTx/>
            </a:pPr>
            <a:endParaRPr lang="ru-RU" sz="5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r">
              <a:buClrTx/>
              <a:buSzTx/>
            </a:pPr>
            <a:r>
              <a:rPr lang="ru-RU" sz="5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сроки реализации: 2018/2019</a:t>
            </a:r>
          </a:p>
          <a:p>
            <a:pPr lvl="0" algn="r">
              <a:buClrTx/>
              <a:buSzTx/>
            </a:pPr>
            <a:r>
              <a:rPr lang="ru-RU" sz="2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количество детей: 27</a:t>
            </a:r>
            <a:endParaRPr lang="ru-RU" sz="21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algn="r">
              <a:buClrTx/>
              <a:buSzTx/>
            </a:pPr>
            <a:r>
              <a:rPr lang="ru-RU" sz="21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руководитель: </a:t>
            </a:r>
            <a:r>
              <a:rPr lang="ru-RU" sz="21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Белухина</a:t>
            </a:r>
            <a:r>
              <a:rPr lang="ru-RU" sz="21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Е.В.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924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7715200" cy="72008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Взаимодействие с родителями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948640"/>
            <a:ext cx="3744415" cy="2496276"/>
          </a:xfrm>
          <a:ln>
            <a:solidFill>
              <a:schemeClr val="tx1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908720"/>
            <a:ext cx="3822700" cy="2548466"/>
          </a:xfr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45024"/>
            <a:ext cx="3600400" cy="3068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645024"/>
            <a:ext cx="4549048" cy="303269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6306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Буклет</a:t>
            </a:r>
            <a:endParaRPr lang="ru-RU" sz="4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виктор\Desktop\7spjMd6kXi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556792"/>
            <a:ext cx="3168352" cy="485227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635896" y="2348880"/>
            <a:ext cx="496855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«Нетрадиционный материал как средство творческих способностей у детей»</a:t>
            </a:r>
            <a:endParaRPr lang="ru-R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07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8302">
            <a:off x="6290479" y="2991793"/>
            <a:ext cx="1938635" cy="3446463"/>
          </a:xfrm>
          <a:ln>
            <a:solidFill>
              <a:schemeClr val="tx1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65" y="260648"/>
            <a:ext cx="4752529" cy="26732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80300">
            <a:off x="946173" y="2895476"/>
            <a:ext cx="1988508" cy="35380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8912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1" y="3933056"/>
            <a:ext cx="4047598" cy="2698398"/>
          </a:xfrm>
          <a:ln>
            <a:solidFill>
              <a:schemeClr val="tx1"/>
            </a:solidFill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338328"/>
            <a:ext cx="7859216" cy="138344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Наша дружная пушистая компания!</a:t>
            </a:r>
            <a:endParaRPr lang="ru-RU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48543"/>
            <a:ext cx="4104456" cy="27363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65" y="862551"/>
            <a:ext cx="4083444" cy="27222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366" y="3927173"/>
            <a:ext cx="4144710" cy="276314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1261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5832648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chemeClr val="tx1"/>
                </a:solidFill>
              </a:rPr>
              <a:t>Результаты:</a:t>
            </a:r>
            <a:r>
              <a:rPr lang="ru-RU" sz="2800" dirty="0" smtClean="0">
                <a:solidFill>
                  <a:schemeClr val="tx1"/>
                </a:solidFill>
              </a:rPr>
              <a:t/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в результате обучения по данной программе дети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- освоили технику работы с ватными дисками, шариками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- научились создавать сюжеты </a:t>
            </a:r>
            <a:r>
              <a:rPr lang="ru-RU" sz="2800" dirty="0">
                <a:solidFill>
                  <a:schemeClr val="tx1"/>
                </a:solidFill>
              </a:rPr>
              <a:t>,</a:t>
            </a:r>
            <a:r>
              <a:rPr lang="ru-RU" sz="2800" dirty="0" smtClean="0">
                <a:solidFill>
                  <a:schemeClr val="tx1"/>
                </a:solidFill>
              </a:rPr>
              <a:t> образы и объединять их в коллективную работу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- освоили правила безопасности во время работы</a:t>
            </a:r>
            <a:br>
              <a:rPr lang="ru-RU" sz="2800" dirty="0" smtClean="0">
                <a:solidFill>
                  <a:schemeClr val="tx1"/>
                </a:solidFill>
              </a:rPr>
            </a:br>
            <a:r>
              <a:rPr lang="ru-RU" sz="2800" dirty="0" smtClean="0">
                <a:solidFill>
                  <a:schemeClr val="tx1"/>
                </a:solidFill>
              </a:rPr>
              <a:t>- у детей улучшились показатели мелкой моторики пальцев рук, умение ориентироваться на плоскости.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94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941568" cy="5688632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Цель: </a:t>
            </a:r>
            <a:r>
              <a:rPr lang="ru-RU" sz="3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развивать творческие способности в процессе деятельности с запланированными материалами, создание условий для развития личности, способной к художественному творчеству и самореализации личности ребенка через творческое воплощение в художественной работе собственных неповторимых черт и индивидуальности.</a:t>
            </a:r>
            <a:endParaRPr lang="ru-RU" sz="3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68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6331032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Задачи программы: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Обучающие:</a:t>
            </a: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 формировать представления о художественной композиции.</a:t>
            </a:r>
            <a:b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формировать умение следовать устным инструкциям и выполнять работу по показу воспитателя.</a:t>
            </a:r>
            <a:b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 формировать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умения работы с простейшими инструментами.</a:t>
            </a:r>
            <a:b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 формировать у детей интерес к художественно- ручному труду.</a:t>
            </a:r>
            <a:b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 обучение приемам и технологиям изготовления композиций, в работе  нетрадиционным материалом.</a:t>
            </a:r>
            <a:b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Развивающие: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развивать внимание, память.</a:t>
            </a:r>
            <a:b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развивать у детей чувство пропорции, гармони цвета, чувство композиции  и ритма.</a:t>
            </a:r>
            <a:b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 развивать мелкую  моторику  рук.</a:t>
            </a:r>
            <a:b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 развивать у детей творческий потенциал.</a:t>
            </a:r>
            <a:b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 развивать образное мышление и воображение.</a:t>
            </a:r>
            <a:b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Воспитательные:</a:t>
            </a:r>
            <a:b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воспитывать трудолюбие, терпение, аккуратность.</a:t>
            </a:r>
            <a:b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воспитывать уважение к труду и людям труда.</a:t>
            </a:r>
            <a:b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 воспитывать  чувство  удовольствия от совместной работы.</a:t>
            </a:r>
            <a:r>
              <a:rPr lang="ru-RU" sz="1800" dirty="0">
                <a:solidFill>
                  <a:schemeClr val="tx1"/>
                </a:solidFill>
              </a:rPr>
              <a:t/>
            </a:r>
            <a:br>
              <a:rPr lang="ru-RU" sz="1800" dirty="0">
                <a:solidFill>
                  <a:schemeClr val="tx1"/>
                </a:solidFill>
              </a:rPr>
            </a:br>
            <a:r>
              <a:rPr lang="ru-RU" sz="1800" dirty="0" smtClean="0">
                <a:solidFill>
                  <a:prstClr val="black"/>
                </a:solidFill>
              </a:rPr>
              <a:t/>
            </a:r>
            <a:br>
              <a:rPr lang="ru-RU" sz="1800" dirty="0" smtClean="0">
                <a:solidFill>
                  <a:prstClr val="black"/>
                </a:solidFill>
              </a:rPr>
            </a:br>
            <a:r>
              <a:rPr lang="ru-RU" sz="1800" dirty="0" smtClean="0">
                <a:solidFill>
                  <a:prstClr val="black"/>
                </a:solidFill>
              </a:rPr>
              <a:t/>
            </a:r>
            <a:br>
              <a:rPr lang="ru-RU" sz="1800" dirty="0" smtClean="0">
                <a:solidFill>
                  <a:prstClr val="black"/>
                </a:solidFill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961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1" y="476672"/>
            <a:ext cx="7668840" cy="564949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3000" b="1" dirty="0" smtClean="0">
                <a:solidFill>
                  <a:schemeClr val="tx1"/>
                </a:solidFill>
              </a:rPr>
              <a:t>План: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</a:rPr>
              <a:t>Окт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ябрь: 1. вводное занятие (знакомство)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2. «Цветочек»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Ноябрь: 1. «Аквариум с рыбками»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2. «Веселый клоун»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Декабрь: 1 – 2 «Новогодняя ёлка»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Январь: 1. «Сова»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2. «Барашек»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Февраль : 1. «Снеговик»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   2. «Зайчик»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Март: 1. «Букетик маме»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2. «Птичка на веточке»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Апрель: 1. «Подснежники»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     2. «Весёлая гусеница»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Май: 1. «Божьи коровки»</a:t>
            </a:r>
          </a:p>
          <a:p>
            <a:pPr marL="0" indent="0" algn="just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       2. «Котик»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47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2509"/>
            <a:ext cx="9187344" cy="6890509"/>
          </a:xfrm>
          <a:ln>
            <a:noFill/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9040"/>
            <a:ext cx="4788024" cy="319201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0"/>
            <a:ext cx="4932040" cy="328802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471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8104" y="-243408"/>
            <a:ext cx="11125239" cy="741682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342800"/>
            <a:ext cx="5400600" cy="3600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58416"/>
            <a:ext cx="3195567" cy="50851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5406" y="3474221"/>
            <a:ext cx="5400600" cy="36004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074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1"/>
            <a:ext cx="4363093" cy="3061819"/>
          </a:xfrm>
          <a:ln>
            <a:solidFill>
              <a:schemeClr val="tx1"/>
            </a:solidFill>
          </a:ln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16633"/>
            <a:ext cx="4506775" cy="3004516"/>
          </a:xfrm>
          <a:ln>
            <a:solidFill>
              <a:schemeClr val="tx1"/>
            </a:solidFill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5184576" cy="141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8" y="3310105"/>
            <a:ext cx="4318626" cy="31740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00" y="3308470"/>
            <a:ext cx="4330000" cy="31271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24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1"/>
            <a:ext cx="10672575" cy="79863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3993152"/>
            <a:ext cx="4247964" cy="2831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9188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4579" y="-99392"/>
            <a:ext cx="10137242" cy="734481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11863"/>
            <a:ext cx="4464496" cy="2976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284984"/>
            <a:ext cx="5085650" cy="33904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5853"/>
            <a:ext cx="3815408" cy="254360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180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209</TotalTime>
  <Words>210</Words>
  <Application>Microsoft Office PowerPoint</Application>
  <PresentationFormat>Экран (4:3)</PresentationFormat>
  <Paragraphs>34</Paragraphs>
  <Slides>14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Волна</vt:lpstr>
      <vt:lpstr>Муниципальное бюджетное дошкольное образовательное учреждение муниципального образования "Город Архангельск"  "Детский сад № 20 "Земляничка"</vt:lpstr>
      <vt:lpstr>Цель: развивать творческие способности в процессе деятельности с запланированными материалами, создание условий для развития личности, способной к художественному творчеству и самореализации личности ребенка через творческое воплощение в художественной работе собственных неповторимых черт и индивидуальности.</vt:lpstr>
      <vt:lpstr>Задачи программы: Обучающие: 1. формировать представления о художественной композиции. 2. формировать умение следовать устным инструкциям и выполнять работу по показу воспитателя. 3. формировать умения работы с простейшими инструментами. 4. формировать у детей интерес к художественно- ручному труду. 5. обучение приемам и технологиям изготовления композиций, в работе  нетрадиционным материалом. Развивающие: 1. развивать внимание, память. 2. развивать у детей чувство пропорции, гармони цвета, чувство композиции  и ритма. 3. развивать мелкую  моторику  рук. 4. развивать у детей творческий потенциал. 5. развивать образное мышление и воображение. Воспитательные: 1. воспитывать трудолюбие, терпение, аккуратность. 2. воспитывать уважение к труду и людям труда. 3. воспитывать  чувство  удовольствия от совместной работы.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Взаимодействие с родителями</vt:lpstr>
      <vt:lpstr>Буклет</vt:lpstr>
      <vt:lpstr>Презентация PowerPoint</vt:lpstr>
      <vt:lpstr>Наша дружная пушистая компания!</vt:lpstr>
      <vt:lpstr>Результаты: в результате обучения по данной программе дети - освоили технику работы с ватными дисками, шариками - научились создавать сюжеты , образы и объединять их в коллективную работу - освоили правила безопасности во время работы - у детей улучшились показатели мелкой моторики пальцев рук, умение ориентироваться на плоскости.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муниципального образования "Город Архангельск"  "Детский сад № 20 "Земляничка"</dc:title>
  <dc:creator>Виктор</dc:creator>
  <cp:lastModifiedBy>виктор</cp:lastModifiedBy>
  <cp:revision>23</cp:revision>
  <dcterms:created xsi:type="dcterms:W3CDTF">2019-05-12T12:19:50Z</dcterms:created>
  <dcterms:modified xsi:type="dcterms:W3CDTF">2019-05-17T09:59:39Z</dcterms:modified>
</cp:coreProperties>
</file>