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58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59" r:id="rId15"/>
    <p:sldId id="272" r:id="rId16"/>
    <p:sldId id="260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4E4DE-986B-4C82-A3E4-68483F604A95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C656B-5F4B-486D-AFC8-A0B590089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70BBD-D864-4A16-BE94-FF467CE9896A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0AA5E-2371-492F-8CAA-2FC834F70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E85AB-B589-4EEF-ADD7-451C06DC799D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4CD04-9FFE-4819-9D7A-991C3350A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478B-4F52-4A73-9675-E0658B4C2C94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0F82F-C109-4950-B5FB-8F402E1268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691B6-1FDB-4B92-9771-61D9B9200F91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5B406-A39C-4FD2-BB82-76BF591D6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81E02-6777-4DDE-8373-DFA180A877F6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EEF11-6DEE-410D-A8A0-70CD307F1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016D9-C8CA-4C64-BE81-2C611A4D0320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3674C-DC28-4D8E-92C9-9605ACA5B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1396D-A833-4DD9-B3D4-A855A4B08C5A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ADCEE-8057-403D-9982-A1E70FEAE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E0F79-1C0C-4E7B-9E9F-D99696BD2B4A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B1E8-9FBB-44B4-95C1-7666381B6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F6E23-9E6B-4671-B7FE-289DBADCA873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8E9AD-4FCE-46C3-A69D-6BC96DB19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FDA30-FB76-4588-84E1-3B3A04E3EE94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F7F5D-62BF-415F-A31F-42FBCE75C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97C874-EE8C-4B8C-A88A-02D27381A8E6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7DD0BD-0B5B-4500-A6ED-0DA468746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7329251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Первая помощь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0534298">
            <a:off x="1508757" y="2705725"/>
            <a:ext cx="4604146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istral" pitchFamily="66" charset="0"/>
              </a:rPr>
              <a:t>при ушибах</a:t>
            </a:r>
            <a:endParaRPr lang="ru-RU" sz="8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istral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534298">
            <a:off x="3747453" y="2711309"/>
            <a:ext cx="4887877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istral" pitchFamily="66" charset="0"/>
              </a:rPr>
              <a:t>и  переломах</a:t>
            </a:r>
            <a:endParaRPr lang="ru-RU" sz="8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istral" pitchFamily="66" charset="0"/>
            </a:endParaRPr>
          </a:p>
        </p:txBody>
      </p:sp>
      <p:pic>
        <p:nvPicPr>
          <p:cNvPr id="13316" name="Рисунок 5" descr="1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2214563"/>
            <a:ext cx="1308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Общие правила оказания первой медицинской помощи при переломах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22530" name="Содержимое 5"/>
          <p:cNvSpPr>
            <a:spLocks noGrp="1"/>
          </p:cNvSpPr>
          <p:nvPr>
            <p:ph idx="1"/>
          </p:nvPr>
        </p:nvSpPr>
        <p:spPr>
          <a:xfrm>
            <a:off x="214313" y="1214438"/>
            <a:ext cx="3857625" cy="5357812"/>
          </a:xfrm>
        </p:spPr>
        <p:txBody>
          <a:bodyPr/>
          <a:lstStyle/>
          <a:p>
            <a:r>
              <a:rPr lang="ru-RU" sz="2400" smtClean="0"/>
              <a:t>Существует ряд общих правил при оказании первой медицинской помощи при переломах</a:t>
            </a:r>
          </a:p>
          <a:p>
            <a:endParaRPr lang="ru-RU" sz="2400" smtClean="0"/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FF0000"/>
                </a:solidFill>
              </a:rPr>
              <a:t>Повязки при переломах: </a:t>
            </a:r>
          </a:p>
          <a:p>
            <a:pPr>
              <a:buFont typeface="Arial" charset="0"/>
              <a:buNone/>
            </a:pPr>
            <a:r>
              <a:rPr lang="ru-RU" sz="2400" smtClean="0"/>
              <a:t>1 - ключицы и лопатки; </a:t>
            </a:r>
          </a:p>
          <a:p>
            <a:pPr>
              <a:buFont typeface="Arial" charset="0"/>
              <a:buNone/>
            </a:pPr>
            <a:r>
              <a:rPr lang="ru-RU" sz="2400" smtClean="0"/>
              <a:t>2 - ребер; </a:t>
            </a:r>
          </a:p>
          <a:p>
            <a:pPr>
              <a:buFont typeface="Arial" charset="0"/>
              <a:buNone/>
            </a:pPr>
            <a:r>
              <a:rPr lang="ru-RU" sz="2400" smtClean="0"/>
              <a:t>3 - бедренной кости; </a:t>
            </a:r>
          </a:p>
          <a:p>
            <a:pPr>
              <a:buFont typeface="Arial" charset="0"/>
              <a:buNone/>
            </a:pPr>
            <a:r>
              <a:rPr lang="ru-RU" sz="2400" smtClean="0"/>
              <a:t>4 - костей таза. </a:t>
            </a:r>
          </a:p>
          <a:p>
            <a:pPr>
              <a:buFont typeface="Arial" charset="0"/>
              <a:buNone/>
            </a:pPr>
            <a:r>
              <a:rPr lang="ru-RU" sz="2400" smtClean="0"/>
              <a:t> </a:t>
            </a:r>
          </a:p>
          <a:p>
            <a:endParaRPr lang="ru-RU" sz="2400" smtClean="0"/>
          </a:p>
          <a:p>
            <a:endParaRPr lang="ru-RU" sz="2400" smtClean="0"/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3714750" y="285750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</a:t>
            </a:r>
          </a:p>
        </p:txBody>
      </p:sp>
      <p:sp>
        <p:nvSpPr>
          <p:cNvPr id="22532" name="TextBox 6"/>
          <p:cNvSpPr txBox="1">
            <a:spLocks noChangeArrowheads="1"/>
          </p:cNvSpPr>
          <p:nvPr/>
        </p:nvSpPr>
        <p:spPr bwMode="auto">
          <a:xfrm>
            <a:off x="3500438" y="442912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3</a:t>
            </a:r>
          </a:p>
        </p:txBody>
      </p: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3429000" y="6000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4</a:t>
            </a:r>
          </a:p>
        </p:txBody>
      </p:sp>
      <p:pic>
        <p:nvPicPr>
          <p:cNvPr id="22534" name="Рисунок 8" descr="Рисунок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500" y="1500188"/>
            <a:ext cx="48863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Общие правила оказания первой медицинской помощи при переломах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23554" name="Содержимое 5"/>
          <p:cNvSpPr>
            <a:spLocks noGrp="1"/>
          </p:cNvSpPr>
          <p:nvPr>
            <p:ph idx="1"/>
          </p:nvPr>
        </p:nvSpPr>
        <p:spPr>
          <a:xfrm>
            <a:off x="214313" y="1214438"/>
            <a:ext cx="8643937" cy="5357812"/>
          </a:xfrm>
        </p:spPr>
        <p:txBody>
          <a:bodyPr/>
          <a:lstStyle/>
          <a:p>
            <a:r>
              <a:rPr lang="ru-RU" sz="2400" smtClean="0"/>
              <a:t>1. Для прочной иммобилизации (</a:t>
            </a:r>
            <a:r>
              <a:rPr lang="ru-RU" sz="2400" b="1" i="1" smtClean="0">
                <a:solidFill>
                  <a:srgbClr val="FF0000"/>
                </a:solidFill>
              </a:rPr>
              <a:t>иммобилизация</a:t>
            </a:r>
            <a:r>
              <a:rPr lang="ru-RU" sz="2400" smtClean="0"/>
              <a:t> - создание неподвижности поврежденной части тела с целью обеспечения покоя) костей необходимо применять две шины (</a:t>
            </a:r>
            <a:r>
              <a:rPr lang="ru-RU" sz="2400" b="1" i="1" smtClean="0">
                <a:solidFill>
                  <a:srgbClr val="FF0000"/>
                </a:solidFill>
              </a:rPr>
              <a:t>шины</a:t>
            </a:r>
            <a:r>
              <a:rPr lang="ru-RU" sz="2400" smtClean="0"/>
              <a:t> - специальные устройства и приспособления для иммобилизации поврежденных участков тела). При отсутствии специальных шин следует использовать подручный материал - лыжи, </a:t>
            </a:r>
            <a:br>
              <a:rPr lang="ru-RU" sz="2400" smtClean="0"/>
            </a:br>
            <a:r>
              <a:rPr lang="ru-RU" sz="2400" smtClean="0"/>
              <a:t>доски, картон, пучки соломы </a:t>
            </a:r>
            <a:br>
              <a:rPr lang="ru-RU" sz="2400" smtClean="0"/>
            </a:br>
            <a:r>
              <a:rPr lang="ru-RU" sz="2400" smtClean="0"/>
              <a:t>и т.д. Шины или подручный </a:t>
            </a:r>
            <a:br>
              <a:rPr lang="ru-RU" sz="2400" smtClean="0"/>
            </a:br>
            <a:r>
              <a:rPr lang="ru-RU" sz="2400" smtClean="0"/>
              <a:t>материал необходимо </a:t>
            </a:r>
            <a:br>
              <a:rPr lang="ru-RU" sz="2400" smtClean="0"/>
            </a:br>
            <a:r>
              <a:rPr lang="ru-RU" sz="2400" smtClean="0"/>
              <a:t>приложить к поврежденной </a:t>
            </a:r>
            <a:br>
              <a:rPr lang="ru-RU" sz="2400" smtClean="0"/>
            </a:br>
            <a:r>
              <a:rPr lang="ru-RU" sz="2400" smtClean="0"/>
              <a:t>поверхности с двух </a:t>
            </a:r>
            <a:br>
              <a:rPr lang="ru-RU" sz="2400" smtClean="0"/>
            </a:br>
            <a:r>
              <a:rPr lang="ru-RU" sz="2400" smtClean="0"/>
              <a:t>противоположных сторон. </a:t>
            </a:r>
          </a:p>
          <a:p>
            <a:pPr>
              <a:buFont typeface="Arial" charset="0"/>
              <a:buNone/>
            </a:pPr>
            <a:r>
              <a:rPr lang="ru-RU" sz="2400" smtClean="0"/>
              <a:t> </a:t>
            </a:r>
          </a:p>
          <a:p>
            <a:endParaRPr lang="ru-RU" sz="2400" smtClean="0"/>
          </a:p>
          <a:p>
            <a:endParaRPr lang="ru-RU" sz="2400" smtClean="0"/>
          </a:p>
        </p:txBody>
      </p:sp>
      <p:pic>
        <p:nvPicPr>
          <p:cNvPr id="9" name="Рисунок 8" descr="17om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714750"/>
            <a:ext cx="4286250" cy="295275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Общие правила оказания первой медицинской помощи при переломах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24578" name="Содержимое 5"/>
          <p:cNvSpPr>
            <a:spLocks noGrp="1"/>
          </p:cNvSpPr>
          <p:nvPr>
            <p:ph idx="1"/>
          </p:nvPr>
        </p:nvSpPr>
        <p:spPr>
          <a:xfrm>
            <a:off x="214313" y="1214438"/>
            <a:ext cx="6929437" cy="5357812"/>
          </a:xfrm>
        </p:spPr>
        <p:txBody>
          <a:bodyPr/>
          <a:lstStyle/>
          <a:p>
            <a:r>
              <a:rPr lang="ru-RU" sz="2400" smtClean="0"/>
              <a:t>2. Шины должны быть надежно закреплены и хорошо фиксировать область перелома. Шины нельзя накладывать непосредственно на обнаженную конечность, она должна быть обложена ватой или тканью. </a:t>
            </a:r>
          </a:p>
          <a:p>
            <a:pPr>
              <a:buFont typeface="Arial" charset="0"/>
              <a:buNone/>
            </a:pPr>
            <a:r>
              <a:rPr lang="ru-RU" sz="2400" smtClean="0"/>
              <a:t> </a:t>
            </a:r>
          </a:p>
          <a:p>
            <a:endParaRPr lang="ru-RU" sz="2400" smtClean="0"/>
          </a:p>
          <a:p>
            <a:endParaRPr lang="ru-RU" sz="2400" smtClean="0"/>
          </a:p>
        </p:txBody>
      </p:sp>
      <p:pic>
        <p:nvPicPr>
          <p:cNvPr id="4" name="Рисунок 3" descr="82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" y="3286125"/>
            <a:ext cx="4286250" cy="310515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Общие правила оказания первой медицинской помощи при переломах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25602" name="Содержимое 5"/>
          <p:cNvSpPr>
            <a:spLocks noGrp="1"/>
          </p:cNvSpPr>
          <p:nvPr>
            <p:ph idx="1"/>
          </p:nvPr>
        </p:nvSpPr>
        <p:spPr>
          <a:xfrm>
            <a:off x="214313" y="1214438"/>
            <a:ext cx="6929437" cy="5357812"/>
          </a:xfrm>
        </p:spPr>
        <p:txBody>
          <a:bodyPr/>
          <a:lstStyle/>
          <a:p>
            <a:r>
              <a:rPr lang="ru-RU" sz="2400" smtClean="0"/>
              <a:t>3. Чтобы создать неподвижность в зоне перелома, необходимо зафиксировать сразу два сустава выше и ниже перелома в положении, удобном для пострадавшего и для его транспортировки. </a:t>
            </a:r>
          </a:p>
          <a:p>
            <a:pPr>
              <a:buFont typeface="Arial" charset="0"/>
              <a:buNone/>
            </a:pPr>
            <a:r>
              <a:rPr lang="ru-RU" sz="2400" smtClean="0"/>
              <a:t> </a:t>
            </a:r>
          </a:p>
          <a:p>
            <a:endParaRPr lang="ru-RU" sz="2400" smtClean="0"/>
          </a:p>
          <a:p>
            <a:endParaRPr lang="ru-RU" sz="2400" smtClean="0"/>
          </a:p>
        </p:txBody>
      </p:sp>
      <p:pic>
        <p:nvPicPr>
          <p:cNvPr id="4" name="Рисунок 3" descr="tmp4ECC-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5" y="3214688"/>
            <a:ext cx="4286250" cy="23622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Первая медицинская помощь при травме предплечья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26626" name="Содержимое 5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357813"/>
          </a:xfrm>
        </p:spPr>
        <p:txBody>
          <a:bodyPr/>
          <a:lstStyle/>
          <a:p>
            <a:r>
              <a:rPr lang="ru-RU" sz="2400" smtClean="0"/>
              <a:t>Попросите пострадавшего поддержать поврежденную руку; проденьте один конец косыночной повязки (треугольный лоскут какой-нибудь материи или платок) под поврежденной рукой поверх здорового плеча; расположите прямой угол косынки под локтем поврежденной конечности; постарайтесь, чтобы рука была согнута под углом 90'. </a:t>
            </a:r>
          </a:p>
          <a:p>
            <a:r>
              <a:rPr lang="ru-RU" sz="2400" smtClean="0"/>
              <a:t>Завяжите концы повязки: один конец протяните поверх другого плеча; завяжите концы повязки на шее со стороны, противоположной травме; </a:t>
            </a:r>
            <a:br>
              <a:rPr lang="ru-RU" sz="2400" smtClean="0"/>
            </a:br>
            <a:r>
              <a:rPr lang="ru-RU" sz="2400" smtClean="0"/>
              <a:t>подложите мягкую ткань </a:t>
            </a:r>
            <a:br>
              <a:rPr lang="ru-RU" sz="2400" smtClean="0"/>
            </a:br>
            <a:r>
              <a:rPr lang="ru-RU" sz="2400" smtClean="0"/>
              <a:t>под узел повязки. Закрепите </a:t>
            </a:r>
            <a:br>
              <a:rPr lang="ru-RU" sz="2400" smtClean="0"/>
            </a:br>
            <a:r>
              <a:rPr lang="ru-RU" sz="2400" smtClean="0"/>
              <a:t>повязку у локтя. </a:t>
            </a:r>
          </a:p>
          <a:p>
            <a:endParaRPr lang="ru-RU" sz="2400" smtClean="0"/>
          </a:p>
        </p:txBody>
      </p:sp>
      <p:pic>
        <p:nvPicPr>
          <p:cNvPr id="5" name="Рисунок 4" descr="1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0" y="4214813"/>
            <a:ext cx="4587875" cy="230663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Первая медицинская помощь при травме предплечья (наложение фиксирующей повязки)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27650" name="Содержимое 5"/>
          <p:cNvSpPr>
            <a:spLocks noGrp="1"/>
          </p:cNvSpPr>
          <p:nvPr>
            <p:ph idx="1"/>
          </p:nvPr>
        </p:nvSpPr>
        <p:spPr>
          <a:xfrm>
            <a:off x="214313" y="1571625"/>
            <a:ext cx="4643437" cy="4714875"/>
          </a:xfrm>
        </p:spPr>
        <p:txBody>
          <a:bodyPr/>
          <a:lstStyle/>
          <a:p>
            <a:r>
              <a:rPr lang="ru-RU" sz="2400" smtClean="0"/>
              <a:t>Наложите фиксирующую повязку: протяните косыночную повязку вокруг груди со стороны поврежденной руки; завяжите концы повязки на противоположной стороне под здоровой рукой; подложите мягкую ткань под узел повязки. </a:t>
            </a:r>
          </a:p>
          <a:p>
            <a:endParaRPr lang="ru-RU" sz="2400" smtClean="0"/>
          </a:p>
        </p:txBody>
      </p:sp>
      <p:pic>
        <p:nvPicPr>
          <p:cNvPr id="27651" name="Рисунок 4" descr="Рисунок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25" y="1643063"/>
            <a:ext cx="2024063" cy="20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Первая медицинская помощь при травме голеностопного сустава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28674" name="Содержимое 5"/>
          <p:cNvSpPr>
            <a:spLocks noGrp="1"/>
          </p:cNvSpPr>
          <p:nvPr>
            <p:ph idx="1"/>
          </p:nvPr>
        </p:nvSpPr>
        <p:spPr>
          <a:xfrm>
            <a:off x="214313" y="1214438"/>
            <a:ext cx="6858000" cy="5357812"/>
          </a:xfrm>
        </p:spPr>
        <p:txBody>
          <a:bodyPr/>
          <a:lstStyle/>
          <a:p>
            <a:r>
              <a:rPr lang="ru-RU" sz="2400" smtClean="0"/>
              <a:t>Не снимая обувь и носки с пострадавшего, наложите три повязки: одну под стопой и две под голенью. </a:t>
            </a:r>
          </a:p>
          <a:p>
            <a:r>
              <a:rPr lang="ru-RU" sz="2400" smtClean="0"/>
              <a:t>Сложите и осторожно обмотайте одеяло или подушку вокруг голеностопного сустава. </a:t>
            </a:r>
          </a:p>
          <a:p>
            <a:r>
              <a:rPr lang="ru-RU" sz="2400" smtClean="0"/>
              <a:t>Последовательность закрепления шины повязками: </a:t>
            </a:r>
          </a:p>
          <a:p>
            <a:r>
              <a:rPr lang="ru-RU" sz="2400" smtClean="0"/>
              <a:t>закрепите одеяло или подушку двумя повязками вокруг голени; </a:t>
            </a:r>
          </a:p>
          <a:p>
            <a:r>
              <a:rPr lang="ru-RU" sz="2400" smtClean="0"/>
              <a:t>завяжите третью повязку вокруг стопы; </a:t>
            </a:r>
          </a:p>
          <a:p>
            <a:r>
              <a:rPr lang="ru-RU" sz="2400" smtClean="0"/>
              <a:t>проверьте, чтобы повязки были завязаны крепко, но не слишком туго. </a:t>
            </a:r>
          </a:p>
          <a:p>
            <a:endParaRPr lang="ru-RU" sz="2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Вопросы и задания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29698" name="Содержимое 5"/>
          <p:cNvSpPr>
            <a:spLocks noGrp="1"/>
          </p:cNvSpPr>
          <p:nvPr>
            <p:ph idx="1"/>
          </p:nvPr>
        </p:nvSpPr>
        <p:spPr>
          <a:xfrm>
            <a:off x="285750" y="1214438"/>
            <a:ext cx="5500688" cy="2571750"/>
          </a:xfrm>
        </p:spPr>
        <p:txBody>
          <a:bodyPr/>
          <a:lstStyle/>
          <a:p>
            <a:r>
              <a:rPr lang="ru-RU" sz="2400" smtClean="0"/>
              <a:t>Что такое ушибы, из-за чего они возникают и в чем состоит первая медицинская помощь при ушибах? </a:t>
            </a:r>
          </a:p>
          <a:p>
            <a:r>
              <a:rPr lang="ru-RU" sz="2400" smtClean="0"/>
              <a:t>Каковы общие правила оказания первой медицинской помощи при переломах? </a:t>
            </a:r>
          </a:p>
          <a:p>
            <a:endParaRPr lang="ru-RU" sz="2400" smtClean="0"/>
          </a:p>
        </p:txBody>
      </p:sp>
      <p:pic>
        <p:nvPicPr>
          <p:cNvPr id="5" name="Рисунок 4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63" y="1214438"/>
            <a:ext cx="1962150" cy="23812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Общие правила оказания первой медицинской помощи при ушибах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313" y="1071563"/>
            <a:ext cx="8643937" cy="53578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Ушиб</a:t>
            </a:r>
            <a:r>
              <a:rPr lang="ru-RU" sz="2400" b="1" dirty="0" smtClean="0">
                <a:latin typeface="+mj-lt"/>
                <a:cs typeface="Arial" pitchFamily="34" charset="0"/>
              </a:rPr>
              <a:t> </a:t>
            </a:r>
            <a:r>
              <a:rPr lang="ru-RU" sz="2400" dirty="0" smtClean="0">
                <a:latin typeface="+mj-lt"/>
                <a:cs typeface="Arial" pitchFamily="34" charset="0"/>
              </a:rPr>
              <a:t>- это механическое повреждение мягких тканей без </a:t>
            </a:r>
            <a:r>
              <a:rPr lang="ru-RU" sz="2400" dirty="0" err="1" smtClean="0">
                <a:latin typeface="+mj-lt"/>
                <a:cs typeface="Arial" pitchFamily="34" charset="0"/>
              </a:rPr>
              <a:t>видимoгo</a:t>
            </a:r>
            <a:r>
              <a:rPr lang="ru-RU" sz="2400" dirty="0" smtClean="0">
                <a:latin typeface="+mj-lt"/>
                <a:cs typeface="Arial" pitchFamily="34" charset="0"/>
              </a:rPr>
              <a:t> нарушения целости кожи. Ушиб возникает при ударе тупым предметом или при падении с небольшой высоты на плоскую поверхность. При ушибе обычно повреждаются мелкие кровеносные сосуды, в результате развивается внутритканевое кровоизлияние. Появляются боли в ушибленном месте, образуется кровоподтек, припухлость, может произойти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+mj-lt"/>
                <a:cs typeface="Arial" pitchFamily="34" charset="0"/>
              </a:rPr>
              <a:t>     нарушение функции ушибленного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+mj-lt"/>
                <a:cs typeface="Arial" pitchFamily="34" charset="0"/>
              </a:rPr>
              <a:t>     органа и развитие травматического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+mj-lt"/>
                <a:cs typeface="Arial" pitchFamily="34" charset="0"/>
              </a:rPr>
              <a:t>     отека.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+mj-lt"/>
              <a:cs typeface="Arial" pitchFamily="34" charset="0"/>
            </a:endParaRPr>
          </a:p>
        </p:txBody>
      </p:sp>
      <p:pic>
        <p:nvPicPr>
          <p:cNvPr id="14339" name="Рисунок 6" descr="ushib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3929063"/>
            <a:ext cx="3333750" cy="2638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Общие правила оказания первой медицинской помощи при ушибах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313" y="1071563"/>
            <a:ext cx="4500562" cy="53578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К ушибленному месту сразу прикладывают холод (пузырь со льдом) или делают холодные примочки (при этом через каждые 1-2 мин нагревшиеся салфетки необходимо менять).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+mj-lt"/>
              <a:cs typeface="Arial" pitchFamily="34" charset="0"/>
            </a:endParaRPr>
          </a:p>
        </p:txBody>
      </p:sp>
      <p:pic>
        <p:nvPicPr>
          <p:cNvPr id="5" name="Рисунок 4" descr="aid_04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75" y="1214438"/>
            <a:ext cx="3143250" cy="31432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Общие правила оказания первой медицинской помощи при ушибах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313" y="1071563"/>
            <a:ext cx="4929187" cy="53578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Если на коже в месте ушиба есть ссадины, то в этом случае не следует мочить ушибленное место, а сначала его надо обработать антисептиком и перевязать стерильным материалом и только тогда положить сверху пузырь со льдом, снегом или холодной водой.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+mj-lt"/>
              <a:cs typeface="Arial" pitchFamily="34" charset="0"/>
            </a:endParaRPr>
          </a:p>
        </p:txBody>
      </p:sp>
      <p:pic>
        <p:nvPicPr>
          <p:cNvPr id="4" name="Рисунок 3" descr="img04220.jpg"/>
          <p:cNvPicPr>
            <a:picLocks noChangeAspect="1"/>
          </p:cNvPicPr>
          <p:nvPr/>
        </p:nvPicPr>
        <p:blipFill>
          <a:blip r:embed="rId2">
            <a:lum bright="40000" contrast="22000"/>
          </a:blip>
          <a:stretch>
            <a:fillRect/>
          </a:stretch>
        </p:blipFill>
        <p:spPr>
          <a:xfrm>
            <a:off x="5072063" y="2786063"/>
            <a:ext cx="3810000" cy="3810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Общие правила оказания первой медицинской помощи при ушибах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313" y="1071563"/>
            <a:ext cx="5643562" cy="53578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После примочек, если нет подозрения на перелом костей, на ушибленное место необходимо наложить давящую повязку и обеспечить полный покой, для чего руку необходимо подвесить на перевязь, а ноге придать горизонтальное положение.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+mj-lt"/>
              <a:cs typeface="Arial" pitchFamily="34" charset="0"/>
            </a:endParaRPr>
          </a:p>
        </p:txBody>
      </p:sp>
      <p:pic>
        <p:nvPicPr>
          <p:cNvPr id="17411" name="Рисунок 3" descr="pansemen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2786063"/>
            <a:ext cx="3048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Общие правила оказания первой медицинской помощи при переломах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18434" name="Содержимое 5"/>
          <p:cNvSpPr>
            <a:spLocks noGrp="1"/>
          </p:cNvSpPr>
          <p:nvPr>
            <p:ph idx="1"/>
          </p:nvPr>
        </p:nvSpPr>
        <p:spPr>
          <a:xfrm>
            <a:off x="214313" y="1214438"/>
            <a:ext cx="4643437" cy="5357812"/>
          </a:xfrm>
        </p:spPr>
        <p:txBody>
          <a:bodyPr/>
          <a:lstStyle/>
          <a:p>
            <a:r>
              <a:rPr lang="ru-RU" sz="2800" b="1" i="1" smtClean="0">
                <a:solidFill>
                  <a:srgbClr val="FF0000"/>
                </a:solidFill>
              </a:rPr>
              <a:t>Перелом</a:t>
            </a:r>
            <a:r>
              <a:rPr lang="ru-RU" sz="2400" b="1" smtClean="0"/>
              <a:t> </a:t>
            </a:r>
            <a:r>
              <a:rPr lang="ru-RU" sz="2400" smtClean="0"/>
              <a:t>- это нарушение целостности кости. Перелом может быть полным и неполным. При неполном переломе в кости образуется трещина. Переломы бывают открытые и закрытые. Для открытого  перелома характерно наличие раны. Любое повреждение мягких тканей в области предполагаемого перелома является свидетельством открытого перелома. </a:t>
            </a:r>
          </a:p>
          <a:p>
            <a:endParaRPr lang="ru-RU" sz="2400" smtClean="0"/>
          </a:p>
          <a:p>
            <a:endParaRPr lang="ru-RU" sz="2400" smtClean="0"/>
          </a:p>
        </p:txBody>
      </p:sp>
      <p:pic>
        <p:nvPicPr>
          <p:cNvPr id="18435" name="Рисунок 3" descr="gips_noga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1285875"/>
            <a:ext cx="3357563" cy="5048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Общие правила оказания первой медицинской помощи при переломах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19458" name="Содержимое 5"/>
          <p:cNvSpPr>
            <a:spLocks noGrp="1"/>
          </p:cNvSpPr>
          <p:nvPr>
            <p:ph idx="1"/>
          </p:nvPr>
        </p:nvSpPr>
        <p:spPr>
          <a:xfrm>
            <a:off x="214313" y="1214438"/>
            <a:ext cx="6286500" cy="5357812"/>
          </a:xfrm>
        </p:spPr>
        <p:txBody>
          <a:bodyPr/>
          <a:lstStyle/>
          <a:p>
            <a:r>
              <a:rPr lang="ru-RU" sz="2400" smtClean="0"/>
              <a:t>При закрытом переломе кожный покров остается неповрежденным. Открытый перелом более опасен, так как существует риск потери крови или занесения инфекции в рану. </a:t>
            </a:r>
          </a:p>
          <a:p>
            <a:endParaRPr lang="ru-RU" sz="2400" smtClean="0"/>
          </a:p>
          <a:p>
            <a:endParaRPr lang="ru-RU" sz="2400" smtClean="0"/>
          </a:p>
        </p:txBody>
      </p:sp>
      <p:pic>
        <p:nvPicPr>
          <p:cNvPr id="19459" name="Рисунок 3" descr="109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000375"/>
            <a:ext cx="39052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357438" y="2928938"/>
            <a:ext cx="4071937" cy="28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57438" y="5429250"/>
            <a:ext cx="4071937" cy="928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2" name="Содержимое 5"/>
          <p:cNvSpPr txBox="1">
            <a:spLocks/>
          </p:cNvSpPr>
          <p:nvPr/>
        </p:nvSpPr>
        <p:spPr bwMode="auto">
          <a:xfrm>
            <a:off x="214313" y="5500688"/>
            <a:ext cx="62865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Первая медицинская помощь при переломах является началом их лечения.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Общие правила оказания первой медицинской помощи при переломах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20482" name="Содержимое 5"/>
          <p:cNvSpPr>
            <a:spLocks noGrp="1"/>
          </p:cNvSpPr>
          <p:nvPr>
            <p:ph idx="1"/>
          </p:nvPr>
        </p:nvSpPr>
        <p:spPr>
          <a:xfrm>
            <a:off x="214313" y="1214438"/>
            <a:ext cx="6286500" cy="5357812"/>
          </a:xfrm>
        </p:spPr>
        <p:txBody>
          <a:bodyPr/>
          <a:lstStyle/>
          <a:p>
            <a:r>
              <a:rPr lang="ru-RU" sz="2400" smtClean="0"/>
              <a:t>При оказании первой медицинской помощи пострадавшему с открытым переломом в первую очередь необходимо провести профилактику по предупреждению инфицирования раны. Для этого на место перелома необходимо наложить асептическую повязку (основной закон асептики: все, что приходит в соприкосновение с раной, должно быть свободно от бактерий, т. е. стерильно). </a:t>
            </a:r>
          </a:p>
          <a:p>
            <a:endParaRPr lang="ru-RU" sz="2400" smtClean="0"/>
          </a:p>
          <a:p>
            <a:endParaRPr lang="ru-RU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Общие правила оказания первой медицинской помощи при переломах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21506" name="Содержимое 5"/>
          <p:cNvSpPr>
            <a:spLocks noGrp="1"/>
          </p:cNvSpPr>
          <p:nvPr>
            <p:ph idx="1"/>
          </p:nvPr>
        </p:nvSpPr>
        <p:spPr>
          <a:xfrm>
            <a:off x="214313" y="1214438"/>
            <a:ext cx="5143500" cy="5357812"/>
          </a:xfrm>
        </p:spPr>
        <p:txBody>
          <a:bodyPr/>
          <a:lstStyle/>
          <a:p>
            <a:r>
              <a:rPr lang="ru-RU" sz="2400" smtClean="0"/>
              <a:t>При закрытых переломах важно не допустить смещения костных обломков и травмирования ими окружающих тканей с помощью наложения шин, которые прибинтовывают к поврежденной конечности. </a:t>
            </a:r>
          </a:p>
          <a:p>
            <a:endParaRPr lang="ru-RU" sz="2400" smtClean="0"/>
          </a:p>
          <a:p>
            <a:endParaRPr lang="ru-RU" sz="2400" smtClean="0"/>
          </a:p>
        </p:txBody>
      </p:sp>
      <p:pic>
        <p:nvPicPr>
          <p:cNvPr id="5" name="Рисунок 4" descr="02596490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75" y="2857500"/>
            <a:ext cx="3581400" cy="3810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598</Words>
  <Application>Microsoft Office PowerPoint</Application>
  <PresentationFormat>Экран (4:3)</PresentationFormat>
  <Paragraphs>40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Microsoft Office</cp:lastModifiedBy>
  <cp:revision>15</cp:revision>
  <dcterms:created xsi:type="dcterms:W3CDTF">2011-05-13T05:53:40Z</dcterms:created>
  <dcterms:modified xsi:type="dcterms:W3CDTF">2016-02-02T01:36:53Z</dcterms:modified>
</cp:coreProperties>
</file>