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68" r:id="rId13"/>
    <p:sldId id="266" r:id="rId14"/>
    <p:sldId id="270" r:id="rId15"/>
    <p:sldId id="271" r:id="rId16"/>
    <p:sldId id="26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Нужны ли средства языковой выразительности в художественных произведениях?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39</c:v>
                </c:pt>
                <c:pt idx="2">
                  <c:v>11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7D350-FE7C-4816-86F6-386BE6719CAC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D972C7-31CA-4B23-BFB6-B68DFEAB422F}">
      <dgm:prSet custT="1"/>
      <dgm:spPr/>
      <dgm:t>
        <a:bodyPr/>
        <a:lstStyle/>
        <a:p>
          <a:pPr algn="l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определить, какую роль играют средства выразительности в речи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A333630-D016-4EC7-AAD9-C7F443969895}" type="parTrans" cxnId="{50AAB287-4D45-4FDB-BFD3-93F88C15B2ED}">
      <dgm:prSet/>
      <dgm:spPr/>
      <dgm:t>
        <a:bodyPr/>
        <a:lstStyle/>
        <a:p>
          <a:pPr algn="l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913990B-F8AF-4A81-B507-44401A481EE3}" type="sibTrans" cxnId="{50AAB287-4D45-4FDB-BFD3-93F88C15B2ED}">
      <dgm:prSet/>
      <dgm:spPr/>
      <dgm:t>
        <a:bodyPr/>
        <a:lstStyle/>
        <a:p>
          <a:pPr algn="l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0BE66FE-9BEE-463A-A3B0-68418085F6FA}">
      <dgm:prSet custT="1"/>
      <dgm:spPr/>
      <dgm:t>
        <a:bodyPr/>
        <a:lstStyle/>
        <a:p>
          <a:pPr algn="l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познакомиться с некоторыми стилистическими фигурами и тропами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101CC38-EC13-46E9-A2B8-626A6D84FC45}" type="parTrans" cxnId="{6B82A23E-BE0D-4D1D-9691-AEA244E60DC9}">
      <dgm:prSet/>
      <dgm:spPr/>
      <dgm:t>
        <a:bodyPr/>
        <a:lstStyle/>
        <a:p>
          <a:pPr algn="l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CC30D46-6170-4A8D-8BB2-F68CF10A4749}" type="sibTrans" cxnId="{6B82A23E-BE0D-4D1D-9691-AEA244E60DC9}">
      <dgm:prSet/>
      <dgm:spPr/>
      <dgm:t>
        <a:bodyPr/>
        <a:lstStyle/>
        <a:p>
          <a:pPr algn="l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E16134B-CC3B-40A4-8D58-163F02B1F2C0}">
      <dgm:prSet custT="1"/>
      <dgm:spPr/>
      <dgm:t>
        <a:bodyPr/>
        <a:lstStyle/>
        <a:p>
          <a:pPr algn="l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провести социологический опрос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0F03361-190B-4F75-8B46-45FFECBC32CA}" type="parTrans" cxnId="{4A2A8AA1-1EA2-45C1-88CD-A65D5CA59007}">
      <dgm:prSet/>
      <dgm:spPr/>
      <dgm:t>
        <a:bodyPr/>
        <a:lstStyle/>
        <a:p>
          <a:pPr algn="l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032C1FF-6086-48F8-B119-62D5B28E0A12}" type="sibTrans" cxnId="{4A2A8AA1-1EA2-45C1-88CD-A65D5CA59007}">
      <dgm:prSet/>
      <dgm:spPr/>
      <dgm:t>
        <a:bodyPr/>
        <a:lstStyle/>
        <a:p>
          <a:pPr algn="l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DA3A9D1-2EE7-477D-A81A-6B59BE9043E1}">
      <dgm:prSet custT="1"/>
      <dgm:spPr/>
      <dgm:t>
        <a:bodyPr/>
        <a:lstStyle/>
        <a:p>
          <a:pPr algn="l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рассмотреть языковые средства выразительности на примере художественных произведений известных авторов   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DC7777-EFC9-40F7-A705-7B721374A58B}" type="parTrans" cxnId="{B7936B63-1531-4DC6-B3D8-0E938350E44E}">
      <dgm:prSet/>
      <dgm:spPr/>
      <dgm:t>
        <a:bodyPr/>
        <a:lstStyle/>
        <a:p>
          <a:pPr algn="l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C185371-A134-4FE0-867A-10BA5516E1B1}" type="sibTrans" cxnId="{B7936B63-1531-4DC6-B3D8-0E938350E44E}">
      <dgm:prSet/>
      <dgm:spPr/>
      <dgm:t>
        <a:bodyPr/>
        <a:lstStyle/>
        <a:p>
          <a:pPr algn="l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C0C246A-D3E7-429E-941E-C7A299DFDDDD}" type="pres">
      <dgm:prSet presAssocID="{E237D350-FE7C-4816-86F6-386BE6719C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3CAC6-DD47-456A-8724-F0AC822AA2C8}" type="pres">
      <dgm:prSet presAssocID="{3CD972C7-31CA-4B23-BFB6-B68DFEAB422F}" presName="composite" presStyleCnt="0"/>
      <dgm:spPr/>
    </dgm:pt>
    <dgm:pt modelId="{0B74A943-BD5D-486F-8AA2-1B90E383E0C4}" type="pres">
      <dgm:prSet presAssocID="{3CD972C7-31CA-4B23-BFB6-B68DFEAB422F}" presName="imgShp" presStyleLbl="fgImgPlace1" presStyleIdx="0" presStyleCnt="4"/>
      <dgm:spPr/>
    </dgm:pt>
    <dgm:pt modelId="{A39972E4-19DC-439C-A58B-115D815271D2}" type="pres">
      <dgm:prSet presAssocID="{3CD972C7-31CA-4B23-BFB6-B68DFEAB422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96FEA-DC45-4521-B873-1CEF32042F11}" type="pres">
      <dgm:prSet presAssocID="{C913990B-F8AF-4A81-B507-44401A481EE3}" presName="spacing" presStyleCnt="0"/>
      <dgm:spPr/>
    </dgm:pt>
    <dgm:pt modelId="{B44A8B6C-11DE-45B1-841A-AE9AD5C1ACF0}" type="pres">
      <dgm:prSet presAssocID="{A0BE66FE-9BEE-463A-A3B0-68418085F6FA}" presName="composite" presStyleCnt="0"/>
      <dgm:spPr/>
    </dgm:pt>
    <dgm:pt modelId="{6EF9FF7F-9D4C-486F-A9D9-E4ADE0655CBF}" type="pres">
      <dgm:prSet presAssocID="{A0BE66FE-9BEE-463A-A3B0-68418085F6FA}" presName="imgShp" presStyleLbl="fgImgPlace1" presStyleIdx="1" presStyleCnt="4"/>
      <dgm:spPr/>
    </dgm:pt>
    <dgm:pt modelId="{C1A25A41-1C52-422B-89A3-4B8E61CDA5C4}" type="pres">
      <dgm:prSet presAssocID="{A0BE66FE-9BEE-463A-A3B0-68418085F6F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E4E8A-14D4-4021-92E0-F3498B493330}" type="pres">
      <dgm:prSet presAssocID="{4CC30D46-6170-4A8D-8BB2-F68CF10A4749}" presName="spacing" presStyleCnt="0"/>
      <dgm:spPr/>
    </dgm:pt>
    <dgm:pt modelId="{41756460-8B18-49DB-AFF4-80D7B68AD800}" type="pres">
      <dgm:prSet presAssocID="{4E16134B-CC3B-40A4-8D58-163F02B1F2C0}" presName="composite" presStyleCnt="0"/>
      <dgm:spPr/>
    </dgm:pt>
    <dgm:pt modelId="{69B3429A-9B67-4788-BA0F-90907F8D2DF1}" type="pres">
      <dgm:prSet presAssocID="{4E16134B-CC3B-40A4-8D58-163F02B1F2C0}" presName="imgShp" presStyleLbl="fgImgPlace1" presStyleIdx="2" presStyleCnt="4"/>
      <dgm:spPr/>
    </dgm:pt>
    <dgm:pt modelId="{C118B983-AB67-41E7-8BFE-2AE5628D0A8F}" type="pres">
      <dgm:prSet presAssocID="{4E16134B-CC3B-40A4-8D58-163F02B1F2C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C1499-6A21-427E-A567-BAB8FCF8B9BF}" type="pres">
      <dgm:prSet presAssocID="{5032C1FF-6086-48F8-B119-62D5B28E0A12}" presName="spacing" presStyleCnt="0"/>
      <dgm:spPr/>
    </dgm:pt>
    <dgm:pt modelId="{F45F001B-E2A1-4BBB-9520-54698B2A5731}" type="pres">
      <dgm:prSet presAssocID="{9DA3A9D1-2EE7-477D-A81A-6B59BE9043E1}" presName="composite" presStyleCnt="0"/>
      <dgm:spPr/>
    </dgm:pt>
    <dgm:pt modelId="{68B3C384-3B3C-41F2-8A8C-C8675A6CAE68}" type="pres">
      <dgm:prSet presAssocID="{9DA3A9D1-2EE7-477D-A81A-6B59BE9043E1}" presName="imgShp" presStyleLbl="fgImgPlace1" presStyleIdx="3" presStyleCnt="4"/>
      <dgm:spPr/>
    </dgm:pt>
    <dgm:pt modelId="{07E4AC77-6945-4940-8B84-75ADC2100B57}" type="pres">
      <dgm:prSet presAssocID="{9DA3A9D1-2EE7-477D-A81A-6B59BE9043E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22639-BB94-48CA-9503-E8748CD01AE0}" type="presOf" srcId="{E237D350-FE7C-4816-86F6-386BE6719CAC}" destId="{DC0C246A-D3E7-429E-941E-C7A299DFDDDD}" srcOrd="0" destOrd="0" presId="urn:microsoft.com/office/officeart/2005/8/layout/vList3"/>
    <dgm:cxn modelId="{B7936B63-1531-4DC6-B3D8-0E938350E44E}" srcId="{E237D350-FE7C-4816-86F6-386BE6719CAC}" destId="{9DA3A9D1-2EE7-477D-A81A-6B59BE9043E1}" srcOrd="3" destOrd="0" parTransId="{E2DC7777-EFC9-40F7-A705-7B721374A58B}" sibTransId="{1C185371-A134-4FE0-867A-10BA5516E1B1}"/>
    <dgm:cxn modelId="{50AAB287-4D45-4FDB-BFD3-93F88C15B2ED}" srcId="{E237D350-FE7C-4816-86F6-386BE6719CAC}" destId="{3CD972C7-31CA-4B23-BFB6-B68DFEAB422F}" srcOrd="0" destOrd="0" parTransId="{FA333630-D016-4EC7-AAD9-C7F443969895}" sibTransId="{C913990B-F8AF-4A81-B507-44401A481EE3}"/>
    <dgm:cxn modelId="{16C316FD-1A4D-498D-8C0E-27A05E6C6F12}" type="presOf" srcId="{9DA3A9D1-2EE7-477D-A81A-6B59BE9043E1}" destId="{07E4AC77-6945-4940-8B84-75ADC2100B57}" srcOrd="0" destOrd="0" presId="urn:microsoft.com/office/officeart/2005/8/layout/vList3"/>
    <dgm:cxn modelId="{F56BF3CA-1366-490A-BCDC-978E29ECEEB8}" type="presOf" srcId="{3CD972C7-31CA-4B23-BFB6-B68DFEAB422F}" destId="{A39972E4-19DC-439C-A58B-115D815271D2}" srcOrd="0" destOrd="0" presId="urn:microsoft.com/office/officeart/2005/8/layout/vList3"/>
    <dgm:cxn modelId="{6B82A23E-BE0D-4D1D-9691-AEA244E60DC9}" srcId="{E237D350-FE7C-4816-86F6-386BE6719CAC}" destId="{A0BE66FE-9BEE-463A-A3B0-68418085F6FA}" srcOrd="1" destOrd="0" parTransId="{3101CC38-EC13-46E9-A2B8-626A6D84FC45}" sibTransId="{4CC30D46-6170-4A8D-8BB2-F68CF10A4749}"/>
    <dgm:cxn modelId="{4A2A8AA1-1EA2-45C1-88CD-A65D5CA59007}" srcId="{E237D350-FE7C-4816-86F6-386BE6719CAC}" destId="{4E16134B-CC3B-40A4-8D58-163F02B1F2C0}" srcOrd="2" destOrd="0" parTransId="{D0F03361-190B-4F75-8B46-45FFECBC32CA}" sibTransId="{5032C1FF-6086-48F8-B119-62D5B28E0A12}"/>
    <dgm:cxn modelId="{B64EF696-8337-44FB-8004-6915B642DF0B}" type="presOf" srcId="{4E16134B-CC3B-40A4-8D58-163F02B1F2C0}" destId="{C118B983-AB67-41E7-8BFE-2AE5628D0A8F}" srcOrd="0" destOrd="0" presId="urn:microsoft.com/office/officeart/2005/8/layout/vList3"/>
    <dgm:cxn modelId="{EAE5138F-3C7C-4A00-859A-0D242464930D}" type="presOf" srcId="{A0BE66FE-9BEE-463A-A3B0-68418085F6FA}" destId="{C1A25A41-1C52-422B-89A3-4B8E61CDA5C4}" srcOrd="0" destOrd="0" presId="urn:microsoft.com/office/officeart/2005/8/layout/vList3"/>
    <dgm:cxn modelId="{BCB28C0D-EC37-4052-85D5-10EF1A0F0A31}" type="presParOf" srcId="{DC0C246A-D3E7-429E-941E-C7A299DFDDDD}" destId="{9213CAC6-DD47-456A-8724-F0AC822AA2C8}" srcOrd="0" destOrd="0" presId="urn:microsoft.com/office/officeart/2005/8/layout/vList3"/>
    <dgm:cxn modelId="{1073571F-3C80-486A-A8A8-7F378D6EE91D}" type="presParOf" srcId="{9213CAC6-DD47-456A-8724-F0AC822AA2C8}" destId="{0B74A943-BD5D-486F-8AA2-1B90E383E0C4}" srcOrd="0" destOrd="0" presId="urn:microsoft.com/office/officeart/2005/8/layout/vList3"/>
    <dgm:cxn modelId="{9C2812ED-F8C0-438A-924D-8723A633231B}" type="presParOf" srcId="{9213CAC6-DD47-456A-8724-F0AC822AA2C8}" destId="{A39972E4-19DC-439C-A58B-115D815271D2}" srcOrd="1" destOrd="0" presId="urn:microsoft.com/office/officeart/2005/8/layout/vList3"/>
    <dgm:cxn modelId="{CD10F496-9832-444E-A689-C1D9CCB02130}" type="presParOf" srcId="{DC0C246A-D3E7-429E-941E-C7A299DFDDDD}" destId="{45C96FEA-DC45-4521-B873-1CEF32042F11}" srcOrd="1" destOrd="0" presId="urn:microsoft.com/office/officeart/2005/8/layout/vList3"/>
    <dgm:cxn modelId="{9A443C11-2818-4563-942F-AB7A8515F615}" type="presParOf" srcId="{DC0C246A-D3E7-429E-941E-C7A299DFDDDD}" destId="{B44A8B6C-11DE-45B1-841A-AE9AD5C1ACF0}" srcOrd="2" destOrd="0" presId="urn:microsoft.com/office/officeart/2005/8/layout/vList3"/>
    <dgm:cxn modelId="{71830570-99E2-4B0B-8810-EA4797D23BB1}" type="presParOf" srcId="{B44A8B6C-11DE-45B1-841A-AE9AD5C1ACF0}" destId="{6EF9FF7F-9D4C-486F-A9D9-E4ADE0655CBF}" srcOrd="0" destOrd="0" presId="urn:microsoft.com/office/officeart/2005/8/layout/vList3"/>
    <dgm:cxn modelId="{1DFE3032-A835-42D0-8E41-EE0D896A5D82}" type="presParOf" srcId="{B44A8B6C-11DE-45B1-841A-AE9AD5C1ACF0}" destId="{C1A25A41-1C52-422B-89A3-4B8E61CDA5C4}" srcOrd="1" destOrd="0" presId="urn:microsoft.com/office/officeart/2005/8/layout/vList3"/>
    <dgm:cxn modelId="{60DD6E87-73B9-4CF4-9E43-C0A5DF0B6D37}" type="presParOf" srcId="{DC0C246A-D3E7-429E-941E-C7A299DFDDDD}" destId="{B2DE4E8A-14D4-4021-92E0-F3498B493330}" srcOrd="3" destOrd="0" presId="urn:microsoft.com/office/officeart/2005/8/layout/vList3"/>
    <dgm:cxn modelId="{FB31E516-849E-4961-9611-15433F6F93D7}" type="presParOf" srcId="{DC0C246A-D3E7-429E-941E-C7A299DFDDDD}" destId="{41756460-8B18-49DB-AFF4-80D7B68AD800}" srcOrd="4" destOrd="0" presId="urn:microsoft.com/office/officeart/2005/8/layout/vList3"/>
    <dgm:cxn modelId="{18172D62-0EA1-4AF5-92A5-25B805FBBEA8}" type="presParOf" srcId="{41756460-8B18-49DB-AFF4-80D7B68AD800}" destId="{69B3429A-9B67-4788-BA0F-90907F8D2DF1}" srcOrd="0" destOrd="0" presId="urn:microsoft.com/office/officeart/2005/8/layout/vList3"/>
    <dgm:cxn modelId="{4C404792-6050-4B0E-80EA-5D4013F5F0C9}" type="presParOf" srcId="{41756460-8B18-49DB-AFF4-80D7B68AD800}" destId="{C118B983-AB67-41E7-8BFE-2AE5628D0A8F}" srcOrd="1" destOrd="0" presId="urn:microsoft.com/office/officeart/2005/8/layout/vList3"/>
    <dgm:cxn modelId="{E19C93F5-0E3C-40B1-8671-2F8DC2290AFA}" type="presParOf" srcId="{DC0C246A-D3E7-429E-941E-C7A299DFDDDD}" destId="{EEEC1499-6A21-427E-A567-BAB8FCF8B9BF}" srcOrd="5" destOrd="0" presId="urn:microsoft.com/office/officeart/2005/8/layout/vList3"/>
    <dgm:cxn modelId="{30A99C80-182E-43E3-A893-2635C6D13675}" type="presParOf" srcId="{DC0C246A-D3E7-429E-941E-C7A299DFDDDD}" destId="{F45F001B-E2A1-4BBB-9520-54698B2A5731}" srcOrd="6" destOrd="0" presId="urn:microsoft.com/office/officeart/2005/8/layout/vList3"/>
    <dgm:cxn modelId="{20D711DF-0E85-48D5-AD91-83A83D577F2F}" type="presParOf" srcId="{F45F001B-E2A1-4BBB-9520-54698B2A5731}" destId="{68B3C384-3B3C-41F2-8A8C-C8675A6CAE68}" srcOrd="0" destOrd="0" presId="urn:microsoft.com/office/officeart/2005/8/layout/vList3"/>
    <dgm:cxn modelId="{2DA234D2-2FCF-4D62-BCF2-CAF1E697B208}" type="presParOf" srcId="{F45F001B-E2A1-4BBB-9520-54698B2A5731}" destId="{07E4AC77-6945-4940-8B84-75ADC2100B57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C5964-E3A0-431C-BF7A-8A91B16D56F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62624-9D88-42A8-98C4-AA1A08F88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2624-9D88-42A8-98C4-AA1A08F8888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AABB1F-C4EB-440D-9E31-D2A575ECBA8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5A7527-A19F-4D59-BADF-C49BEEE44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207170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Изобразительно-выразительные средства </a:t>
            </a:r>
            <a:r>
              <a:rPr lang="ru-RU" sz="40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литературе</a:t>
            </a:r>
            <a:endParaRPr lang="ru-RU" sz="4000" b="1" dirty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429132"/>
            <a:ext cx="3857620" cy="1571612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ученица </a:t>
            </a:r>
          </a:p>
          <a:p>
            <a:pPr algn="r"/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8Б класса</a:t>
            </a:r>
          </a:p>
          <a:p>
            <a:pPr algn="r"/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Гришко Юлия</a:t>
            </a:r>
          </a:p>
          <a:p>
            <a:pPr marL="63500" algn="r">
              <a:lnSpc>
                <a:spcPct val="90000"/>
              </a:lnSpc>
            </a:pPr>
            <a:r>
              <a:rPr lang="ru-RU" sz="1400" b="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Волкова Т. А, </a:t>
            </a:r>
          </a:p>
          <a:p>
            <a:pPr marL="63500" algn="r">
              <a:lnSpc>
                <a:spcPct val="90000"/>
              </a:lnSpc>
            </a:pPr>
            <a:r>
              <a:rPr lang="ru-RU" sz="1400" b="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marL="63500" algn="r">
              <a:lnSpc>
                <a:spcPct val="90000"/>
              </a:lnSpc>
            </a:pPr>
            <a:r>
              <a:rPr lang="ru-RU" sz="1400" b="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СОШ №22</a:t>
            </a:r>
          </a:p>
          <a:p>
            <a:endParaRPr lang="ru-RU" sz="14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85e70_82ed4ef4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19709">
            <a:off x="570732" y="2812852"/>
            <a:ext cx="4429156" cy="329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Лексические средства выразительности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Метафора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слово или выражение, употребленное в переносном значении, основанном на сходстве, например: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Вокруг белеющих прудов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Кусты в пушистых полушубках,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проволока проводов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Таится в белоснежных трубках. (С. Маршак)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Поэт сравнивает снег, засыпавший голые кусты, с пушистым полушубком: он тоже белый, мягкий и греет.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9066"/>
            <a:ext cx="4643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Эпитет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образное определение, характеризующее свойство, качество, понятие, явление.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люблю я, весна золотая,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Твой сплошной, чудно смешанный шум...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(Н. Некрасов)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21495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Олицетворение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перенесение свойств человека на неодушевлённые предметы: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Утешится безмолвная печаль,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резвая задумается радость...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(А.С. Пушкин)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7144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Гипербола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художественное преувеличение: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шаровары шириною с Чёрное море (Н.В. Гоголь)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Литота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художественное преуменьшение: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мальчик-с-пальчик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4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Синекдоха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замена количественных отношений, использование единственного числа вместо множественного: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Швед, русский колет, рубит, режет... (А.С. Пушкин)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3576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Аллегория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изображение отвлечённого понятия через конкретный образ: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Прекрасен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царскосельский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сад,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льва сразив, почил орел России мощной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лоне мира и отрад. (лев – Швеция)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(А. Пушкин)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ZYNZocQA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591177"/>
            <a:ext cx="1360086" cy="1266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Синтаксические средства выразительности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33465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Анафора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одинаковое начало нескольких соседних предложений: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Берегите друг друга,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Добротой согревайте.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Берегите друг друга,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Обижать не давайте.      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(О.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Высотская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Антитеза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сопоставление резко контрастных или противоположных понятий и образов для усиления впечатления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"Преступление и наказание" (Ф.М. Достоевский)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Градация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расположение слов, выражений по возрастающей (восходящая) или убывающей (нисходящая) значимости: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Завыл, запел, взлетел под небо камень,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 заволокся дымом весь карьер.                                               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(Н. Заболоцкий)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5716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Инверсия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нарушение прямого порядка слов: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Роняет лес багряный свой убор,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Сребрит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мороз увянувшее поле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(А.С. Пушкин)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Оксюморон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сочетание противоположных по значению слов: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Туристы в родном городе (Н. Тэффи)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Эпифора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одинаковая концовка нескольких предложений: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Милый друг, и в этом тихом доме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Лихорадка бьет меня.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найти мне места в тихом доме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Возле мирного огня!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(А. Блок)</a:t>
            </a:r>
          </a:p>
        </p:txBody>
      </p:sp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143116"/>
            <a:ext cx="1782653" cy="1290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286908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Фразеологические средства выразительности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Фразеологизмы (фразеологические обороты) – устойчивые, воспроизводимые сочетания слов, целостные по своему значению и устойчивые по структуре – в большинстве своем очень образны и делают речь более яркой, образной, выразительной: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капля в море, сломя голову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28934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любовь так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сошла на 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(Л. Толстой «После бала»)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14686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Счастливые часов не наблюдают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(А.С. Грибоедов «Горе от ума»)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00438"/>
            <a:ext cx="6017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Васька слушает да ест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(И.А. Крылов – «Кот и Повар»)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omesday-book-1804x9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894194"/>
            <a:ext cx="5500726" cy="2963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Изобразительно-выразительные средства в поэзии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14810" y="1785926"/>
            <a:ext cx="4357718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сразу смазал карту </a:t>
            </a:r>
            <a:r>
              <a:rPr kumimoji="0" lang="ru-RU" sz="22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будня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плеснувши краску из стакана;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показал на блюде студня косые скулы океана.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чешуе жестяной рыбы прочел я зовы новых губ.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вы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ноктюрн сыграть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могли бы на флейте водосточных труб?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357826"/>
            <a:ext cx="3214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(Владимир Маяковский)</a:t>
            </a:r>
          </a:p>
        </p:txBody>
      </p:sp>
      <p:pic>
        <p:nvPicPr>
          <p:cNvPr id="6" name="Рисунок 5" descr="maya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00174"/>
            <a:ext cx="4008349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14290"/>
            <a:ext cx="91440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Изобразительно-выразительные средства в поэзии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571612"/>
            <a:ext cx="43576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Белеет парус одинокой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тумане моря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ищет он в стране далекой?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кинул он в краю родном?..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Играют волны — ветер свищет,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мачта гнется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скрыпит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Увы! 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счастия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ищет,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счастия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бежит!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ним струя светлей лазури,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ним луч солнца золотой...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он, мятежный, просит бури,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будто в бурях есть покой!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(М.Ю. Лермонтов)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04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5"/>
            <a:ext cx="429648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14290"/>
            <a:ext cx="91440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Изобразительно-выразительные средства в поэзии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200024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Тихо в чаще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можжевеля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обрыву.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Осень, рыжая кобыла, чешет гривы.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речным покровом берегов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Слышен синий лязг ее подков.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Схимник-ветер шагом осторожным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Мнет листву по выступам дорожным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целует на рябиновом кусту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Язвы красные незримому Христу.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(Сергей Есенин)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inopoisk.ru-Sergei-Yesenin-17640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422875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Социолог-400x3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00166" cy="123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33623935_180771401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0"/>
            <a:ext cx="1285852" cy="1285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857364"/>
            <a:ext cx="8786874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Изобразительно-выразительные средства усиливают выразительность, образность языка произведения, придают художественную, поэтическую яркость речи, обогащают содержание высказывания, создают живое представление о предмете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 художественной выразительности помогают автору создать художественный образ, а читателю войти в мир художественного произведения, раскрыть авторский замысел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Наша речь гораздо богаче и разнообразнее с изобразительно-выразительными средствами. С помощью различных стилистических фигур и тропов человек точнее выражает свои мысли и чувства, красочнее описывает окружающий его мир и происходящее вокруг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3116"/>
            <a:ext cx="50720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Меркин Г.С. “Выразительные средства художественной речи”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стихотворений В.В. Маяковского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стихотворений С.А. Есенина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стихотворений М.Ю. Лермонтова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стихотворений А.С. Пушкина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Бахмутова Е.А. Выразительные средства языка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Словарь литературоведческих терминов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niga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9" y="1551647"/>
            <a:ext cx="4143372" cy="516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85728"/>
            <a:ext cx="9358346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5072066" cy="5286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Изобразительно-выразительные средства необходимы для создания литературных произведений. Тропы и речевые фигуры служат для точного отображения мыслей, чувств и эмоций героев, а также описания окружающей их обстановки и местности. Выразительность речи, гармонично сочетающаяся с точностью и лаконичностью, есть одно из важнейших требований к автору устного или письменного текста. Сейчас знание тропов и стилистических фигур актуально для написания сочинений, отзывов и рецензий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928802"/>
            <a:ext cx="3929058" cy="3929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Ознакомление и подробное изучение изобразительно-выразительных средств с помощью различных литературных источников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441873"/>
            <a:ext cx="2914644" cy="441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714488"/>
          <a:ext cx="9144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5ff5f605eaa11fac42881757ffd6895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0"/>
            <a:ext cx="1285852" cy="1285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Изобразительно-выразительные средства при их уместном использовании придают речи яркость и образность. Без различных тропов и фигур наша речь была бы скудной и однообразной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formiti_prilozen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000372"/>
            <a:ext cx="2866601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85992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сбор информации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анкетирование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анализ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сравнение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изучение научно-популярной и художественной литературы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обобщение</a:t>
            </a:r>
          </a:p>
        </p:txBody>
      </p:sp>
      <p:pic>
        <p:nvPicPr>
          <p:cNvPr id="4" name="Рисунок 3" descr="mariss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464851"/>
            <a:ext cx="2976552" cy="2232414"/>
          </a:xfrm>
          <a:prstGeom prst="rect">
            <a:avLst/>
          </a:prstGeom>
        </p:spPr>
      </p:pic>
      <p:pic>
        <p:nvPicPr>
          <p:cNvPr id="5" name="Рисунок 4" descr="mariss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57884" y="4429132"/>
            <a:ext cx="2976552" cy="223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Предполагаемый продукт проекта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Словарь с определением и описанием изобразительно-выразительных средств</a:t>
            </a:r>
          </a:p>
        </p:txBody>
      </p:sp>
      <p:pic>
        <p:nvPicPr>
          <p:cNvPr id="4" name="Рисунок 3" descr="0_d8390_f38f1860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714620"/>
            <a:ext cx="59626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71613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Изобразительные средства выразительности языка – это художественно-речевые явления, которые создают словесную образность повествования: тропы, различные формы инструментовки и ритмико-интонационной организации текста, фигуры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Выделяются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фонетические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(звуковые),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лексические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(связанные со словом  –лексемой),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синтаксические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(связанные со словосочетанием и предложением),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фразеологические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(фразеологизмы) изобразительные средства. Они используются в разных сферах общения: художественной, публицистической, разговорной и даже научной речи. Наиболее беден ими официально-деловой стиль речи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eview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4724400"/>
            <a:ext cx="3314700" cy="2133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714884"/>
            <a:ext cx="60721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tropos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поворот, оборот речи) – слова или обороты речи в переносном, иносказательном значении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Стилистические фигуры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обороты речи, применяемые для усиления экспрессивности (выразительности)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Фонетические средства выразительности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Аллитерация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повтор согласных звуков (лат.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litera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 =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собуквие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»);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установлении аллитерации нужно помнить об оглушении и озвончении согласных: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Нева вздувалась и ревела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Котлом клокоча и клубясь.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(А.С. Пушкин)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714488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Звукопись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более сложные словесные повторы в поэтической речи; такое звуковое построение фраз, стихотворных строк, сочетающих гласные и согласные звуки, которое соответствовало бы воспроизводимой сцене, картине, настроению: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мечтою ловил уходящие тени,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Уходящие тени погасавшего дня,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на башню всходил, и дрожали ступени,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дрожали ступени под ногой у меня.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чем выше я шел, тем ясней рисовались,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 ясней рисовались очертанья вдали,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какие-то звуки вокруг раздавались,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Вкруг меня раздавались от Небес и Земли.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(К. Бальмонт)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71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Ассонанс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повторы гласных звуков (франц.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assonance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созвучие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»);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установлении ассонанса нужно учитывать именно звуки, а не буквы: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 искушеньях долго кары,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Перетерпев судьбы удары,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Окрепла Русь,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тяжкий млат,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Дробя стекло,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Куёт булат...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(А.С. Пушкин)</a:t>
            </a:r>
          </a:p>
        </p:txBody>
      </p:sp>
      <p:pic>
        <p:nvPicPr>
          <p:cNvPr id="7" name="Рисунок 6" descr="1335213867_kni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5395929"/>
            <a:ext cx="1950643" cy="1462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4">
      <a:dk1>
        <a:srgbClr val="0D1821"/>
      </a:dk1>
      <a:lt1>
        <a:srgbClr val="FFFFFF"/>
      </a:lt1>
      <a:dk2>
        <a:srgbClr val="FFFFFF"/>
      </a:dk2>
      <a:lt2>
        <a:srgbClr val="0D1821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395</TotalTime>
  <Words>1140</Words>
  <Application>Microsoft Office PowerPoint</Application>
  <PresentationFormat>Экран (4:3)</PresentationFormat>
  <Paragraphs>166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Изобразительно-выразительные средства  в литературе</vt:lpstr>
      <vt:lpstr>Актуальность</vt:lpstr>
      <vt:lpstr>Цель проекта</vt:lpstr>
      <vt:lpstr>Задачи проекта</vt:lpstr>
      <vt:lpstr>Гипотеза</vt:lpstr>
      <vt:lpstr>Методы исследования</vt:lpstr>
      <vt:lpstr>Предполагаемый продукт проекта</vt:lpstr>
      <vt:lpstr>Слайд 8</vt:lpstr>
      <vt:lpstr>Фонетические средства выразительности</vt:lpstr>
      <vt:lpstr>Лексические средства выразительности</vt:lpstr>
      <vt:lpstr>Синтаксические средства выразительности</vt:lpstr>
      <vt:lpstr>Фразеологические средства выразительности</vt:lpstr>
      <vt:lpstr>Изобразительно-выразительные средства в поэзии</vt:lpstr>
      <vt:lpstr>Слайд 14</vt:lpstr>
      <vt:lpstr>Слайд 15</vt:lpstr>
      <vt:lpstr>Социологический опрос</vt:lpstr>
      <vt:lpstr>Вывод</vt:lpstr>
      <vt:lpstr>Используемая литература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изобразительно-выразительных средств русского языка</dc:title>
  <dc:creator>Юлия</dc:creator>
  <cp:lastModifiedBy>user</cp:lastModifiedBy>
  <cp:revision>50</cp:revision>
  <dcterms:created xsi:type="dcterms:W3CDTF">2015-03-28T12:27:42Z</dcterms:created>
  <dcterms:modified xsi:type="dcterms:W3CDTF">2016-03-20T19:52:55Z</dcterms:modified>
</cp:coreProperties>
</file>