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0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53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3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1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7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7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4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1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6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8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A1C9A-2978-4837-A525-1D0B183A0D1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1084-13FE-42A1-A3A4-063E5435D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7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97" y="-82601"/>
            <a:ext cx="12302794" cy="7023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Arial" charset="0"/>
              </a:rPr>
              <a:t>Реализация </a:t>
            </a:r>
            <a:r>
              <a:rPr lang="ru-RU" sz="3600" b="1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Arial" charset="0"/>
              </a:rPr>
              <a:t>программ </a:t>
            </a:r>
            <a:r>
              <a:rPr lang="ru-RU" sz="3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Arial" charset="0"/>
              </a:rPr>
              <a:t>внеурочной деятельности </a:t>
            </a:r>
            <a:br>
              <a:rPr lang="ru-RU" sz="3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Arial" charset="0"/>
              </a:rPr>
            </a:br>
            <a:r>
              <a:rPr lang="ru-RU" sz="3600" b="1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Arial" charset="0"/>
              </a:rPr>
              <a:t>курсов «Математическая шкатулка», «Секреты орфографии»</a:t>
            </a:r>
            <a:endParaRPr lang="ru-RU" dirty="0"/>
          </a:p>
        </p:txBody>
      </p:sp>
      <p:sp>
        <p:nvSpPr>
          <p:cNvPr id="5" name="TextBox 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236609" y="5583238"/>
            <a:ext cx="771878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1" dirty="0">
                <a:solidFill>
                  <a:srgbClr val="773313"/>
                </a:solidFill>
              </a:rPr>
              <a:t>Подготовила: </a:t>
            </a:r>
            <a:r>
              <a:rPr lang="ru-RU" altLang="ru-RU" sz="1600" b="1" i="1">
                <a:solidFill>
                  <a:srgbClr val="773313"/>
                </a:solidFill>
              </a:rPr>
              <a:t>учитель </a:t>
            </a:r>
            <a:r>
              <a:rPr lang="ru-RU" altLang="ru-RU" sz="1600" b="1" i="1" dirty="0">
                <a:solidFill>
                  <a:srgbClr val="773313"/>
                </a:solidFill>
              </a:rPr>
              <a:t>3</a:t>
            </a:r>
            <a:r>
              <a:rPr lang="ru-RU" altLang="ru-RU" sz="1600" b="1" i="1" smtClean="0">
                <a:solidFill>
                  <a:srgbClr val="773313"/>
                </a:solidFill>
              </a:rPr>
              <a:t> </a:t>
            </a:r>
            <a:r>
              <a:rPr lang="ru-RU" altLang="ru-RU" sz="1600" b="1" i="1" dirty="0">
                <a:solidFill>
                  <a:srgbClr val="773313"/>
                </a:solidFill>
              </a:rPr>
              <a:t>класса </a:t>
            </a:r>
            <a:r>
              <a:rPr lang="ru-RU" altLang="ru-RU" sz="1600" b="1" i="1" dirty="0" smtClean="0">
                <a:solidFill>
                  <a:srgbClr val="773313"/>
                </a:solidFill>
              </a:rPr>
              <a:t>Каминская Ирина Валентиновна</a:t>
            </a:r>
            <a:endParaRPr lang="ru-RU" altLang="ru-RU" sz="1600" b="1" i="1" dirty="0">
              <a:solidFill>
                <a:srgbClr val="773313"/>
              </a:solidFill>
            </a:endParaRPr>
          </a:p>
        </p:txBody>
      </p:sp>
      <p:pic>
        <p:nvPicPr>
          <p:cNvPr id="6" name="Рисунок 5" descr="post-149122-125293296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43" y="3192642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5164" y="1025236"/>
            <a:ext cx="7606145" cy="5151727"/>
          </a:xfrm>
        </p:spPr>
        <p:txBody>
          <a:bodyPr/>
          <a:lstStyle/>
          <a:p>
            <a:pPr indent="342900" algn="just">
              <a:lnSpc>
                <a:spcPct val="115000"/>
              </a:lnSpc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Цель курса:</a:t>
            </a:r>
            <a:r>
              <a:rPr lang="ru-RU" dirty="0">
                <a:latin typeface="Segoe Print" panose="02000600000000000000" pitchFamily="2" charset="0"/>
                <a:ea typeface="Times New Roman" panose="02020603050405020304" pitchFamily="18" charset="0"/>
              </a:rPr>
              <a:t>  расширить, углубить и закрепить у младших школьников знания по русскому языку, показать учащимся, что грамматика не свод скучных и трудных правил для запоминания, а увлекательное путешествие по русскому языку на разных ступенях обучения.</a:t>
            </a:r>
            <a:endParaRPr lang="ru-RU" sz="2400" dirty="0" smtClean="0"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5497" y="1533579"/>
            <a:ext cx="8643571" cy="37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5448" y="1027906"/>
            <a:ext cx="7901101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/>
            </a:r>
            <a:br>
              <a:rPr lang="ru-RU" sz="8800" dirty="0" smtClean="0">
                <a:solidFill>
                  <a:srgbClr val="7030A0"/>
                </a:solidFill>
                <a:latin typeface="Segoe Print" panose="02000600000000000000" pitchFamily="2" charset="0"/>
              </a:rPr>
            </a:br>
            <a:r>
              <a:rPr lang="ru-RU" sz="88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НАШИ </a:t>
            </a:r>
            <a:r>
              <a:rPr lang="ru-RU" sz="9600" dirty="0">
                <a:solidFill>
                  <a:srgbClr val="7030A0"/>
                </a:solidFill>
                <a:latin typeface="Segoe Print" panose="02000600000000000000" pitchFamily="2" charset="0"/>
              </a:rPr>
              <a:t>достижения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81" y="2506662"/>
            <a:ext cx="6543365" cy="4351338"/>
          </a:xfrm>
        </p:spPr>
      </p:pic>
    </p:spTree>
    <p:extLst>
      <p:ext uri="{BB962C8B-B14F-4D97-AF65-F5344CB8AC3E}">
        <p14:creationId xmlns:p14="http://schemas.microsoft.com/office/powerpoint/2010/main" val="20063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96982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09" y="1384995"/>
            <a:ext cx="2445118" cy="34476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95" y="3035342"/>
            <a:ext cx="2299081" cy="3241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95" y="3745370"/>
            <a:ext cx="2275084" cy="32102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7" y="127714"/>
            <a:ext cx="2517504" cy="34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27" y="1825625"/>
            <a:ext cx="6162945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4" y="397123"/>
            <a:ext cx="4046469" cy="2857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29" y="3708745"/>
            <a:ext cx="3978529" cy="2809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35" y="421193"/>
            <a:ext cx="3787172" cy="26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272144" y="1856509"/>
            <a:ext cx="9081655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СПАСИБО</a:t>
            </a:r>
          </a:p>
          <a:p>
            <a:r>
              <a:rPr lang="ru-RU" sz="8000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  ЗА</a:t>
            </a:r>
          </a:p>
          <a:p>
            <a:r>
              <a:rPr lang="ru-RU" sz="8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ВНИМАНИЕ</a:t>
            </a:r>
            <a:endParaRPr lang="ru-RU" sz="8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2794" cy="7029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254" y="310509"/>
            <a:ext cx="10515600" cy="1325563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merican DAD!(RUS BY LYAJKA)" panose="02000500000000000000" pitchFamily="2" charset="2"/>
              </a:rPr>
              <a:t>Математическая шкатулка</a:t>
            </a:r>
            <a:endParaRPr lang="ru-RU" sz="9600" dirty="0">
              <a:solidFill>
                <a:srgbClr val="FF0000"/>
              </a:solidFill>
              <a:latin typeface="American DAD!(RUS BY LYAJKA)" panose="02000500000000000000" pitchFamily="2" charset="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1254" y="2105891"/>
            <a:ext cx="7626928" cy="3671454"/>
          </a:xfrm>
        </p:spPr>
        <p:txBody>
          <a:bodyPr/>
          <a:lstStyle/>
          <a:p>
            <a:pPr marL="342900" indent="-6350">
              <a:lnSpc>
                <a:spcPct val="112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Направление: </a:t>
            </a:r>
            <a:r>
              <a:rPr lang="ru-RU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общеинтеллектуальное</a:t>
            </a:r>
            <a:endParaRPr lang="ru-RU" sz="2400" dirty="0" smtClean="0"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6350">
              <a:lnSpc>
                <a:spcPct val="112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Вид деятельности: 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познавательная</a:t>
            </a:r>
            <a:endParaRPr lang="ru-RU" sz="2400" dirty="0" smtClean="0"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6350">
              <a:lnSpc>
                <a:spcPct val="112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Возраст школьников: 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8-9 лет</a:t>
            </a:r>
            <a:endParaRPr lang="ru-RU" sz="2400" dirty="0" smtClean="0"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6350">
              <a:lnSpc>
                <a:spcPct val="112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Разработчик: 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Каминская Ирина Валентиновна</a:t>
            </a:r>
            <a:endParaRPr lang="ru-RU" sz="2400" dirty="0" smtClean="0"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8909" y="817418"/>
            <a:ext cx="7855527" cy="4702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marR="4149725" indent="-6350" algn="just">
              <a:lnSpc>
                <a:spcPct val="112000"/>
              </a:lnSpc>
              <a:spcAft>
                <a:spcPts val="24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Цели программы</a:t>
            </a:r>
            <a:r>
              <a:rPr lang="ru-RU" dirty="0" smtClean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:  </a:t>
            </a:r>
          </a:p>
          <a:p>
            <a:pPr marL="342900" lvl="0" indent="-342900" algn="just" fontAlgn="base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 panose="020006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расширение информационной картины мира учащихся; </a:t>
            </a:r>
          </a:p>
          <a:p>
            <a:pPr marL="342900" lvl="0" indent="-342900" algn="just" fontAlgn="base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 panose="020006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изучение окружающего мира математическими средствами; </a:t>
            </a:r>
          </a:p>
          <a:p>
            <a:pPr marL="342900" lvl="0" indent="-342900" algn="just" fontAlgn="base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 panose="020006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развитие и совершенствование познавательных процессов (внимания,  восприятия, воображения, различных видов памяти, мышления);  </a:t>
            </a:r>
          </a:p>
          <a:p>
            <a:pPr marL="342900" lvl="0" indent="-342900" algn="just" fontAlgn="base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 panose="020006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воспитание  инициативности, самостоятельности, предприимчивости; </a:t>
            </a:r>
          </a:p>
          <a:p>
            <a:pPr marL="342900" lvl="0" indent="-342900" algn="just" fontAlgn="base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 panose="020006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развивать умения использовать приобретенные знания и умения в практической деятельности и повседневной жизни. </a:t>
            </a:r>
          </a:p>
          <a:p>
            <a:pPr marL="342900" lvl="0" indent="-342900" algn="just" fontAlgn="base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 panose="020006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формирование ключевых компетенций обучающихся для полноценной самостоятельно мыслящей личности.  </a:t>
            </a:r>
          </a:p>
          <a:p>
            <a:pPr marL="228600" indent="-6350" algn="just">
              <a:lnSpc>
                <a:spcPct val="112000"/>
              </a:lnSpc>
              <a:spcAft>
                <a:spcPts val="12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97" y="-85649"/>
            <a:ext cx="12302794" cy="7029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2873" y="1411248"/>
            <a:ext cx="9150927" cy="4035501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600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обучения</a:t>
            </a:r>
            <a:endParaRPr lang="ru-RU" sz="36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Групповая 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  организация работы в группах                 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Фронтальная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одновременная работа со всеми учащимися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Индивидуальна 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u="sng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индивидуальное выполнение заданий, решение проблем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4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5449" y="1173120"/>
            <a:ext cx="7901101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rot="1920000">
            <a:off x="205216" y="3165985"/>
            <a:ext cx="1140051" cy="14997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584074" lon="621039" rev="2404746"/>
            </a:camera>
            <a:lightRig rig="threePt" dir="t"/>
          </a:scene3d>
          <a:extLst/>
        </p:spPr>
      </p:pic>
      <p:pic>
        <p:nvPicPr>
          <p:cNvPr id="6" name="Рисунок 8" descr="f3617e4f509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2309" r="11665" b="49231"/>
          <a:stretch>
            <a:fillRect/>
          </a:stretch>
        </p:blipFill>
        <p:spPr bwMode="auto">
          <a:xfrm>
            <a:off x="2706066" y="4466841"/>
            <a:ext cx="14287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 descr="f3617e4f509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55222" b="49538"/>
          <a:stretch>
            <a:fillRect/>
          </a:stretch>
        </p:blipFill>
        <p:spPr bwMode="auto">
          <a:xfrm>
            <a:off x="7239024" y="4072804"/>
            <a:ext cx="15716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f3617e4f509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50771" r="35001" b="769"/>
          <a:stretch>
            <a:fillRect/>
          </a:stretch>
        </p:blipFill>
        <p:spPr bwMode="auto">
          <a:xfrm>
            <a:off x="9858387" y="3510746"/>
            <a:ext cx="12858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 txBox="1">
            <a:spLocks noGrp="1"/>
          </p:cNvSpPr>
          <p:nvPr>
            <p:ph type="title"/>
          </p:nvPr>
        </p:nvSpPr>
        <p:spPr>
          <a:xfrm>
            <a:off x="838728" y="416546"/>
            <a:ext cx="1051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НАШИ </a:t>
            </a:r>
            <a:r>
              <a:rPr lang="ru-RU" sz="96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достижения</a:t>
            </a:r>
            <a:endParaRPr lang="ru-RU" sz="96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0" y="85560"/>
            <a:ext cx="2129846" cy="30252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31" y="2130533"/>
            <a:ext cx="2234569" cy="3099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42" y="3645039"/>
            <a:ext cx="2261314" cy="31701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69" y="85560"/>
            <a:ext cx="2323520" cy="32132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00" y="1822371"/>
            <a:ext cx="2327625" cy="32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34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6" y="425397"/>
            <a:ext cx="3767550" cy="2660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89" y="3993389"/>
            <a:ext cx="4081512" cy="2881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54" y="2229826"/>
            <a:ext cx="3885286" cy="2743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10" y="156774"/>
            <a:ext cx="3942208" cy="27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2794" cy="7029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757012" y="204643"/>
            <a:ext cx="10515600" cy="435133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merican DAD!(RUS BY LYAJKA)" panose="02000500000000000000" pitchFamily="2" charset="2"/>
              </a:rPr>
              <a:t>Секреты </a:t>
            </a:r>
            <a:r>
              <a:rPr lang="ru-RU" sz="9600" dirty="0" err="1" smtClean="0">
                <a:solidFill>
                  <a:srgbClr val="FF0000"/>
                </a:solidFill>
                <a:latin typeface="American DAD!(RUS BY LYAJKA)" panose="02000500000000000000" pitchFamily="2" charset="2"/>
              </a:rPr>
              <a:t>орфоргафии</a:t>
            </a:r>
            <a:endParaRPr lang="ru-RU" sz="9600" dirty="0">
              <a:solidFill>
                <a:srgbClr val="FF0000"/>
              </a:solidFill>
              <a:latin typeface="American DAD!(RUS BY LYAJKA)" panose="02000500000000000000" pitchFamily="2" charset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6727" y="1851171"/>
            <a:ext cx="692727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Aft>
                <a:spcPts val="0"/>
              </a:spcAft>
            </a:pPr>
            <a:r>
              <a:rPr lang="ru-RU" sz="28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Направление: </a:t>
            </a:r>
            <a:r>
              <a:rPr lang="ru-RU" sz="28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обшеинтеллектуальное</a:t>
            </a:r>
            <a:endParaRPr lang="ru-RU" sz="2800" dirty="0" smtClean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>
              <a:spcAft>
                <a:spcPts val="0"/>
              </a:spcAft>
            </a:pPr>
            <a:r>
              <a:rPr lang="ru-RU" sz="28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Вид деятельности: 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познавательная</a:t>
            </a:r>
          </a:p>
          <a:p>
            <a:pPr marL="342900">
              <a:spcAft>
                <a:spcPts val="0"/>
              </a:spcAft>
            </a:pPr>
            <a:r>
              <a:rPr lang="ru-RU" sz="28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Возраст школьников: 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8-9 лет</a:t>
            </a:r>
          </a:p>
          <a:p>
            <a:pPr marL="342900">
              <a:spcAft>
                <a:spcPts val="0"/>
              </a:spcAft>
            </a:pPr>
            <a:r>
              <a:rPr lang="ru-RU" sz="28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Разработчик: </a:t>
            </a:r>
            <a:r>
              <a:rPr lang="ru-RU" sz="28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Каминская Ирина Валентиновна</a:t>
            </a:r>
          </a:p>
          <a:p>
            <a:pPr marL="342900">
              <a:spcAft>
                <a:spcPts val="0"/>
              </a:spcAft>
            </a:pPr>
            <a:r>
              <a:rPr lang="ru-RU" sz="1400" b="1" u="none" strike="noStrike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168</Words>
  <Application>Microsoft Office PowerPoint</Application>
  <PresentationFormat>Широкоэкранный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American DAD!(RUS BY LYAJKA)</vt:lpstr>
      <vt:lpstr>Arial</vt:lpstr>
      <vt:lpstr>Calibri</vt:lpstr>
      <vt:lpstr>Calibri Light</vt:lpstr>
      <vt:lpstr>Comic Sans MS</vt:lpstr>
      <vt:lpstr>Georgia</vt:lpstr>
      <vt:lpstr>Segoe Print</vt:lpstr>
      <vt:lpstr>Times New Roman</vt:lpstr>
      <vt:lpstr>Тема Office</vt:lpstr>
      <vt:lpstr>Реализация программ внеурочной деятельности  курсов «Математическая шкатулка», «Секреты орфографии»</vt:lpstr>
      <vt:lpstr>Математическая шкатулка</vt:lpstr>
      <vt:lpstr>Презентация PowerPoint</vt:lpstr>
      <vt:lpstr>Презентация PowerPoint</vt:lpstr>
      <vt:lpstr>Презентация PowerPoint</vt:lpstr>
      <vt:lpstr>НАШИ достижения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НАШИ достижения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внеурочной деятельности  курсов «Математическая шкатулка», «Секреты орфографии»</dc:title>
  <dc:creator>Lenovo</dc:creator>
  <cp:lastModifiedBy>Lenovo</cp:lastModifiedBy>
  <cp:revision>7</cp:revision>
  <dcterms:created xsi:type="dcterms:W3CDTF">2022-05-22T18:25:08Z</dcterms:created>
  <dcterms:modified xsi:type="dcterms:W3CDTF">2024-02-29T19:01:17Z</dcterms:modified>
</cp:coreProperties>
</file>