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9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9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06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258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9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7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4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3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3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8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6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3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1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4AEC-5008-47DE-ABA1-10396D358D0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7A0C2-EAD9-4B39-8470-68F13419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1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40" y="189412"/>
            <a:ext cx="8290559" cy="2262781"/>
          </a:xfr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успешно сдать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УИС?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656" y="3166294"/>
            <a:ext cx="8560525" cy="848357"/>
          </a:xfr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ru-RU" dirty="0" smtClean="0"/>
              <a:t>Консультация №1 для девятиклассников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09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206" y="101597"/>
            <a:ext cx="7123611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ЧТО ДЕЛАТЬ, ЕСЛИ У МЕНЯ ДЕФЕКТ РЕЧИ?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177" y="1582784"/>
            <a:ext cx="8612777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Итоговое собеседование создано НЕ для того, чтобы «отсеять» тех, у кого дефект речи. Оно создано, чтобы развить навыки чтения, пересказа и спонтанной речи. </a:t>
            </a:r>
            <a:r>
              <a:rPr lang="ru-RU" sz="2800" u="sng" dirty="0"/>
              <a:t>Наличие дефектов речи не влияет на оценку ответа.</a:t>
            </a:r>
            <a:r>
              <a:rPr lang="ru-RU" sz="2800" dirty="0"/>
              <a:t> К тому же учителя – понимающие люди, и будут относиться более лояльно к ученикам с дефектом речи, потому что таким ученикам сложнее выполнять задания Итогового собеседования.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Если дефекты речи </a:t>
            </a:r>
            <a:r>
              <a:rPr lang="ru-RU" sz="2800" u="sng" dirty="0"/>
              <a:t>абсолютно</a:t>
            </a:r>
            <a:r>
              <a:rPr lang="ru-RU" sz="2800" dirty="0"/>
              <a:t> не позволяют выполнять задания, то должна быть рекомендация ПМПК (психолого-медико-педагогической комиссии).</a:t>
            </a:r>
          </a:p>
        </p:txBody>
      </p:sp>
    </p:spTree>
    <p:extLst>
      <p:ext uri="{BB962C8B-B14F-4D97-AF65-F5344CB8AC3E}">
        <p14:creationId xmlns:p14="http://schemas.microsoft.com/office/powerpoint/2010/main" val="157859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9107" y="145138"/>
            <a:ext cx="7329429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МОЖНО ЛИ ИСПОЛЬЗОВАТЬ НЕФОРМАЛЬНУЮ ЛЕКСИКУ?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136" y="1793965"/>
            <a:ext cx="8534400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Нет, при использовании неформальной лексики (</a:t>
            </a:r>
            <a:r>
              <a:rPr lang="ru-RU" sz="4400" i="1" dirty="0"/>
              <a:t>«классно», «крутой», «</a:t>
            </a:r>
            <a:r>
              <a:rPr lang="ru-RU" sz="4400" i="1" dirty="0" err="1"/>
              <a:t>фоткать</a:t>
            </a:r>
            <a:r>
              <a:rPr lang="ru-RU" sz="4400" i="1" dirty="0"/>
              <a:t>»</a:t>
            </a:r>
            <a:r>
              <a:rPr lang="ru-RU" sz="4400" dirty="0"/>
              <a:t> и т.п.) будут сниматься баллы.</a:t>
            </a:r>
          </a:p>
        </p:txBody>
      </p:sp>
    </p:spTree>
    <p:extLst>
      <p:ext uri="{BB962C8B-B14F-4D97-AF65-F5344CB8AC3E}">
        <p14:creationId xmlns:p14="http://schemas.microsoft.com/office/powerpoint/2010/main" val="2176807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86" y="145139"/>
            <a:ext cx="757645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ЧТО ДЕЛАТЬ, ЕСЛИ ПОСЛЕ ПРОИЗНЕСЕНИЯ СЛОВА Я СРАЗУ ЖЕ ПОНЯЛ(А), ЧТО НУЖНО БЫЛО ПРОИЗНЕСТИ СЛОВО ПО-ДРУГОМУ?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94" y="2847703"/>
            <a:ext cx="8482149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Тут же исправьте ошибку. </a:t>
            </a:r>
            <a:endParaRPr lang="ru-RU" sz="5400" dirty="0" smtClean="0"/>
          </a:p>
          <a:p>
            <a:pPr algn="ctr"/>
            <a:r>
              <a:rPr lang="ru-RU" sz="5400" dirty="0" smtClean="0"/>
              <a:t>В </a:t>
            </a:r>
            <a:r>
              <a:rPr lang="ru-RU" sz="5400" dirty="0"/>
              <a:t>этом случае ошибка засчитана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842669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149" y="162556"/>
            <a:ext cx="6589200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КОГДА БУДУТ РЕЗУЛЬТАТЫ?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94" y="1698171"/>
            <a:ext cx="8412480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В течение 5 календарных дней. Возможно, многие узнают результаты в день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339205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824" y="243840"/>
            <a:ext cx="7750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8 </a:t>
            </a:r>
            <a:r>
              <a:rPr lang="ru-RU" sz="3600" b="1" dirty="0">
                <a:solidFill>
                  <a:srgbClr val="C00000"/>
                </a:solidFill>
              </a:rPr>
              <a:t>февраля </a:t>
            </a:r>
            <a:r>
              <a:rPr lang="ru-RU" sz="3600" b="1" dirty="0" smtClean="0">
                <a:solidFill>
                  <a:srgbClr val="C00000"/>
                </a:solidFill>
              </a:rPr>
              <a:t>2023 </a:t>
            </a:r>
            <a:r>
              <a:rPr lang="ru-RU" sz="3600" b="1" dirty="0">
                <a:solidFill>
                  <a:srgbClr val="C00000"/>
                </a:solidFill>
              </a:rPr>
              <a:t>г. </a:t>
            </a:r>
            <a:r>
              <a:rPr lang="ru-RU" sz="3600" dirty="0"/>
              <a:t>всем девятиклассникам придётся пройти через волнительное испытание – </a:t>
            </a:r>
            <a:endParaRPr lang="ru-RU" sz="3600" dirty="0" smtClean="0"/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Устное итоговое </a:t>
            </a:r>
            <a:r>
              <a:rPr lang="ru-RU" sz="3600" b="1" dirty="0">
                <a:solidFill>
                  <a:srgbClr val="C00000"/>
                </a:solidFill>
              </a:rPr>
              <a:t>собеседование</a:t>
            </a:r>
            <a:r>
              <a:rPr lang="ru-RU" sz="3600" dirty="0">
                <a:solidFill>
                  <a:srgbClr val="C00000"/>
                </a:solidFill>
              </a:rPr>
              <a:t>.</a:t>
            </a:r>
            <a:r>
              <a:rPr lang="ru-RU" sz="3600" dirty="0"/>
              <a:t> </a:t>
            </a:r>
            <a:endParaRPr lang="ru-RU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6389" y="2708367"/>
            <a:ext cx="83950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Это устный экзамен по русскому языку, без успешной сдачи которого ученик не получит допуска к ОГЭ. Итоговое собеседование – нововведение, которое проводится по всей стране в обязательном порядке, при этом результат собеседования напрямую влияет на допуск к экзаменам.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11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492" y="171264"/>
            <a:ext cx="777675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КОГДА Я ЖДУ СВОЕЙ ОЧЕРЕДИ, МОЖНО ЛИ ПОГОВОРИТЬ С ОДНОКЛАССНИКАМИ, КОТОРЫЕ УЖЕ СДАЛИ?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" y="2560320"/>
            <a:ext cx="8325394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Нет. По регламенту ученики, ожидающие своей очереди, не должны пересекаться с теми, кто уже прошёл процедуру Итогового собеседования.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2930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267058"/>
            <a:ext cx="7741920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 ЧЕГО СОСТОИТ ИТОГОВОЕ СОБЕСЕДОВАНИЕ?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263" y="1689463"/>
            <a:ext cx="8403771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Итоговое собеседование </a:t>
            </a:r>
            <a:r>
              <a:rPr lang="ru-RU" sz="3200" dirty="0" smtClean="0"/>
              <a:t>состоит </a:t>
            </a:r>
            <a:r>
              <a:rPr lang="ru-RU" sz="3200" dirty="0"/>
              <a:t>из 4 частей: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1. Чтение (2 балла);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2. Пересказ (5 баллов);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3. Монолог (3 балла);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4. Диалог (2 балла).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Также оценивается наличие ошибок в речи: </a:t>
            </a:r>
            <a:endParaRPr lang="ru-RU" sz="3200" dirty="0" smtClean="0"/>
          </a:p>
          <a:p>
            <a:r>
              <a:rPr lang="ru-RU" sz="3200" dirty="0" smtClean="0"/>
              <a:t>4 </a:t>
            </a:r>
            <a:r>
              <a:rPr lang="ru-RU" sz="3200" dirty="0"/>
              <a:t>балла за задания №1-2 и 4 балла за задания №3-4.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Всего 20 баллов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27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274" y="110305"/>
            <a:ext cx="6589200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КАКИЕ КРИТЕРИИ?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xn--80aff1fya.xn--p1ai/itogsob/1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66"/>
          <a:stretch/>
        </p:blipFill>
        <p:spPr bwMode="auto">
          <a:xfrm>
            <a:off x="2344199" y="750750"/>
            <a:ext cx="5129349" cy="608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27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xn--80aff1fya.xn--p1ai/itogsob/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51"/>
          <a:stretch/>
        </p:blipFill>
        <p:spPr bwMode="auto">
          <a:xfrm>
            <a:off x="301502" y="191588"/>
            <a:ext cx="8669754" cy="375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6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491" y="127720"/>
            <a:ext cx="771579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СТАВИТСЯ ЛИ ОЦЕНКА ЗА ИТОГОВОЕ СОБЕСЕДОВАНИЕ?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1637211"/>
            <a:ext cx="8560526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/>
              <a:t>Оценка за собеседование не ставится. Есть два варианта – либо незачёт (0-9 баллов из 20), либо зачёт (10-20 баллов из 20). Не стоит из кожи вон лезть, чтобы набрать максимум. Главное – </a:t>
            </a:r>
            <a:r>
              <a:rPr lang="ru-RU" sz="4000" u="sng" dirty="0"/>
              <a:t>спокойно перейти порог в 10 баллов</a:t>
            </a:r>
            <a:r>
              <a:rPr lang="ru-RU" sz="4000" dirty="0"/>
              <a:t>. Желательно с запасом в несколько баллов.</a:t>
            </a:r>
          </a:p>
        </p:txBody>
      </p:sp>
    </p:spTree>
    <p:extLst>
      <p:ext uri="{BB962C8B-B14F-4D97-AF65-F5344CB8AC3E}">
        <p14:creationId xmlns:p14="http://schemas.microsoft.com/office/powerpoint/2010/main" val="307967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731" y="0"/>
            <a:ext cx="6589200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СТОИТ ЛИ БОЯТЬСЯ НЕЗАЧЁТА?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091" y="1480457"/>
            <a:ext cx="8621485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Не стоит. Если не получить зачёт с первой попытки, то будет </a:t>
            </a:r>
            <a:r>
              <a:rPr lang="ru-RU" sz="3600" u="sng" dirty="0"/>
              <a:t>ещё две попытки</a:t>
            </a:r>
            <a:r>
              <a:rPr lang="ru-RU" sz="3600" dirty="0"/>
              <a:t>. Пересдачи назначены на </a:t>
            </a:r>
            <a:r>
              <a:rPr lang="ru-RU" sz="3600" u="sng" dirty="0" smtClean="0"/>
              <a:t>середину </a:t>
            </a:r>
            <a:r>
              <a:rPr lang="ru-RU" sz="3600" u="sng" dirty="0"/>
              <a:t>марта </a:t>
            </a:r>
            <a:r>
              <a:rPr lang="ru-RU" sz="3600" u="sng" dirty="0" smtClean="0"/>
              <a:t>2023 </a:t>
            </a:r>
            <a:r>
              <a:rPr lang="ru-RU" sz="3600" u="sng" dirty="0"/>
              <a:t>г.</a:t>
            </a:r>
            <a:r>
              <a:rPr lang="ru-RU" sz="3600" dirty="0"/>
              <a:t> и </a:t>
            </a:r>
            <a:r>
              <a:rPr lang="ru-RU" sz="3600" u="sng" dirty="0" smtClean="0"/>
              <a:t>середину </a:t>
            </a:r>
            <a:r>
              <a:rPr lang="ru-RU" sz="3600" u="sng" dirty="0"/>
              <a:t>мая </a:t>
            </a:r>
            <a:r>
              <a:rPr lang="ru-RU" sz="3600" u="sng" dirty="0" smtClean="0"/>
              <a:t>2023 </a:t>
            </a:r>
            <a:r>
              <a:rPr lang="ru-RU" sz="3600" u="sng" dirty="0"/>
              <a:t>г</a:t>
            </a:r>
            <a:r>
              <a:rPr lang="ru-RU" sz="3600" u="sng" dirty="0" smtClean="0"/>
              <a:t>.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b="1" dirty="0" smtClean="0"/>
              <a:t>Ничего </a:t>
            </a:r>
            <a:r>
              <a:rPr lang="ru-RU" sz="3600" b="1" dirty="0"/>
              <a:t>страшного в пересдачах нет. </a:t>
            </a:r>
            <a:endParaRPr lang="ru-RU" sz="3600" b="1" dirty="0" smtClean="0"/>
          </a:p>
          <a:p>
            <a:pPr algn="ctr"/>
            <a:r>
              <a:rPr lang="ru-RU" sz="3600" dirty="0" smtClean="0"/>
              <a:t>Воспринимайте </a:t>
            </a:r>
            <a:r>
              <a:rPr lang="ru-RU" sz="3600" dirty="0"/>
              <a:t>пересдачи не как пересдачи экзамена, а как </a:t>
            </a:r>
            <a:r>
              <a:rPr lang="ru-RU" sz="3600" u="sng" dirty="0"/>
              <a:t>дополнительные попытки</a:t>
            </a:r>
            <a:r>
              <a:rPr lang="ru-RU" sz="3600" dirty="0"/>
              <a:t> сдать экзамен.</a:t>
            </a:r>
          </a:p>
        </p:txBody>
      </p:sp>
    </p:spTree>
    <p:extLst>
      <p:ext uri="{BB962C8B-B14F-4D97-AF65-F5344CB8AC3E}">
        <p14:creationId xmlns:p14="http://schemas.microsoft.com/office/powerpoint/2010/main" val="319974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857" y="145139"/>
            <a:ext cx="81338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МОЖНО ЛИ ПЕРЕСДАТЬ ИТОГОВОЕ СОБЕСЕДОВАНИЕ, ЕСЛИ НЕ ЯВИТЬСЯ ПО НЕУВАЖИТЕЛЬНОЙ ПРИЧИНЕ?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091" y="1820091"/>
            <a:ext cx="8708571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/>
              <a:t>Нет. Пересдать можно либо в случае получения </a:t>
            </a:r>
            <a:r>
              <a:rPr lang="ru-RU" sz="4000" u="sng" dirty="0"/>
              <a:t>незачёта</a:t>
            </a:r>
            <a:r>
              <a:rPr lang="ru-RU" sz="4000" dirty="0"/>
              <a:t>, либо в случае </a:t>
            </a:r>
            <a:r>
              <a:rPr lang="ru-RU" sz="4000" u="sng" dirty="0"/>
              <a:t>неявки по уважительной причине</a:t>
            </a:r>
            <a:r>
              <a:rPr lang="ru-RU" sz="4000" dirty="0"/>
              <a:t>. Поэтому в любом случае (даже если на 100% уверены, что не сдадите) нужно попробовать сдать этот экзамен.</a:t>
            </a:r>
          </a:p>
        </p:txBody>
      </p:sp>
    </p:spTree>
    <p:extLst>
      <p:ext uri="{BB962C8B-B14F-4D97-AF65-F5344CB8AC3E}">
        <p14:creationId xmlns:p14="http://schemas.microsoft.com/office/powerpoint/2010/main" val="10337023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316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 3</vt:lpstr>
      <vt:lpstr>Легкий дым</vt:lpstr>
      <vt:lpstr>Как успешно сдать  УИС?</vt:lpstr>
      <vt:lpstr>Презентация PowerPoint</vt:lpstr>
      <vt:lpstr>КОГДА Я ЖДУ СВОЕЙ ОЧЕРЕДИ, МОЖНО ЛИ ПОГОВОРИТЬ С ОДНОКЛАССНИКАМИ, КОТОРЫЕ УЖЕ СДАЛИ?</vt:lpstr>
      <vt:lpstr>ИЗ ЧЕГО СОСТОИТ ИТОГОВОЕ СОБЕСЕДОВАНИЕ?</vt:lpstr>
      <vt:lpstr>КАКИЕ КРИТЕРИИ?</vt:lpstr>
      <vt:lpstr>Презентация PowerPoint</vt:lpstr>
      <vt:lpstr>СТАВИТСЯ ЛИ ОЦЕНКА ЗА ИТОГОВОЕ СОБЕСЕДОВАНИЕ?</vt:lpstr>
      <vt:lpstr>СТОИТ ЛИ БОЯТЬСЯ НЕЗАЧЁТА?</vt:lpstr>
      <vt:lpstr>МОЖНО ЛИ ПЕРЕСДАТЬ ИТОГОВОЕ СОБЕСЕДОВАНИЕ, ЕСЛИ НЕ ЯВИТЬСЯ ПО НЕУВАЖИТЕЛЬНОЙ ПРИЧИНЕ?</vt:lpstr>
      <vt:lpstr>ЧТО ДЕЛАТЬ, ЕСЛИ У МЕНЯ ДЕФЕКТ РЕЧИ?</vt:lpstr>
      <vt:lpstr>МОЖНО ЛИ ИСПОЛЬЗОВАТЬ НЕФОРМАЛЬНУЮ ЛЕКСИКУ?</vt:lpstr>
      <vt:lpstr>ЧТО ДЕЛАТЬ, ЕСЛИ ПОСЛЕ ПРОИЗНЕСЕНИЯ СЛОВА Я СРАЗУ ЖЕ ПОНЯЛ(А), ЧТО НУЖНО БЫЛО ПРОИЗНЕСТИ СЛОВО ПО-ДРУГОМУ?</vt:lpstr>
      <vt:lpstr>КОГДА БУДУТ РЕЗУЛЬТАТЫ?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успешно сдать УИС?</dc:title>
  <dc:creator>Учетная запись Майкрософт</dc:creator>
  <cp:lastModifiedBy>Учетная запись Майкрософт</cp:lastModifiedBy>
  <cp:revision>3</cp:revision>
  <dcterms:created xsi:type="dcterms:W3CDTF">2022-10-31T04:19:54Z</dcterms:created>
  <dcterms:modified xsi:type="dcterms:W3CDTF">2022-10-31T04:45:11Z</dcterms:modified>
</cp:coreProperties>
</file>