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7" r:id="rId2"/>
    <p:sldId id="267" r:id="rId3"/>
    <p:sldId id="278" r:id="rId4"/>
    <p:sldId id="279" r:id="rId5"/>
    <p:sldId id="257" r:id="rId6"/>
    <p:sldId id="273" r:id="rId7"/>
    <p:sldId id="274" r:id="rId8"/>
    <p:sldId id="285" r:id="rId9"/>
    <p:sldId id="268" r:id="rId10"/>
    <p:sldId id="269" r:id="rId11"/>
    <p:sldId id="297" r:id="rId12"/>
    <p:sldId id="295" r:id="rId13"/>
    <p:sldId id="287" r:id="rId14"/>
    <p:sldId id="286" r:id="rId15"/>
    <p:sldId id="288" r:id="rId16"/>
    <p:sldId id="290" r:id="rId17"/>
    <p:sldId id="289" r:id="rId18"/>
    <p:sldId id="292" r:id="rId19"/>
    <p:sldId id="265" r:id="rId20"/>
    <p:sldId id="258" r:id="rId21"/>
    <p:sldId id="259" r:id="rId22"/>
    <p:sldId id="294" r:id="rId23"/>
    <p:sldId id="272" r:id="rId24"/>
    <p:sldId id="291" r:id="rId25"/>
    <p:sldId id="283" r:id="rId26"/>
    <p:sldId id="284" r:id="rId27"/>
    <p:sldId id="261" r:id="rId28"/>
    <p:sldId id="262" r:id="rId29"/>
    <p:sldId id="260" r:id="rId30"/>
    <p:sldId id="282" r:id="rId31"/>
    <p:sldId id="293" r:id="rId32"/>
    <p:sldId id="266" r:id="rId33"/>
    <p:sldId id="29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50021"/>
    <a:srgbClr val="FC6F60"/>
    <a:srgbClr val="C990CA"/>
    <a:srgbClr val="F06AC0"/>
    <a:srgbClr val="F26875"/>
    <a:srgbClr val="E7E053"/>
    <a:srgbClr val="F2DBDA"/>
    <a:srgbClr val="8EA2CE"/>
    <a:srgbClr val="4D4D4D"/>
    <a:srgbClr val="2B526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365" autoAdjust="0"/>
    <p:restoredTop sz="94660"/>
  </p:normalViewPr>
  <p:slideViewPr>
    <p:cSldViewPr>
      <p:cViewPr>
        <p:scale>
          <a:sx n="76" d="100"/>
          <a:sy n="76" d="100"/>
        </p:scale>
        <p:origin x="-2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effectLst/>
              </a:rPr>
              <a:t>Какие профессии, на ваш взгляд, </a:t>
            </a: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effectLst/>
              </a:rPr>
              <a:t>можно назвать творческими?</a:t>
            </a:r>
            <a:endParaRPr lang="ru-RU" b="1" dirty="0">
              <a:solidFill>
                <a:srgbClr val="C00000"/>
              </a:solidFill>
              <a:effectLst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FC6F60"/>
              </a:solidFill>
            </c:spPr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F26875"/>
              </a:solidFill>
            </c:spPr>
          </c:dPt>
          <c:dPt>
            <c:idx val="4"/>
            <c:spPr>
              <a:solidFill>
                <a:srgbClr val="F06AC0"/>
              </a:solidFill>
            </c:spPr>
          </c:dPt>
          <c:dPt>
            <c:idx val="5"/>
            <c:spPr>
              <a:solidFill>
                <a:srgbClr val="C990CA"/>
              </a:solidFill>
            </c:spPr>
          </c:dPt>
          <c:dLbls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Актёр</c:v>
                </c:pt>
                <c:pt idx="1">
                  <c:v>Писатель</c:v>
                </c:pt>
                <c:pt idx="2">
                  <c:v>Композитор</c:v>
                </c:pt>
                <c:pt idx="3">
                  <c:v>Журналист</c:v>
                </c:pt>
                <c:pt idx="4">
                  <c:v>Дизайнер</c:v>
                </c:pt>
                <c:pt idx="5">
                  <c:v>Парикмахер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55</c:v>
                </c:pt>
                <c:pt idx="1">
                  <c:v>40</c:v>
                </c:pt>
                <c:pt idx="2">
                  <c:v>35</c:v>
                </c:pt>
                <c:pt idx="3">
                  <c:v>30</c:v>
                </c:pt>
                <c:pt idx="4">
                  <c:v>25</c:v>
                </c:pt>
                <c:pt idx="5">
                  <c:v>25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6609506236765545"/>
          <c:y val="0.28337587329635633"/>
          <c:w val="0.22393616005304126"/>
          <c:h val="0.61436419116804919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33125-F544-4446-BC4B-94FEC623B2EC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3081A-6554-4A8D-A42B-002C9F625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044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3081A-6554-4A8D-A42B-002C9F625EA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50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6636974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9525733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2958559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7124829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7578775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2733882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7912326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561225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9061351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7912930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2257279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1BD33-B785-486C-BF76-C841C2127F81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D9E0A-3DDF-424E-8FCC-7234E38E8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60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4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microsoft.com/office/2007/relationships/hdphoto" Target="../media/hdphoto4.wdp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7.jpeg"/><Relationship Id="rId4" Type="http://schemas.microsoft.com/office/2007/relationships/hdphoto" Target="../media/hdphoto5.wdp"/><Relationship Id="rId9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1001expert.ru/p/predprinimatel.php" TargetMode="External"/><Relationship Id="rId3" Type="http://schemas.openxmlformats.org/officeDocument/2006/relationships/hyperlink" Target="https://www.profguide.ru/professions/actor.html" TargetMode="External"/><Relationship Id="rId7" Type="http://schemas.openxmlformats.org/officeDocument/2006/relationships/hyperlink" Target="http://ibrain.kz/professii/predprinimate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rovuz.ru/vuz/city/tambov/spec/070201/" TargetMode="External"/><Relationship Id="rId5" Type="http://schemas.openxmlformats.org/officeDocument/2006/relationships/hyperlink" Target="http://www.proprof.ru/stati/careera/vybor-professii/o-professiyah/professiya-akter" TargetMode="External"/><Relationship Id="rId4" Type="http://schemas.openxmlformats.org/officeDocument/2006/relationships/hyperlink" Target="http://fb.ru/article/248627/professiya-aktera-kino-i-teatra-opisanie-professii-plyusyi-i-minusyi" TargetMode="External"/><Relationship Id="rId9" Type="http://schemas.openxmlformats.org/officeDocument/2006/relationships/hyperlink" Target="https://studopedia.ru/9_37451_osnovnie-funktsii-professii-predprinimately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2" y="285728"/>
            <a:ext cx="8143932" cy="1285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Муниципальное автономное общеобразовательное учреждение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«Средняя общеобразовательная школа № 22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 углубленным изучением отдельных предметов»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г. Тамбов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642910" y="1714488"/>
            <a:ext cx="7786742" cy="1857388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A50021"/>
                </a:solidFill>
              </a:rPr>
              <a:t>ПРОЕКТ</a:t>
            </a:r>
          </a:p>
          <a:p>
            <a:pPr algn="ctr"/>
            <a:r>
              <a:rPr lang="ru-RU" sz="3200" b="1" dirty="0" smtClean="0">
                <a:solidFill>
                  <a:srgbClr val="A50021"/>
                </a:solidFill>
              </a:rPr>
              <a:t>Я будущий</a:t>
            </a:r>
          </a:p>
          <a:p>
            <a:pPr algn="ctr"/>
            <a:r>
              <a:rPr lang="ru-RU" sz="3200" b="1" dirty="0" smtClean="0">
                <a:solidFill>
                  <a:srgbClr val="A50021"/>
                </a:solidFill>
              </a:rPr>
              <a:t>предприниматель       актёр </a:t>
            </a:r>
            <a:r>
              <a:rPr lang="ru-RU" sz="4400" b="1" dirty="0" smtClean="0">
                <a:solidFill>
                  <a:srgbClr val="A50021"/>
                </a:solidFill>
              </a:rPr>
              <a:t>?</a:t>
            </a:r>
            <a:r>
              <a:rPr lang="ru-RU" sz="3200" b="1" dirty="0" smtClean="0">
                <a:solidFill>
                  <a:srgbClr val="A50021"/>
                </a:solidFill>
              </a:rPr>
              <a:t>  </a:t>
            </a:r>
          </a:p>
          <a:p>
            <a:pPr algn="ctr"/>
            <a:endParaRPr lang="ru-RU" sz="3200" b="1" dirty="0">
              <a:solidFill>
                <a:srgbClr val="A50021"/>
              </a:solidFill>
            </a:endParaRPr>
          </a:p>
        </p:txBody>
      </p:sp>
      <p:pic>
        <p:nvPicPr>
          <p:cNvPr id="10" name="Picture 6" descr="C:\Users\ASUS\Desktop\Versu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643182"/>
            <a:ext cx="857256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рапеция 5"/>
          <p:cNvSpPr/>
          <p:nvPr/>
        </p:nvSpPr>
        <p:spPr>
          <a:xfrm>
            <a:off x="285720" y="3714752"/>
            <a:ext cx="8501122" cy="278608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Выполнили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обучающиеся 9г класса</a:t>
            </a:r>
          </a:p>
          <a:p>
            <a:pPr algn="ctr"/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Самородова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Илона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Медведева Яна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Руководитель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Волкова Татьяна Анатольевна,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учитель русского языка и литературы,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классный руководитель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46" y="2000240"/>
            <a:ext cx="4549472" cy="39290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Блок-схема: перфолента 1"/>
          <p:cNvSpPr/>
          <p:nvPr/>
        </p:nvSpPr>
        <p:spPr>
          <a:xfrm>
            <a:off x="1643042" y="142852"/>
            <a:ext cx="6072230" cy="1071570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Минусы профессии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3116"/>
            <a:ext cx="4429156" cy="3714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A50021"/>
              </a:buCl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Высокая конкуренция</a:t>
            </a:r>
          </a:p>
          <a:p>
            <a:pPr marL="285750" indent="-285750">
              <a:buClr>
                <a:srgbClr val="A50021"/>
              </a:buClr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Clr>
                <a:srgbClr val="A50021"/>
              </a:buCl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Риск банкротства</a:t>
            </a:r>
          </a:p>
          <a:p>
            <a:pPr marL="285750" indent="-285750">
              <a:buClr>
                <a:srgbClr val="A50021"/>
              </a:buClr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Clr>
                <a:srgbClr val="A50021"/>
              </a:buCl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Высокая степень ответственности</a:t>
            </a:r>
          </a:p>
          <a:p>
            <a:pPr marL="285750" indent="-285750">
              <a:buClr>
                <a:srgbClr val="A50021"/>
              </a:buClr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Clr>
                <a:srgbClr val="A50021"/>
              </a:buCl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Нестабильность рынка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3200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chemeClr val="tx1"/>
              </a:solidFill>
            </a:endParaRPr>
          </a:p>
          <a:p>
            <a:pPr marL="285750" indent="-285750"/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22347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500166" y="142852"/>
            <a:ext cx="6215106" cy="1143008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Где учиться?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643050"/>
            <a:ext cx="5500726" cy="4143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		Специальных учебных заведений нет!</a:t>
            </a:r>
          </a:p>
          <a:p>
            <a:pPr marL="285750" indent="-285750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		Необходимо получить образование: экономическое, коммерческое, финансовое или другое…</a:t>
            </a:r>
          </a:p>
          <a:p>
            <a:pPr marL="285750" indent="-285750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		Главное – оценить свои способности!</a:t>
            </a:r>
          </a:p>
          <a:p>
            <a:pPr marL="285750" indent="-285750"/>
            <a:endParaRPr lang="ru-RU" sz="3200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chemeClr val="tx1"/>
              </a:solidFill>
            </a:endParaRPr>
          </a:p>
          <a:p>
            <a:pPr marL="285750" indent="-285750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9938" name="Picture 2" descr="C:\Users\user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571612"/>
            <a:ext cx="3000396" cy="4162437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ContrastingLeftFacing"/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9522347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643042" y="142852"/>
            <a:ext cx="6357982" cy="1071570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Известные предприниматели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8914" name="Picture 2" descr="C:\Users\user\Desktop\Screenshot_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2712943" cy="235745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915" name="Picture 3" descr="C:\Users\user\Desktop\Screenshot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357299"/>
            <a:ext cx="2888412" cy="242889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917" name="Picture 5" descr="C:\Users\user\Desktop\Screenshot_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785926"/>
            <a:ext cx="3114250" cy="221457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918" name="Picture 6" descr="C:\Users\user\Desktop\Screenshot_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286124"/>
            <a:ext cx="2095500" cy="250507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919" name="Picture 7" descr="C:\Users\user\Desktop\Screenshot_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3786190"/>
            <a:ext cx="2152650" cy="250507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920" name="Picture 8" descr="C:\Users\user\Desktop\Screenshot_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28" y="4071942"/>
            <a:ext cx="2133600" cy="252412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9522347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US\Desktop\WVU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286256"/>
            <a:ext cx="3357586" cy="19590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28662" y="285728"/>
            <a:ext cx="7000924" cy="928694"/>
          </a:xfrm>
          <a:prstGeom prst="round2DiagRect">
            <a:avLst>
              <a:gd name="adj1" fmla="val 16667"/>
              <a:gd name="adj2" fmla="val 4861"/>
            </a:avLst>
          </a:pr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Профессия  актёр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785926"/>
            <a:ext cx="67866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Актер (от фр.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acteur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, от лат.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actor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— исполнитель; женский род - актриса) - это профессиональный исполнитель разноплановых ролей в спектаклях, кино, рекламных роликах, видеоклипах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Актёр – профессия творческая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28662" y="285728"/>
            <a:ext cx="7000924" cy="928694"/>
          </a:xfrm>
          <a:prstGeom prst="round2DiagRect">
            <a:avLst>
              <a:gd name="adj1" fmla="val 16667"/>
              <a:gd name="adj2" fmla="val 4861"/>
            </a:avLst>
          </a:pr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профессии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1571612"/>
            <a:ext cx="64294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Профессия актер является одной из самых древних. Еще шаманы устраивали представления для всего племени. Как искусство, актерство зародилось в Древней Греции. Однако Средневековая Европа считала игру актеров бесовской, а на Руси быть актером было даже опасно. Церковь преследовала лицедеев, шутов, скоморохов. Лишь в эпоху Возрождения отношение к актерству изменилось.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746" name="Picture 2" descr="C:\Users\user\Desktop\Screenshot_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689" y="2214554"/>
            <a:ext cx="2143140" cy="264320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1747" name="Picture 3" descr="C:\Users\user\Desktop\Screenshot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6994" y="5000637"/>
            <a:ext cx="2367446" cy="164782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28662" y="285728"/>
            <a:ext cx="7000924" cy="928694"/>
          </a:xfrm>
          <a:prstGeom prst="round2DiagRect">
            <a:avLst>
              <a:gd name="adj1" fmla="val 16667"/>
              <a:gd name="adj2" fmla="val 4861"/>
            </a:avLst>
          </a:pr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профессии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1785926"/>
            <a:ext cx="64294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Первым русским профессиональным актёром считается Фёдор Григорьевич Волков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(1729-1763)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Основу актёрского искусства составляет </a:t>
            </a:r>
          </a:p>
          <a:p>
            <a:r>
              <a:rPr lang="ru-RU" sz="2400" b="1" dirty="0" smtClean="0">
                <a:solidFill>
                  <a:srgbClr val="A50021"/>
                </a:solidFill>
              </a:rPr>
              <a:t>принцип перевоплощения</a:t>
            </a:r>
          </a:p>
          <a:p>
            <a:r>
              <a:rPr lang="ru-RU" sz="2400" b="1" dirty="0" smtClean="0">
                <a:solidFill>
                  <a:srgbClr val="A50021"/>
                </a:solidFill>
              </a:rPr>
              <a:t>Инструменты актёра: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голос, мимика, жесты</a:t>
            </a:r>
            <a:endParaRPr lang="ru-RU" sz="2400" b="1" dirty="0" smtClean="0">
              <a:solidFill>
                <a:srgbClr val="A50021"/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Революцию в актёрском мастерстве совершил основатель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МХАТа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К.С. Станиславский: 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«не быть собой»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7890" name="Picture 2" descr="C:\Users\user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857364"/>
            <a:ext cx="1827456" cy="208597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7891" name="Picture 3" descr="C:\Users\user\Desktop\Screenshot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4786322"/>
            <a:ext cx="1672721" cy="18833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28662" y="285728"/>
            <a:ext cx="7215238" cy="1214446"/>
          </a:xfrm>
          <a:prstGeom prst="round2DiagRect">
            <a:avLst>
              <a:gd name="adj1" fmla="val 16667"/>
              <a:gd name="adj2" fmla="val 4861"/>
            </a:avLst>
          </a:pr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Качества личности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Навыки и знания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785926"/>
            <a:ext cx="68580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Артистизм, умение перевоплощаться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Хорошая память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Уверенность в себе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Знание психологии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Умение работать в команде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Наблюдательность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Отсутствие боязни сцены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Упорство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Самоотдача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Чувство ритма, гармонии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Эстетический </a:t>
            </a:r>
          </a:p>
          <a:p>
            <a:pPr>
              <a:buClr>
                <a:schemeClr val="tx2"/>
              </a:buClr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и художественный вкус</a:t>
            </a:r>
          </a:p>
          <a:p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3794" name="Picture 2" descr="C:\Users\user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071942"/>
            <a:ext cx="3952875" cy="2457452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28662" y="285728"/>
            <a:ext cx="7000924" cy="928694"/>
          </a:xfrm>
          <a:prstGeom prst="round2DiagRect">
            <a:avLst>
              <a:gd name="adj1" fmla="val 16667"/>
              <a:gd name="adj2" fmla="val 4861"/>
            </a:avLst>
          </a:pr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работы актёра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785926"/>
            <a:ext cx="4857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театры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киностудии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телевидение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рекламные агентства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клипмейкерские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фирмы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цирки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event-мероприятия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772" name="Picture 4" descr="C:\Users\user\Desktop\Screensho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000372"/>
            <a:ext cx="2669995" cy="16430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3" descr="C:\Users\ASUS\Desktop\WVU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4732718"/>
            <a:ext cx="2500330" cy="14588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user\Desktop\Screenshot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402616"/>
            <a:ext cx="2643206" cy="16767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75" name="Picture 7" descr="C:\Users\user\Desktop\Screenshot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786322"/>
            <a:ext cx="2571768" cy="17121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28662" y="285728"/>
            <a:ext cx="7000924" cy="928694"/>
          </a:xfrm>
          <a:prstGeom prst="round2DiagRect">
            <a:avLst>
              <a:gd name="adj1" fmla="val 16667"/>
              <a:gd name="adj2" fmla="val 4861"/>
            </a:avLst>
          </a:pr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получить профессию?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 descr="C:\Users\user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357694"/>
            <a:ext cx="2984107" cy="221457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1571612"/>
            <a:ext cx="72866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Самыми известными и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престижными являются учебные заведения: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Всероссийский государственный университет кинематографии имени С. А. Герасимова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Высшее театральное училище (институт) </a:t>
            </a: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им. М.С. Щепкина при Государственном академическом Малом театре России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Российский университет театрального искусства – ГИТИС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Театральный институт им. Бориса Щукина при Государственном академическом театре </a:t>
            </a: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им. Евгения Вахтангова.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Школа-студия (институт)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им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. Вл. И. Немировича-Данченко </a:t>
            </a: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при МХАТ им. А. П. Чехова</a:t>
            </a:r>
          </a:p>
          <a:p>
            <a:pPr>
              <a:buClr>
                <a:srgbClr val="C00000"/>
              </a:buClr>
            </a:pP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1142976" y="5744166"/>
            <a:ext cx="5072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ФГБОУ </a:t>
            </a:r>
            <a:r>
              <a:rPr lang="ru-RU" b="1" dirty="0" smtClean="0">
                <a:solidFill>
                  <a:srgbClr val="002060"/>
                </a:solidFill>
              </a:rPr>
              <a:t> ВО </a:t>
            </a:r>
            <a:r>
              <a:rPr lang="ru-RU" b="1" dirty="0" smtClean="0">
                <a:solidFill>
                  <a:srgbClr val="002060"/>
                </a:solidFill>
              </a:rPr>
              <a:t>«Тамбовский государственный университет имени Г.Р. Державина»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Q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17822"/>
            <a:ext cx="3637067" cy="331017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23" y="188640"/>
            <a:ext cx="5041460" cy="302604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81891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cs typeface="Segoe UI Light" panose="020B0502040204020203" pitchFamily="34" charset="0"/>
              </a:rPr>
              <a:t>Статистика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A50021"/>
              </a:solidFill>
              <a:cs typeface="Segoe UI Light" panose="020B0502040204020203" pitchFamily="34" charset="0"/>
            </a:endParaRPr>
          </a:p>
        </p:txBody>
      </p:sp>
      <p:pic>
        <p:nvPicPr>
          <p:cNvPr id="2056" name="Picture 8" descr="C:\Users\ASUS\Desktop\2018-01-21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500438"/>
            <a:ext cx="4932864" cy="30718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941731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88372" y="412570"/>
            <a:ext cx="8112718" cy="3659372"/>
          </a:xfrm>
          <a:prstGeom prst="round2DiagRect">
            <a:avLst/>
          </a:prstGeom>
          <a:gradFill flip="none" rotWithShape="1">
            <a:gsLst>
              <a:gs pos="33000">
                <a:schemeClr val="accent2">
                  <a:lumMod val="20000"/>
                  <a:lumOff val="80000"/>
                </a:schemeClr>
              </a:gs>
              <a:gs pos="6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Проблема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Проблема выбора будущей профессии важна для каждого выпускника. В современном мире существует столько профессии! Какая же именно моя? Та, которая раскроет меня как личность? Та, которая будет приносить радость не только мне, но и окружающим?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Не удивляйтесь, но пока мой выбор между двумя, на мой взгляд, интересными профессиями: предпринимателем и актёром</a:t>
            </a:r>
          </a:p>
          <a:p>
            <a:pPr algn="ctr"/>
            <a:endParaRPr lang="ru-RU" sz="2400" b="1" dirty="0"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051" name="Picture 3" descr="C:\Users\ASUS\Desktop\WVU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1" y="4076829"/>
            <a:ext cx="3214710" cy="23543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US\Desktop\9603856fc615eb3c613f25c9b6bb9de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71941"/>
            <a:ext cx="3000396" cy="26253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US\Desktop\Versus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849521"/>
            <a:ext cx="3042975" cy="30084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duotone>
              <a:prstClr val="black"/>
              <a:schemeClr val="accent1">
                <a:tint val="45000"/>
                <a:satMod val="400000"/>
              </a:schemeClr>
            </a:duotone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476672"/>
            <a:ext cx="501206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Плюсы профессии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3000372"/>
            <a:ext cx="5879006" cy="286232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нтересная, творческая профессия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лава, популярность, народная любовь </a:t>
            </a:r>
          </a:p>
          <a:p>
            <a:pPr marL="285750" indent="-285750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(при получении известности)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Гастроли за границей, путешествия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озможность в игре попробовать себя в роли разных людей, с разными профессиями, судьбами, побывать как положительным, так и отрицательным героем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3998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0"/>
            <a:ext cx="7099153" cy="6854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647840"/>
            <a:ext cx="3578170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Минусы профессии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3429000"/>
            <a:ext cx="5572164" cy="292895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42000">
                <a:srgbClr val="8EA2CE"/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Н</a:t>
            </a:r>
            <a:r>
              <a:rPr lang="ru-RU" dirty="0" smtClean="0"/>
              <a:t>еобходимость отдаваться профессии целиком (съемки, репетиции занимают большое количество времени)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Н</a:t>
            </a:r>
            <a:r>
              <a:rPr lang="ru-RU" dirty="0" smtClean="0"/>
              <a:t>еобходимость, порой, жить в походных условиях с отсутствием необходимых удобств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А</a:t>
            </a:r>
            <a:r>
              <a:rPr lang="ru-RU" dirty="0" smtClean="0"/>
              <a:t>ктерская профессия связана с риском получения травм (выполнение трюков)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омимо славы и успеха, в актерской карьере может быть и затишье, связанное с отсутствием приглашений в спектакли или кино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26327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28" y="357166"/>
            <a:ext cx="6192688" cy="6463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Century Gothic" panose="020B0502020202020204" pitchFamily="34" charset="0"/>
              </a:rPr>
              <a:t>Кумиры миллионов</a:t>
            </a:r>
          </a:p>
        </p:txBody>
      </p:sp>
      <p:pic>
        <p:nvPicPr>
          <p:cNvPr id="36866" name="Picture 2" descr="C:\Users\user\Desktop\Screenshot_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1857388" cy="25034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00034" y="3429000"/>
            <a:ext cx="1628780" cy="357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Джонни </a:t>
            </a:r>
            <a:r>
              <a:rPr lang="ru-RU" b="1" dirty="0" err="1" smtClean="0">
                <a:solidFill>
                  <a:srgbClr val="C00000"/>
                </a:solidFill>
              </a:rPr>
              <a:t>Депп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6867" name="Picture 3" descr="C:\Users\user\Desktop\Screenshot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428736"/>
            <a:ext cx="1941444" cy="235745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143108" y="3571876"/>
            <a:ext cx="1785950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Леонардо </a:t>
            </a:r>
            <a:r>
              <a:rPr lang="ru-RU" b="1" dirty="0" err="1" smtClean="0">
                <a:solidFill>
                  <a:srgbClr val="C00000"/>
                </a:solidFill>
              </a:rPr>
              <a:t>ди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Каприо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6868" name="Picture 4" descr="C:\Users\user\Desktop\Screenshot_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2143117"/>
            <a:ext cx="2038263" cy="278608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000496" y="4857760"/>
            <a:ext cx="171451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Игорь </a:t>
            </a:r>
            <a:r>
              <a:rPr lang="ru-RU" b="1" dirty="0" err="1" smtClean="0">
                <a:solidFill>
                  <a:srgbClr val="C00000"/>
                </a:solidFill>
              </a:rPr>
              <a:t>Верник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6869" name="Picture 5" descr="C:\Users\user\Desktop\Screenshot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329344"/>
            <a:ext cx="1714512" cy="23854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715008" y="3643314"/>
            <a:ext cx="1714512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Екатерина Гусева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6870" name="Picture 6" descr="C:\Users\user\Desktop\Screenshot_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1000108"/>
            <a:ext cx="1928826" cy="244812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7215206" y="3286124"/>
            <a:ext cx="1714512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Анджелина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Джоли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13745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94100439"/>
              </p:ext>
            </p:extLst>
          </p:nvPr>
        </p:nvGraphicFramePr>
        <p:xfrm>
          <a:off x="428596" y="2143116"/>
          <a:ext cx="8286808" cy="4392621"/>
        </p:xfrm>
        <a:graphic>
          <a:graphicData uri="http://schemas.openxmlformats.org/presentationml/2006/ole">
            <p:oleObj spid="_x0000_s3087" name="Диаграмма" r:id="rId4" imgW="6810257" imgH="4152900" progId="MSGraph.Chart.8">
              <p:embed followColorScheme="full"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1538" y="404663"/>
            <a:ext cx="7072362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cs typeface="Segoe UI Light" panose="020B0502040204020203" pitchFamily="34" charset="0"/>
              </a:rPr>
              <a:t>Исследуем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cs typeface="Segoe UI Light" panose="020B0502040204020203" pitchFamily="34" charset="0"/>
              </a:rPr>
              <a:t>Рейтинг наиболее престижных профессий среди сверстников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0161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500166" y="285728"/>
            <a:ext cx="6429420" cy="928694"/>
          </a:xfrm>
          <a:prstGeom prst="flowChartPunchedTape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Исследуем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785786" y="1357298"/>
          <a:ext cx="7786742" cy="488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9522347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500166" y="142852"/>
            <a:ext cx="6429420" cy="1071570"/>
          </a:xfrm>
          <a:prstGeom prst="flowChartPunchedTape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Исследуем себя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3116"/>
            <a:ext cx="4429156" cy="3714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endParaRPr lang="ru-RU" sz="3200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chemeClr val="tx1"/>
              </a:solidFill>
            </a:endParaRPr>
          </a:p>
          <a:p>
            <a:pPr marL="285750" indent="-285750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1357298"/>
            <a:ext cx="6357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Участие во Всероссийской неделе профориентации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Picture 5" descr="C:\Users\user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1214446" cy="14525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3" descr="C:\Users\user\Desktop\Screenshot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765030"/>
            <a:ext cx="4324355" cy="305147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4" descr="C:\Users\user\Desktop\Screenshot_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2018735"/>
            <a:ext cx="4357718" cy="306370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5842" name="Picture 2" descr="C:\Users\user\Desktop\Screenshot_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714884"/>
            <a:ext cx="4143404" cy="19669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39522347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500166" y="142852"/>
            <a:ext cx="6429420" cy="1071570"/>
          </a:xfrm>
          <a:prstGeom prst="flowChartPunchedTape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Исследуем себя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285860"/>
            <a:ext cx="7572428" cy="1643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Профессиональная проба</a:t>
            </a:r>
          </a:p>
          <a:p>
            <a:pPr marL="285750" indent="-28575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</a:rPr>
              <a:t>Открытие собственного бизнеса: информационные технологии </a:t>
            </a:r>
          </a:p>
          <a:p>
            <a:pPr marL="285750" indent="-28575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Работа в команде</a:t>
            </a:r>
          </a:p>
          <a:p>
            <a:pPr marL="285750" indent="-285750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4818" name="Picture 2" descr="C:\Users\user\Desktop\Sear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1303834" cy="135732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3071810"/>
            <a:ext cx="4525803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1" name="Прямоугольник 10"/>
          <p:cNvSpPr/>
          <p:nvPr/>
        </p:nvSpPr>
        <p:spPr>
          <a:xfrm>
            <a:off x="285720" y="4000504"/>
            <a:ext cx="2571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ФГБОУ ВО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«Тамбовский государственный технический университет»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22347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IMG_1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2571744"/>
            <a:ext cx="4800534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8286808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24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Профессиональная проба </a:t>
            </a:r>
          </a:p>
          <a:p>
            <a:pPr algn="ctr"/>
            <a:r>
              <a:rPr lang="ru-RU" sz="24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50021"/>
                </a:solidFill>
              </a:rPr>
              <a:t>Я сам –актёр</a:t>
            </a:r>
          </a:p>
          <a:p>
            <a:pPr algn="ctr"/>
            <a:r>
              <a:rPr lang="ru-RU" sz="24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Важное умение – работать в команде</a:t>
            </a:r>
            <a:endParaRPr lang="ru-RU" sz="2400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2967334"/>
            <a:ext cx="30003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ТОГБОУ ВО «Тамбовский государственный музыкально-педагогический институт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им. С.В. Рахманинова»</a:t>
            </a: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Занятие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 descr="C:\Users\user\Desktop\Sear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642918"/>
            <a:ext cx="1578326" cy="1643074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0513745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SUS\Desktop\FullSizeRender-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928802"/>
            <a:ext cx="2643206" cy="3604781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US\Downloads\2624013A-D7BF-4529-AF5D-27756BA431F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7624" y="2751608"/>
            <a:ext cx="4145941" cy="250033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158" y="214291"/>
            <a:ext cx="8358246" cy="1508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28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Профессиональная проба </a:t>
            </a:r>
          </a:p>
          <a:p>
            <a:pPr algn="ctr"/>
            <a:r>
              <a:rPr lang="ru-RU" sz="28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Я сам –актёр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5286388"/>
            <a:ext cx="242889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Занятие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«Пластика тела»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5715016"/>
            <a:ext cx="2286016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«Искусственная пощёчина»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ASUS\Desktop\2017-12-12 12.55.39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51850" y="2463464"/>
            <a:ext cx="3783966" cy="2571767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00826" y="5429264"/>
            <a:ext cx="2428892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Занятие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«Пластика тела»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user\Desktop\Searc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85728"/>
            <a:ext cx="1578326" cy="1643074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7383836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FullSizeRender-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1" y="2214554"/>
            <a:ext cx="3015556" cy="396734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esktop\FullSizeRender-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143116"/>
            <a:ext cx="2840995" cy="39175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IMG_173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786057"/>
            <a:ext cx="2857520" cy="381300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282" y="285728"/>
            <a:ext cx="8715436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28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         Профессиональная проба </a:t>
            </a:r>
            <a:r>
              <a:rPr lang="ru-RU" sz="32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Я сам –актёр</a:t>
            </a:r>
          </a:p>
          <a:p>
            <a:pPr algn="ctr"/>
            <a:r>
              <a:rPr lang="ru-RU" sz="32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«</a:t>
            </a:r>
            <a:r>
              <a:rPr lang="ru-RU" sz="3200" dirty="0" err="1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Креативно</a:t>
            </a:r>
            <a:r>
              <a:rPr lang="ru-RU" sz="3200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7" name="Picture 2" descr="C:\Users\user\Desktop\Searc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28604"/>
            <a:ext cx="1143008" cy="144781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497265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88372" y="412570"/>
            <a:ext cx="8184156" cy="2730678"/>
          </a:xfrm>
          <a:prstGeom prst="round2DiagRect">
            <a:avLst/>
          </a:prstGeom>
          <a:gradFill flip="none" rotWithShape="1">
            <a:gsLst>
              <a:gs pos="33000">
                <a:schemeClr val="accent2">
                  <a:lumMod val="20000"/>
                  <a:lumOff val="80000"/>
                </a:schemeClr>
              </a:gs>
              <a:gs pos="6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Цель работы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изучение специфики таких профессий, 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как предприниматель и актёр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 </a:t>
            </a:r>
          </a:p>
          <a:p>
            <a:pPr algn="ctr"/>
            <a:endParaRPr lang="ru-RU" sz="2400" b="1" dirty="0"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051" name="Picture 3" descr="C:\Users\ASUS\Desktop\WVU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1" y="3857627"/>
            <a:ext cx="3214710" cy="25735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US\Desktop\9603856fc615eb3c613f25c9b6bb9de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14753"/>
            <a:ext cx="3000396" cy="29825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US\Desktop\Versus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500439"/>
            <a:ext cx="3042975" cy="33575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285984" y="357166"/>
            <a:ext cx="4429156" cy="428628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Выводы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596" y="1142984"/>
            <a:ext cx="8286808" cy="5357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Предпринимательство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актёрство - 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совершенно разных и непохожих пути жизни, на которые можно ступить, но вместе с тем есть несколько черт, что объединяет эти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профессии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Развитый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 работы в команде 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Упорство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достижения своей цели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Востребованность</a:t>
            </a:r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Но, безусловно, для них  характерны и различия</a:t>
            </a:r>
          </a:p>
          <a:p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Предпринимательство: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2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Актерство: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направлена                 деятельность направлена</a:t>
            </a:r>
          </a:p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менно на заработок, главной        на получение удовольствия,</a:t>
            </a:r>
          </a:p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адачей является планировка         работа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ктера предполагает 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бизнеса                                                    постоянное совершенствование </a:t>
            </a:r>
          </a:p>
          <a:p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7265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285984" y="142852"/>
            <a:ext cx="4429156" cy="50006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Выводы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564" y="857232"/>
            <a:ext cx="8715436" cy="5786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я хочу быть актёром? 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нравится смотреть фильмы, 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причём не только современные, но и советские, 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интересно изучать жизнь известных актёров. Участвую в конкурсах чтецов (школьных, городских, </a:t>
            </a:r>
            <a:r>
              <a:rPr lang="ru-RU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краудсординговых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проектах), 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интересуюсь театральной жизнью, люблю ходить в театр. 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Собираюсь записаться в театральную студию </a:t>
            </a:r>
            <a:r>
              <a:rPr lang="ru-RU" sz="2000" b="1" dirty="0" smtClean="0">
                <a:solidFill>
                  <a:schemeClr val="tx1"/>
                </a:solidFill>
              </a:rPr>
              <a:t>ТОГБОУ ВО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«Тамбовский государственный музыкально-педагогический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институт им. С.В. Рахманинова»</a:t>
            </a:r>
          </a:p>
          <a:p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я хочу быть предпринимателем?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Будучи человеком творческим и активным, в предпринимательстве смогу проявить себя. К тому же малый бизнес – основа экономики России. Это может быть и тематическое кафе, и развлекательный центр…</a:t>
            </a:r>
          </a:p>
          <a:p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Может быть, мне удастся совместить два интересных и перспективных, на мой взгляд, направления и отразить свои интересы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?!?</a:t>
            </a:r>
          </a:p>
          <a:p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</a:t>
            </a:r>
          </a:p>
          <a:p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C:\Users\ASUS\Desktop\9603856fc615eb3c613f25c9b6bb9de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3000372"/>
            <a:ext cx="1449170" cy="12680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SUS\Desktop\WVU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857232"/>
            <a:ext cx="1368050" cy="10019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SUS\Desktop\Versus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2143116"/>
            <a:ext cx="1011575" cy="100010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972653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57224" y="214290"/>
            <a:ext cx="7429552" cy="1071570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Памятка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«Как выбрать профессию»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571612"/>
            <a:ext cx="7572428" cy="46434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dirty="0" smtClean="0"/>
              <a:t> </a:t>
            </a:r>
            <a:r>
              <a:rPr lang="ru-RU" sz="2400" b="1" dirty="0" smtClean="0"/>
              <a:t>Выбрать вуз, который максимально расширит возможности построения карьеры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b="1" dirty="0" smtClean="0"/>
              <a:t>Исследовать себя (интересы и склонности, мотивационный профиль, темперамент, уровень амбиций)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b="1" dirty="0" smtClean="0"/>
              <a:t>Собрать максимум информации (востребованные специальности, для каких специальностей важен уровень учебного заведения)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2400" b="1" dirty="0" smtClean="0"/>
              <a:t> Не бояться  (сходить на день открытых дверей, пообщаться со студентами, почитать отзывы в интернете, сходить на работу к родителям/друзьям родителей,  пройти профессиональные пробы)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23297265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57224" y="214290"/>
            <a:ext cx="7429552" cy="1071570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Источники информации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571612"/>
            <a:ext cx="7572428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>
                <a:hlinkClick r:id="rId3"/>
              </a:rPr>
              <a:t>https://www.profguide.ru/professions/actor.html</a:t>
            </a:r>
            <a:endParaRPr lang="ru-RU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>
                <a:hlinkClick r:id="rId4"/>
              </a:rPr>
              <a:t>http://fb.ru/article/248627/professiya-aktera-kino-i-teatra-opisanie-professii-plyusyi-i-minusyi</a:t>
            </a:r>
            <a:endParaRPr lang="ru-RU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>
                <a:hlinkClick r:id="rId5"/>
              </a:rPr>
              <a:t>http://www.proprof.ru/stati/careera/vybor-professii/o-professiyah/professiya-akter</a:t>
            </a:r>
            <a:endParaRPr lang="ru-RU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>
                <a:hlinkClick r:id="rId6"/>
              </a:rPr>
              <a:t>http://www.provuz.ru/vuz/city/tambov/spec/070201/</a:t>
            </a:r>
            <a:endParaRPr lang="ru-RU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>
                <a:hlinkClick r:id="rId7"/>
              </a:rPr>
              <a:t>http://ibrain.kz/professii/predprinimatel</a:t>
            </a:r>
            <a:endParaRPr lang="ru-RU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>
                <a:hlinkClick r:id="rId8"/>
              </a:rPr>
              <a:t>http://1001expert.ru/p/predprinimatel.php</a:t>
            </a:r>
            <a:endParaRPr lang="ru-RU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>
                <a:hlinkClick r:id="rId9"/>
              </a:rPr>
              <a:t>https://</a:t>
            </a:r>
            <a:r>
              <a:rPr lang="en-US" sz="2400" dirty="0" smtClean="0">
                <a:hlinkClick r:id="rId9"/>
              </a:rPr>
              <a:t>studopedia.ru/9_37451_osnovnie-funktsii-professii-predprinimatelya.html</a:t>
            </a:r>
            <a:endParaRPr lang="ru-RU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ru-RU" sz="2400" dirty="0" smtClean="0"/>
              <a:t>Материалы лекций курса «Профессиональные пробы».</a:t>
            </a:r>
            <a:r>
              <a:rPr lang="ru-RU" sz="2400" dirty="0" smtClean="0"/>
              <a:t> </a:t>
            </a:r>
            <a:endParaRPr lang="ru-RU" sz="2400" dirty="0" smtClean="0"/>
          </a:p>
          <a:p>
            <a:pPr marL="457200" indent="-457200">
              <a:buClr>
                <a:srgbClr val="C00000"/>
              </a:buClr>
            </a:pPr>
            <a:endParaRPr lang="ru-RU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3297265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282" y="412570"/>
            <a:ext cx="8572560" cy="4088000"/>
          </a:xfrm>
          <a:prstGeom prst="round2DiagRect">
            <a:avLst/>
          </a:prstGeom>
          <a:gradFill flip="none" rotWithShape="1">
            <a:gsLst>
              <a:gs pos="33000">
                <a:schemeClr val="accent2">
                  <a:lumMod val="20000"/>
                  <a:lumOff val="80000"/>
                </a:schemeClr>
              </a:gs>
              <a:gs pos="6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Задачи работы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 собрать необходимый материал по теме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сравнить особенности профессий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актёра и предпринимателя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  исследовать себя (интересы, склонности, возможности)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провести опрос в связи с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востребованностью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данных профессий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 составить памятку одноклассникам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ndara" panose="020E0502030303020204" pitchFamily="34" charset="0"/>
              </a:rPr>
              <a:t>«Как выбрать профессию»</a:t>
            </a:r>
          </a:p>
          <a:p>
            <a:pPr algn="ctr"/>
            <a:endParaRPr lang="ru-RU" sz="2400" b="1" dirty="0"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051" name="Picture 3" descr="C:\Users\ASUS\Desktop\WVU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757925"/>
            <a:ext cx="2714644" cy="16732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US\Desktop\9603856fc615eb3c613f25c9b6bb9de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595361"/>
            <a:ext cx="2428892" cy="21019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US\Desktop\Versus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4701000"/>
            <a:ext cx="2071702" cy="19427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1892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2310" y="908720"/>
            <a:ext cx="2653806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Методы работы над проектом</a:t>
            </a:r>
            <a:r>
              <a:rPr lang="ru-RU" sz="36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Блок-схема: данные 6"/>
          <p:cNvSpPr/>
          <p:nvPr/>
        </p:nvSpPr>
        <p:spPr>
          <a:xfrm>
            <a:off x="285720" y="3643314"/>
            <a:ext cx="3000396" cy="1643074"/>
          </a:xfrm>
          <a:prstGeom prst="flowChartInputOutp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Исследование тематической литературы,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ресурсов Интернет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Блок-схема: данные 7"/>
          <p:cNvSpPr/>
          <p:nvPr/>
        </p:nvSpPr>
        <p:spPr>
          <a:xfrm>
            <a:off x="3571868" y="3643314"/>
            <a:ext cx="3000396" cy="1643074"/>
          </a:xfrm>
          <a:prstGeom prst="flowChartInputOutp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Анализ,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систематизация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материала</a:t>
            </a: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Блок-схема: данные 8"/>
          <p:cNvSpPr/>
          <p:nvPr/>
        </p:nvSpPr>
        <p:spPr>
          <a:xfrm>
            <a:off x="4286248" y="1142984"/>
            <a:ext cx="3071834" cy="1643074"/>
          </a:xfrm>
          <a:prstGeom prst="flowChartInputOutp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Диагностика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Обобщение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1574767">
            <a:off x="1571604" y="2714620"/>
            <a:ext cx="484632" cy="97840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459789">
            <a:off x="3525919" y="2621262"/>
            <a:ext cx="484632" cy="97840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6726268">
            <a:off x="3804007" y="948871"/>
            <a:ext cx="484632" cy="97840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3857628"/>
            <a:ext cx="2286016" cy="2622593"/>
          </a:xfrm>
          <a:prstGeom prst="rect">
            <a:avLst/>
          </a:prstGeom>
          <a:effectLst>
            <a:reflection blurRad="6350" stA="50000" endA="300" endPos="90000" dir="5400000" sy="-100000" algn="bl" rotWithShape="0"/>
            <a:softEdge rad="266700"/>
          </a:effectLst>
        </p:spPr>
      </p:pic>
    </p:spTree>
    <p:extLst>
      <p:ext uri="{BB962C8B-B14F-4D97-AF65-F5344CB8AC3E}">
        <p14:creationId xmlns="" xmlns:p14="http://schemas.microsoft.com/office/powerpoint/2010/main" val="273306701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928662" y="142852"/>
            <a:ext cx="7429552" cy="1000132"/>
          </a:xfrm>
          <a:prstGeom prst="round2DiagRect">
            <a:avLst>
              <a:gd name="adj1" fmla="val 16667"/>
              <a:gd name="adj2" fmla="val 4861"/>
            </a:avLst>
          </a:pr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Профессия  предприниматель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истории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282" y="1214422"/>
            <a:ext cx="4857784" cy="56435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A5002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Понятие </a:t>
            </a:r>
            <a:r>
              <a:rPr lang="ru-RU" sz="2400" dirty="0" smtClean="0">
                <a:solidFill>
                  <a:srgbClr val="C00000"/>
                </a:solidFill>
              </a:rPr>
              <a:t>«предпринимательство» </a:t>
            </a:r>
            <a:r>
              <a:rPr lang="ru-RU" sz="2400" dirty="0" smtClean="0">
                <a:solidFill>
                  <a:schemeClr val="tx1"/>
                </a:solidFill>
              </a:rPr>
              <a:t>возникло во Франции в средние века и первоначально означало «посредничество»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Предприниматель</a:t>
            </a:r>
            <a:r>
              <a:rPr lang="ru-RU" sz="2400" dirty="0" smtClean="0">
                <a:solidFill>
                  <a:schemeClr val="tx1"/>
                </a:solidFill>
              </a:rPr>
              <a:t> – это тот,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кто берёт ресурсные материалы, труд и преобразует их, увеличивая первоначальную стоимость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Сам термин «предприниматель» появился в 1723 году во Всеобщем словаре коммерции</a:t>
            </a:r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5214942" y="1571612"/>
            <a:ext cx="3571900" cy="2071702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Мечта предпринимателя – </a:t>
            </a:r>
            <a:r>
              <a:rPr lang="ru-RU" sz="2000" b="1" dirty="0" err="1" smtClean="0">
                <a:solidFill>
                  <a:srgbClr val="C00000"/>
                </a:solidFill>
              </a:rPr>
              <a:t>востребованность</a:t>
            </a:r>
            <a:r>
              <a:rPr lang="ru-RU" sz="2000" b="1" dirty="0" smtClean="0">
                <a:solidFill>
                  <a:srgbClr val="C00000"/>
                </a:solidFill>
              </a:rPr>
              <a:t> всеми именно ЕГО продукта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user\Desktop\Строгановы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5" y="3786190"/>
            <a:ext cx="3786214" cy="271464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272126433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64" y="1428737"/>
            <a:ext cx="5786478" cy="6996412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Умение планировать </a:t>
            </a:r>
          </a:p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Гибкость мышления</a:t>
            </a:r>
          </a:p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Стрессоустойчивость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Креативность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Оптимизм</a:t>
            </a:r>
          </a:p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Предприимчивость</a:t>
            </a:r>
          </a:p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Коммуникабельность</a:t>
            </a:r>
          </a:p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Знание экономики, </a:t>
            </a:r>
          </a:p>
          <a:p>
            <a:pPr algn="r">
              <a:buClr>
                <a:srgbClr val="A50021"/>
              </a:buCl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особенностей экономической ситуации, законодательства</a:t>
            </a:r>
          </a:p>
          <a:p>
            <a:pPr algn="r">
              <a:buClr>
                <a:srgbClr val="A50021"/>
              </a:buCl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Навыки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тайм-менеджмента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1785918" y="142852"/>
            <a:ext cx="6357982" cy="142876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Качества  и знания предпринимателя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9697" name="Picture 1" descr="C:\Users\user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3116"/>
            <a:ext cx="2996467" cy="407196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45950152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643050"/>
            <a:ext cx="4857784" cy="4286280"/>
          </a:xfrm>
          <a:prstGeom prst="rect">
            <a:avLst/>
          </a:prstGeom>
          <a:noFill/>
          <a:ln w="57150">
            <a:solidFill>
              <a:srgbClr val="A5002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арплаты 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без учёта доходов олигархов и крупных инвесторов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Clr>
                <a:srgbClr val="A50021"/>
              </a:buClr>
              <a:buFont typeface="Wingdings" pitchFamily="2" charset="2"/>
              <a:buChar char="v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Москве: 35 000 – 1 500 000 (чаще 200 000)</a:t>
            </a:r>
          </a:p>
          <a:p>
            <a:pPr>
              <a:buClr>
                <a:srgbClr val="A50021"/>
              </a:buClr>
              <a:buFont typeface="Wingdings" pitchFamily="2" charset="2"/>
              <a:buChar char="v"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Clr>
                <a:srgbClr val="A50021"/>
              </a:buCl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В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крупных областных центрах: 40 000 – 500 000 (чаще 100 000)</a:t>
            </a:r>
          </a:p>
          <a:p>
            <a:pPr>
              <a:buClr>
                <a:srgbClr val="A50021"/>
              </a:buClr>
              <a:buFont typeface="Wingdings" pitchFamily="2" charset="2"/>
              <a:buChar char="v"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Clr>
                <a:srgbClr val="A50021"/>
              </a:buClr>
              <a:buFont typeface="Wingdings" pitchFamily="2" charset="2"/>
              <a:buChar char="v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глубинке России: </a:t>
            </a:r>
          </a:p>
          <a:p>
            <a:pPr marL="285750" indent="-285750">
              <a:buClr>
                <a:srgbClr val="A50021"/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 25 000 – 250 000 (чаще 50 000)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37" y="2285992"/>
            <a:ext cx="3606982" cy="342902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Блок-схема: перфолента 4"/>
          <p:cNvSpPr/>
          <p:nvPr/>
        </p:nvSpPr>
        <p:spPr>
          <a:xfrm>
            <a:off x="2000232" y="142852"/>
            <a:ext cx="6215106" cy="1285884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Заработная плата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950152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ерфолента 5"/>
          <p:cNvSpPr/>
          <p:nvPr/>
        </p:nvSpPr>
        <p:spPr>
          <a:xfrm>
            <a:off x="3000364" y="142852"/>
            <a:ext cx="5572164" cy="1143008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0"/>
                <a:solidFill>
                  <a:srgbClr val="C00000"/>
                </a:solidFill>
              </a:rPr>
              <a:t>Плюсы профессии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00364" y="2257842"/>
            <a:ext cx="5786478" cy="3957240"/>
          </a:xfrm>
          <a:prstGeom prst="rect">
            <a:avLst/>
          </a:prstGeom>
          <a:noFill/>
          <a:ln>
            <a:solidFill>
              <a:srgbClr val="A5002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Востребованность на рынке труда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Свобода деятельности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Карьерный рост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Большой выбор учебных заведений</a:t>
            </a:r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342900" indent="-342900">
              <a:buClr>
                <a:srgbClr val="C00000"/>
              </a:buClr>
            </a:pPr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где можно научиться всем нужным навыкам предпринимателя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Саморуководство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Определение собственного режима </a:t>
            </a:r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работы</a:t>
            </a:r>
            <a:endParaRPr lang="ru-RU" sz="240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ASUS\Desktop\individualnyy-predprinimatel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1000108"/>
            <a:ext cx="3786214" cy="464347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28926" y="1285859"/>
            <a:ext cx="5929354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Предпринимательская деятельность предполагает ответственность за себя и умение организовать время и деятельность бизнеса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5891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1615</TotalTime>
  <Words>980</Words>
  <Application>Microsoft Office PowerPoint</Application>
  <PresentationFormat>Экран (4:3)</PresentationFormat>
  <Paragraphs>240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Илона Самородова</dc:creator>
  <cp:lastModifiedBy>user</cp:lastModifiedBy>
  <cp:revision>120</cp:revision>
  <dcterms:created xsi:type="dcterms:W3CDTF">2018-01-17T18:27:55Z</dcterms:created>
  <dcterms:modified xsi:type="dcterms:W3CDTF">2018-02-08T18:32:01Z</dcterms:modified>
</cp:coreProperties>
</file>