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2" r:id="rId4"/>
    <p:sldId id="266" r:id="rId5"/>
    <p:sldId id="267" r:id="rId6"/>
    <p:sldId id="268" r:id="rId7"/>
    <p:sldId id="269" r:id="rId8"/>
    <p:sldId id="261" r:id="rId9"/>
    <p:sldId id="270" r:id="rId10"/>
    <p:sldId id="273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726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89358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62731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7914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37051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8504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3788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651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62597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7569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9896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778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FA9E8-A3E5-401C-83D6-AF16F10D8AF3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250C5-1341-4FE0-B617-47EBFD05A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8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med_gallery_10995_231_574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7" y="404664"/>
            <a:ext cx="6925059" cy="62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708920"/>
            <a:ext cx="7268344" cy="1008112"/>
          </a:xfrm>
        </p:spPr>
        <p:txBody>
          <a:bodyPr>
            <a:noAutofit/>
          </a:bodyPr>
          <a:lstStyle/>
          <a:p>
            <a:r>
              <a:rPr lang="ru-RU" b="1" dirty="0">
                <a:latin typeface="Constantia" pitchFamily="18" charset="0"/>
              </a:rPr>
              <a:t>У</a:t>
            </a:r>
            <a:r>
              <a:rPr lang="ru-RU" b="1" dirty="0" smtClean="0">
                <a:latin typeface="Constantia" pitchFamily="18" charset="0"/>
              </a:rPr>
              <a:t>пражнения </a:t>
            </a:r>
            <a:r>
              <a:rPr lang="ru-RU" b="1" dirty="0">
                <a:latin typeface="Constantia" pitchFamily="18" charset="0"/>
              </a:rPr>
              <a:t>для развития </a:t>
            </a:r>
            <a:r>
              <a:rPr lang="ru-RU" b="1" dirty="0" smtClean="0">
                <a:latin typeface="Constantia" pitchFamily="18" charset="0"/>
              </a:rPr>
              <a:t>вокального дыхания.</a:t>
            </a:r>
            <a:endParaRPr lang="ru-RU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30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 РАБОТЕ\Мои рисунки\иллюстрации\фоны для презентаций\абстракция\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Admin\Рабочий стол\Копия свеч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2"/>
            <a:ext cx="2479805" cy="50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Admin\Рабочий стол\свеч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2"/>
            <a:ext cx="2479805" cy="502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6912" y="360590"/>
            <a:ext cx="18261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smtClean="0">
                <a:solidFill>
                  <a:schemeClr val="bg1"/>
                </a:solidFill>
                <a:latin typeface="Constantia" pitchFamily="18" charset="0"/>
              </a:rPr>
              <a:t>Свеча.</a:t>
            </a:r>
            <a:endParaRPr lang="ru-RU" sz="4400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504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Презентацию подготовила музыкальный руководитель МДОУ «Детский сад комбинированного вида №7 «Огонёк» </a:t>
            </a:r>
            <a:r>
              <a:rPr lang="ru-RU" dirty="0" err="1">
                <a:solidFill>
                  <a:schemeClr val="bg1"/>
                </a:solidFill>
                <a:latin typeface="Constantia" pitchFamily="18" charset="0"/>
              </a:rPr>
              <a:t>г.Котласа</a:t>
            </a:r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  Архангельской области</a:t>
            </a:r>
            <a:br>
              <a:rPr lang="ru-RU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Копытова Татьяна Александровна</a:t>
            </a:r>
            <a:br>
              <a:rPr lang="ru-RU" dirty="0">
                <a:solidFill>
                  <a:schemeClr val="bg1"/>
                </a:solidFill>
                <a:latin typeface="Constantia" pitchFamily="18" charset="0"/>
              </a:rPr>
            </a:br>
            <a:r>
              <a:rPr lang="en-US" dirty="0">
                <a:solidFill>
                  <a:schemeClr val="bg1"/>
                </a:solidFill>
                <a:latin typeface="Constantia" pitchFamily="18" charset="0"/>
              </a:rPr>
              <a:t>http://vasar321.jimdo.com/</a:t>
            </a:r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Constantia" pitchFamily="18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00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latin typeface="Constantia" pitchFamily="18" charset="0"/>
              </a:rPr>
              <a:t>Задание.</a:t>
            </a:r>
            <a:endParaRPr lang="ru-RU" sz="7200" dirty="0"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dirty="0" smtClean="0">
                <a:latin typeface="Constantia" pitchFamily="18" charset="0"/>
              </a:rPr>
              <a:t>Предложите детям набрать побольше воздуха и медленно (или активно быстро) выдыхать его: беззвучно, на гласный звук, на сонорную согласную.</a:t>
            </a:r>
          </a:p>
          <a:p>
            <a:pPr marL="0" indent="0">
              <a:buNone/>
            </a:pPr>
            <a:r>
              <a:rPr lang="ru-RU" sz="4400" dirty="0" smtClean="0">
                <a:latin typeface="Constantia" pitchFamily="18" charset="0"/>
              </a:rPr>
              <a:t>Щелкните и картинка оживёт.</a:t>
            </a:r>
            <a:endParaRPr lang="ru-RU" sz="44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43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Admin\Рабочий стол\0_128706_f4332478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35179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9d76c110d32903b364d246018c2578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99050"/>
            <a:ext cx="792088" cy="11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onstantia" pitchFamily="18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ушинка</a:t>
            </a:r>
            <a:endParaRPr lang="ru-RU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2050" name="Picture 2" descr="C:\Documents and Settings\Admin\Рабочий стол\9d76c110d32903b364d246018c25789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28" y="2122240"/>
            <a:ext cx="748539" cy="11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Admin\Рабочий стол\9d76c110d32903b364d246018c25789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40" y="1954307"/>
            <a:ext cx="751502" cy="11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43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10544 C -0.08854 -0.05781 -0.07778 -0.0074 -0.0533 0.0356 C -0.02465 0.08369 0.01285 0.13179 0.05017 0.17942 C 0.08906 0.22959 0.12639 0.25942 0.16753 0.29387 C 0.20538 0.32439 0.24809 0.35676 0.29062 0.37063 C 0.33125 0.38751 0.37309 0.38682 0.40955 0.37757 C 0.4441 0.37017 0.47517 0.35052 0.50121 0.32508 C 0.52639 0.30034 0.54514 0.26705 0.55712 0.23075 C 0.56944 0.19213 0.57135 0.14612 0.56042 0.09618 C 0.55243 0.04739 0.53733 -0.00255 0.5092 -0.05018 C 0.48576 -0.09642 0.4441 -0.14844 0.41024 -0.18405 C 0.37691 -0.22313 0.3342 -0.26382 0.29097 -0.28694 C 0.25226 -0.30636 0.21302 -0.30891 0.1809 -0.28972 C 0.15243 -0.26706 0.14549 -0.22151 0.15573 -0.17665 C 0.16615 -0.13503 0.19305 -0.08463 0.23229 -0.03885 C 0.27326 0.00346 0.31267 0.04069 0.35156 0.05942 C 0.39132 0.07976 0.39635 0.08924 0.46875 0.07791 C 0.54219 0.07583 0.55746 0.01387 0.57847 -0.01203 C 0.59583 -0.04093 0.5974 -0.07885 0.60243 -0.12185 C 0.60625 -0.17041 0.59323 -0.22706 0.57969 -0.27214 C 0.56528 -0.31792 0.53854 -0.35908 0.49496 -0.42243 C 0.4493 -0.48324 0.42344 -0.51029 0.38576 -0.55006 C 0.34792 -0.5896 0.31076 -0.62891 0.27309 -0.66844 " pathEditMode="relative" rAng="-3102064" ptsTypes="fffffffffffffffffffffff">
                                      <p:cBhvr>
                                        <p:cTn id="6" dur="18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6" y="27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-1.44509E-6 C -0.02326 0.01202 -0.05781 0.02382 -0.07309 0.03885 C -0.08872 0.05572 -0.0967 0.07538 -0.10417 0.09503 C -0.11163 0.11491 -0.10417 0.13133 -0.0967 0.1496 C -0.08872 0.16624 -0.07743 0.18451 -0.05 0.19954 C -0.02726 0.21457 0.01163 0.22659 0.05347 0.23584 C 0.09236 0.24486 0.13854 0.25087 0.18455 0.25411 C 0.23073 0.25711 0.27691 0.25711 0.31944 0.25411 C 0.36545 0.25087 0.40764 0.24324 0.44236 0.23122 C 0.47691 0.22058 0.50764 0.20717 0.52309 0.19029 C 0.54253 0.17526 0.54983 0.15422 0.54983 0.13757 C 0.55382 0.1207 0.54983 0.10127 0.53055 0.08463 C 0.5118 0.06937 0.47691 0.05711 0.43108 0.05133 C 0.3842 0.04671 0.33819 0.05249 0.30729 0.06335 C 0.28055 0.07376 0.26146 0.09064 0.25729 0.11029 C 0.25729 0.12994 0.26146 0.14798 0.28055 0.16324 C 0.30017 0.17827 0.29601 0.18127 0.37292 0.20093 C 0.44236 0.2222 0.5118 0.21596 0.55382 0.2178 C 0.59601 0.2178 0.63055 0.21156 0.67274 0.20555 C 0.71944 0.19815 0.75746 0.18451 0.78472 0.17202 C 0.81163 0.16 0.82274 0.14497 0.83837 0.1207 C 0.85017 0.09665 0.85017 0.08463 0.85017 0.06636 C 0.85017 0.04809 0.85017 0.03029 0.85017 0.01202 " pathEditMode="relative" rAng="0" ptsTypes="fffffffffffffffffffffff">
                                      <p:cBhvr>
                                        <p:cTn id="8" dur="18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81" y="128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1 0.14081 C -0.03663 0.09179 -0.03281 0.03953 -0.01476 -0.00393 C 0.00781 -0.05064 0.03819 -0.09827 0.06875 -0.14474 C 0.10035 -0.19261 0.13385 -0.22243 0.16979 -0.25295 C 0.20347 -0.28278 0.24132 -0.31284 0.28246 -0.32324 C 0.32066 -0.33804 0.3618 -0.33226 0.40052 -0.31931 C 0.43646 -0.30914 0.47101 -0.28532 0.5 -0.25619 C 0.52847 -0.22706 0.55243 -0.19168 0.56944 -0.15237 C 0.58802 -0.11029 0.59583 -0.06266 0.59253 -0.01087 C 0.59115 0.0393 0.58351 0.09086 0.56198 0.1378 C 0.54496 0.18474 0.51128 0.23491 0.48177 0.26959 C 0.45417 0.30797 0.41684 0.34635 0.37691 0.36716 C 0.34097 0.38381 0.30156 0.38266 0.26736 0.35953 C 0.2349 0.33294 0.22187 0.28485 0.22552 0.23861 C 0.23038 0.19653 0.25 0.1452 0.28264 0.1015 C 0.31753 0.06011 0.35139 0.0252 0.38924 0.00809 C 0.42483 -0.00856 0.42847 -0.01758 0.50226 3.87283E-6 C 0.57656 0.00878 0.60087 0.0756 0.62604 0.10474 C 0.64774 0.13711 0.65486 0.17618 0.66528 0.2215 C 0.67639 0.27329 0.67135 0.3304 0.66424 0.37803 C 0.65677 0.4245 0.63559 0.4652 0.60035 0.52647 C 0.56389 0.58705 0.54201 0.61179 0.5092 0.65133 C 0.47726 0.68832 0.4467 0.72601 0.41424 0.76323 " pathEditMode="relative" rAng="13699893" ptsTypes="fffffffffffffffffffffff">
                                      <p:cBhvr>
                                        <p:cTn id="10" dur="1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24" y="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l-sharov.ru/images/51370e1ad5e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65104"/>
            <a:ext cx="1521772" cy="32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.torrents.tj/images/7000795142399969217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6" y="3356992"/>
            <a:ext cx="1476843" cy="40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Шары</a:t>
            </a:r>
            <a:endParaRPr lang="ru-RU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5" name="Picture 2" descr="http://pl-sharov.ru/images/51370e1ad5e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96" y="8109520"/>
            <a:ext cx="1521772" cy="32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.torrents.tj/images/7000795142399969217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9016" y="7136247"/>
            <a:ext cx="1476843" cy="40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.torrents.tj/images/7000795142399969217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9840453"/>
            <a:ext cx="1476843" cy="40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l-sharov.ru/images/51370e1ad5e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84" y="11870525"/>
            <a:ext cx="1521772" cy="32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87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00348 -1.12662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56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0257 -1.20949 " pathEditMode="relative" rAng="0" ptsTypes="AA">
                                      <p:cBhvr>
                                        <p:cTn id="8" dur="92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-60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-0.00556 -1.69745 " pathEditMode="relative" rAng="0" ptsTypes="AA">
                                      <p:cBhvr>
                                        <p:cTn id="10" dur="8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848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0659 -1.79838 " pathEditMode="relative" rAng="0" ptsTypes="AA">
                                      <p:cBhvr>
                                        <p:cTn id="12" dur="1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899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17848 L -0.01337 -2.31527 " pathEditMode="relative" rAng="0" ptsTypes="AA">
                                      <p:cBhvr>
                                        <p:cTn id="14" dur="1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-1246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18912 L -0.03351 -2.07084 " pathEditMode="relative" rAng="0" ptsTypes="AA">
                                      <p:cBhvr>
                                        <p:cTn id="16" dur="1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-9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игра ПАРОВОЗ\vector-art-nature-trees-grass-field-landsca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Documents and Settings\Admin\Рабочий стол\лис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6197">
            <a:off x="7607604" y="72683"/>
            <a:ext cx="821337" cy="79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024336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onstantia" pitchFamily="18" charset="0"/>
              </a:rPr>
              <a:t>Лист</a:t>
            </a:r>
            <a:endParaRPr lang="ru-RU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470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0092E-6 C -0.09219 0.09424 -0.13663 0.23723 -0.09774 0.31855 C -0.06875 0.38554 0.00451 0.38854 0.05937 0.3331 C 0.11354 0.27697 0.13767 0.17556 0.10486 0.11088 C 0.08767 0.07946 0.06319 0.0589 0.03437 0.05867 C -0.00781 0.05521 -0.05886 0.08223 -0.1059 0.13028 C -0.13143 0.15731 -0.15486 0.18919 -0.17153 0.22083 C -0.20781 0.29175 -0.21615 0.36636 -0.19323 0.41603 C -0.16997 0.47886 -0.10191 0.48048 -0.05486 0.4315 C -0.00226 0.37953 0.0158 0.28875 -0.00868 0.22661 C -0.02535 0.19889 -0.0467 0.18202 -0.07292 0.17833 C -0.11302 0.18041 -0.16215 0.20628 -0.20347 0.24855 C -0.22448 0.2705 -0.24479 0.29937 -0.26198 0.3301 C -0.29184 0.39131 -0.30382 0.46107 -0.28299 0.50866 C -0.25747 0.5611 -0.19774 0.56271 -0.1533 0.51674 C -0.10799 0.47124 -0.09063 0.389 -0.11649 0.33633 C -0.12743 0.30792 -0.14827 0.29337 -0.1724 0.29083 C -0.20781 0.29175 -0.24757 0.31231 -0.2882 0.35366 C -0.30781 0.37422 -0.32604 0.40078 -0.34219 0.42758 C -0.36858 0.48186 -0.37778 0.54469 -0.36181 0.58789 C -0.33524 0.63247 -0.2842 0.6364 -0.2441 0.59413 C -0.20278 0.55209 -0.18681 0.48001 -0.20938 0.43104 C -0.22205 0.40933 -0.24167 0.39616 -0.26146 0.39316 C -0.29184 0.39131 -0.33195 0.41349 -0.36649 0.44837 C -0.38351 0.46592 -0.4007 0.49156 -0.41007 0.51051 C -0.4382 0.56433 -0.44774 0.62046 -0.42813 0.65534 C -0.40851 0.69808 -0.36337 0.70385 -0.32604 0.66574 C -0.28941 0.62855 -0.27413 0.56017 -0.29427 0.51813 C -0.30712 0.49849 -0.32031 0.48232 -0.34254 0.48556 C -0.36858 0.48186 -0.40382 0.50173 -0.43386 0.53199 C -0.45226 0.55162 -0.46511 0.56987 -0.47674 0.5902 C -0.50139 0.63871 -0.50851 0.68745 -0.49531 0.72326 C -0.47396 0.75976 -0.43438 0.76391 -0.40087 0.72973 C -0.36823 0.69715 -0.35452 0.63825 -0.37274 0.5969 C -0.38368 0.58027 -0.39601 0.56641 -0.41406 0.56733 C -0.43768 0.56456 -0.47014 0.58281 -0.49896 0.61284 C -0.51389 0.62809 -0.52344 0.64264 -0.53542 0.66297 C -0.55781 0.70524 -0.5625 0.74751 -0.54948 0.77939 C -0.5342 0.81589 -0.49827 0.81958 -0.46528 0.78563 C -0.43854 0.75791 -0.42327 0.70224 -0.44254 0.66943 C -0.44879 0.64864 -0.46476 0.64195 -0.47813 0.63825 C -0.50139 0.63871 -0.52899 0.65303 -0.55417 0.67983 C -0.57014 0.69577 -0.57865 0.7087 -0.58715 0.72603 C -0.60573 0.76276 -0.6132 0.80526 -0.60243 0.83275 C -0.5882 0.86532 -0.55243 0.86694 -0.52674 0.83991 C -0.4967 0.80965 -0.48872 0.76207 -0.50208 0.72996 C -0.50972 0.71587 -0.52153 0.70593 -0.53889 0.70778 C -0.55781 0.70524 -0.58056 0.71656 -0.60712 0.74312 C -0.61736 0.7549 -0.62639 0.76807 -0.63611 0.78447 C -0.65278 0.81797 -0.66059 0.85631 -0.64618 0.87733 C -0.63455 0.90644 -0.60469 0.91106 -0.57726 0.88288 C -0.55556 0.86047 -0.54601 0.81681 -0.56077 0.78955 C -0.56406 0.77338 -0.57604 0.76622 -0.58941 0.76553 C -0.60972 0.76715 -0.63281 0.77985 -0.65191 0.79972 C -0.6632 0.81081 -0.67292 0.82467 -0.67674 0.83506 C -0.69393 0.86648 -0.69809 0.89882 -0.69132 0.92469 C -0.67743 0.94894 -0.64705 0.94779 -0.62952 0.92839 C -0.60747 0.90552 -0.5967 0.86394 -0.61129 0.8413 C -0.61736 0.82882 -0.62691 0.82097 -0.63924 0.82236 C -0.65278 0.81797 -0.67361 0.8309 -0.69306 0.84961 C -0.7 0.85724 -0.70955 0.8711 -0.71632 0.88172 C -0.73299 0.91152 -0.73507 0.93924 -0.72691 0.96073 C -0.71528 0.98313 -0.69115 0.98498 -0.67222 0.96511 C -0.65035 0.94225 -0.64566 0.91037 -0.65486 0.88634 C -0.66077 0.87549 -0.66945 0.86786 -0.68143 0.86948 C -0.69393 0.86648 -0.71285 0.87572 -0.73004 0.89397 C -0.73837 0.90321 -0.74358 0.91198 -0.74983 0.92284 " pathEditMode="relative" rAng="13930054" ptsTypes="fffffffffffffffffffffffffffffffffffffffffffffffffffffffffffffffffff">
                                      <p:cBhvr>
                                        <p:cTn id="6" dur="3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36" y="52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В РАБОТЕ\Мои рисунки\иллюстрации\фоны для презентаций\природа\фоны времена года\children winter backgroun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6" y="0"/>
            <a:ext cx="916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70" y="-1377792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onstantia" pitchFamily="18" charset="0"/>
              </a:rPr>
              <a:t>Снежинка</a:t>
            </a:r>
            <a:endParaRPr lang="ru-RU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5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06" y="-826218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90" y="-1327434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826215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90" y="-826217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26" y="-1652431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В РАБОТЕ\Мои рисунки\иллюстрации\ВРЕМЕНА ГОДА\ЗИМА\sneg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50" y="-1035496"/>
            <a:ext cx="1440160" cy="16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21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1984E-6 L 0.00938 1.15547 " pathEditMode="relative" rAng="0" ptsTypes="AA">
                                      <p:cBhvr>
                                        <p:cTn id="6" dur="2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57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03996E-6 L 0.00087 1.04574 " pathEditMode="relative" rAng="0" ptsTypes="AA">
                                      <p:cBhvr>
                                        <p:cTn id="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22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92723E-6 L -0.00625 1.07069 " pathEditMode="relative" rAng="0" ptsTypes="AA">
                                      <p:cBhvr>
                                        <p:cTn id="10" dur="10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53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00799 1.05429 " pathEditMode="relative" rAng="0" ptsTypes="AA">
                                      <p:cBhvr>
                                        <p:cTn id="13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5271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00434 0.99792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98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012E-7 L 0.00087 1.17441 " pathEditMode="relative" rAng="0" ptsTypes="AA">
                                      <p:cBhvr>
                                        <p:cTn id="17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87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03026E-6 L -0.01128 1.08455 " pathEditMode="relative" rAng="0" ptsTypes="AA">
                                      <p:cBhvr>
                                        <p:cTn id="19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4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игра ПАРОВОЗ\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Admin\Рабочий стол\sail_bo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Кораблик</a:t>
            </a:r>
            <a:endParaRPr lang="ru-RU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5" name="Picture 3" descr="C:\Documents and Settings\Admin\Рабочий стол\sail_bo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772816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Admin\Рабочий стол\sail_bo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98884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9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4378E-7 L 1.07483 3.14378E-7 " pathEditMode="relative" rAng="0" ptsTypes="AA">
                                      <p:cBhvr>
                                        <p:cTn id="6" dur="3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9896E-7 L 1.22848 -4.9896E-7 " pathEditMode="relative" rAng="0" ptsTypes="AA">
                                      <p:cBhvr>
                                        <p:cTn id="8" dur="28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2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4378E-7 L 1.07483 3.14378E-7 " pathEditMode="relative" rAng="0" ptsTypes="AA">
                                      <p:cBhvr>
                                        <p:cTn id="10" dur="37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игра ПАРОВОЗ\summer floral backgrounds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38" y="0"/>
            <a:ext cx="9159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В РАБОТЕ\Мои рисунки\иллюстрации\ВРЕМЕНА ГОДА\ЛЕТО\d15aa53af3c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5812">
            <a:off x="243070" y="876947"/>
            <a:ext cx="1440160" cy="102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Constantia" pitchFamily="18" charset="0"/>
              </a:rPr>
              <a:t>Бабочка</a:t>
            </a:r>
            <a:endParaRPr lang="ru-RU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3074" name="Picture 2" descr="G:\В РАБОТЕ\Мои рисунки\иллюстрации\животные\животные и насекомые\1347788338_butterfly-1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851" y="1176770"/>
            <a:ext cx="3810001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В РАБОТЕ\Мои рисунки\иллюстрации\животные\животные и насекомые\1347788396_butterfly-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1266825"/>
            <a:ext cx="3810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80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0189E-6 C -0.03368 0.03627 -0.0717 0.07185 -0.08889 0.11758 C -0.10573 0.16794 -0.11423 0.228 -0.12239 0.2876 C -0.1309 0.34627 -0.12239 0.39594 -0.11423 0.45161 C -0.10573 0.5022 -0.09357 0.55671 -0.06354 0.60245 C -0.03836 0.64704 0.00452 0.68446 0.05087 0.71148 C 0.09358 0.7392 0.14462 0.75745 0.19532 0.76646 C 0.24705 0.7757 0.29723 0.7757 0.3448 0.76646 C 0.39532 0.75745 0.44098 0.73412 0.47969 0.69832 C 0.51893 0.66621 0.55278 0.62578 0.5691 0.57519 C 0.59098 0.52969 0.59844 0.46478 0.59844 0.41511 C 0.60261 0.36452 0.59844 0.30585 0.57761 0.25526 C 0.55695 0.20975 0.51893 0.1721 0.46771 0.15477 C 0.41632 0.14068 0.36546 0.15893 0.33091 0.1915 C 0.30209 0.22292 0.28056 0.2742 0.27587 0.33311 C 0.27587 0.39178 0.28056 0.44653 0.30209 0.49203 C 0.32327 0.53777 0.31841 0.54701 0.4033 0.60661 C 0.47969 0.67037 0.55695 0.65281 0.60261 0.6572 C 0.64966 0.6572 0.6875 0.63872 0.73507 0.61978 C 0.78664 0.59829 0.82865 0.55671 0.85868 0.51952 C 0.88785 0.48372 0.90105 0.43752 0.91754 0.36452 C 0.93073 0.29176 0.93073 0.25526 0.93073 0.19982 C 0.93073 0.14484 0.93073 0.09102 0.93073 0.03627 " pathEditMode="relative" rAng="0" ptsTypes="fffffffffffffffffffffff">
                                      <p:cBhvr>
                                        <p:cTn id="6" dur="1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83" y="387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7 -0.13768 L 0.17448 0.29036 L 0.05643 -0.19936 L 0.27153 0.22869 L 0.15608 -0.26265 L 0.36789 0.16747 L 0.25244 -0.32386 L 0.46459 0.1058 L 0.34914 -0.38554 L 0.56424 0.0425 L 0.44601 -0.44722 L 0.66094 -0.01918 L 0.54219 -0.50843 L 0.7573 -0.08039 L 0.64185 -0.57173 L 0.85417 -0.14207 L 0.73872 -0.63341 " pathEditMode="relative" rAng="-1533658" ptsTypes="FFFFFFFFFFFFFFFFF">
                                      <p:cBhvr>
                                        <p:cTn id="8" dur="17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05" y="-18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-0.04412 C -0.02465 -0.09956 -0.03976 -0.15939 -0.06406 -0.22407 C -0.13455 -0.40495 -0.23247 -0.51559 -0.27899 -0.46062 C -0.32952 -0.40726 -0.31042 -0.21275 -0.23976 -0.03211 C -0.20347 0.06283 -0.16059 0.13675 -0.12292 0.17949 C -0.09584 0.2206 -0.06476 0.25225 -0.02518 0.2832 C 0.09965 0.3823 0.2316 0.40009 0.26476 0.32594 C 0.29722 0.25271 0.22239 0.10741 0.09705 0.00901 C 0.03837 -0.03765 -0.02413 -0.06745 -0.07431 -0.07415 C -0.1125 -0.09032 -0.15955 -0.09402 -0.20868 -0.09379 C -0.36702 -0.08663 -0.50452 -0.01525 -0.51511 0.06884 C -0.52604 0.152 -0.40938 0.21113 -0.2507 0.20443 C -0.18021 0.20674 -0.11181 0.18826 -0.0566 0.15846 C -0.01181 0.1416 0.03333 0.11712 0.08455 0.07831 C 0.24427 -0.03396 0.35851 -0.18111 0.34739 -0.25664 C 0.33385 -0.32779 0.19809 -0.30307 0.04097 -0.1878 C -0.02518 -0.14091 -0.08542 -0.08247 -0.1309 -0.03165 C -0.17361 0.0134 -0.22031 0.07692 -0.26337 0.14853 C -0.3875 0.34072 -0.46233 0.53315 -0.42413 0.58281 C -0.3908 0.63548 -0.26285 0.51859 -0.13906 0.32548 C -0.08403 0.23677 -0.03698 0.14761 -0.00729 0.07276 C 0.02135 0.00878 0.04601 -0.06445 0.07066 -0.14507 C 0.13871 -0.38138 0.15243 -0.59021 0.10156 -0.60337 C 0.0526 -0.62139 -0.0408 -0.44445 -0.10938 -0.20698 C -0.14115 -0.09286 -0.1632 0.01548 -0.16875 0.09656 C -0.17622 0.16401 -0.1809 0.23308 -0.18177 0.31162 C -0.17709 0.54724 -0.13368 0.72026 -0.07813 0.69739 C -0.02535 0.67937 0.01927 0.47031 0.01719 0.23747 C 0.01545 0.12405 0.00694 0.02379 -0.01163 -0.04412 Z " pathEditMode="relative" rAng="-3555904" ptsTypes="fffffffffffffffffffffffffffff">
                                      <p:cBhvr>
                                        <p:cTn id="10" dur="20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4" y="10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игра ПАРОВОЗ\e29b950d37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marley.spb.ru/labs/files/air_ballo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15" y="1628800"/>
            <a:ext cx="118273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  <a:latin typeface="Constantia" pitchFamily="18" charset="0"/>
              </a:rPr>
              <a:t>Воздушный шар</a:t>
            </a:r>
            <a:endParaRPr lang="ru-RU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24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3352E-6 L 0.97657 -0.38396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19" y="-19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66</Words>
  <Application>Microsoft Office PowerPoint</Application>
  <PresentationFormat>Экран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Упражнения для развития вокального дыхания.</vt:lpstr>
      <vt:lpstr>Задание.</vt:lpstr>
      <vt:lpstr>Пушинка</vt:lpstr>
      <vt:lpstr>Шары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Презентацию подготовила музыкальный руководитель МДОУ «Детский сад комбинированного вида №7 «Огонёк» г.Котласа  Архангельской области Копытова Татьяна Александровна http://vasar321.jimdo.com/ </vt:lpstr>
    </vt:vector>
  </TitlesOfParts>
  <Company>Microsoft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и упражнения для развития вокального дыхания</dc:title>
  <dc:creator>Admin</dc:creator>
  <cp:lastModifiedBy>Admin</cp:lastModifiedBy>
  <cp:revision>21</cp:revision>
  <dcterms:created xsi:type="dcterms:W3CDTF">2016-01-01T23:55:06Z</dcterms:created>
  <dcterms:modified xsi:type="dcterms:W3CDTF">2016-01-08T11:47:22Z</dcterms:modified>
</cp:coreProperties>
</file>