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B31BA5-371D-47D4-91EF-87981F476C72}"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30127-0C8C-4A71-8CC7-591704A6228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31BA5-371D-47D4-91EF-87981F476C72}" type="datetimeFigureOut">
              <a:rPr lang="ru-RU" smtClean="0"/>
              <a:pPr/>
              <a:t>20.02.2015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30127-0C8C-4A71-8CC7-591704A6228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Прямоугольник с одним вырезанным углом 3"/>
          <p:cNvSpPr/>
          <p:nvPr/>
        </p:nvSpPr>
        <p:spPr>
          <a:xfrm>
            <a:off x="5508104" y="4653136"/>
            <a:ext cx="3635896" cy="187220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r>
              <a:rPr lang="ru-RU" dirty="0" smtClean="0"/>
              <a:t>Сообщение о значении пунктуации в русском языке.</a:t>
            </a:r>
            <a:endParaRPr lang="ru-RU" dirty="0"/>
          </a:p>
        </p:txBody>
      </p:sp>
      <p:sp>
        <p:nvSpPr>
          <p:cNvPr id="3" name="Подзаголовок 2"/>
          <p:cNvSpPr>
            <a:spLocks noGrp="1"/>
          </p:cNvSpPr>
          <p:nvPr>
            <p:ph type="subTitle" idx="1"/>
          </p:nvPr>
        </p:nvSpPr>
        <p:spPr>
          <a:xfrm>
            <a:off x="4139952" y="4797152"/>
            <a:ext cx="6400800" cy="1752600"/>
          </a:xfrm>
        </p:spPr>
        <p:txBody>
          <a:bodyPr>
            <a:normAutofit fontScale="77500" lnSpcReduction="20000"/>
          </a:bodyPr>
          <a:lstStyle/>
          <a:p>
            <a:r>
              <a:rPr lang="ru-RU" sz="2900" dirty="0" smtClean="0">
                <a:solidFill>
                  <a:schemeClr val="tx1">
                    <a:lumMod val="95000"/>
                    <a:lumOff val="5000"/>
                  </a:schemeClr>
                </a:solidFill>
              </a:rPr>
              <a:t>Работу выполнили:</a:t>
            </a:r>
          </a:p>
          <a:p>
            <a:r>
              <a:rPr lang="ru-RU" sz="2900" dirty="0" smtClean="0">
                <a:solidFill>
                  <a:schemeClr val="tx1">
                    <a:lumMod val="95000"/>
                    <a:lumOff val="5000"/>
                  </a:schemeClr>
                </a:solidFill>
              </a:rPr>
              <a:t>Ученицы 7А</a:t>
            </a:r>
          </a:p>
          <a:p>
            <a:r>
              <a:rPr lang="ru-RU" sz="2900" dirty="0" smtClean="0">
                <a:solidFill>
                  <a:schemeClr val="tx1">
                    <a:lumMod val="95000"/>
                    <a:lumOff val="5000"/>
                  </a:schemeClr>
                </a:solidFill>
              </a:rPr>
              <a:t>Смирнова Наталья </a:t>
            </a:r>
          </a:p>
          <a:p>
            <a:r>
              <a:rPr lang="ru-RU" sz="2900" dirty="0" smtClean="0">
                <a:solidFill>
                  <a:schemeClr val="tx1">
                    <a:lumMod val="95000"/>
                    <a:lumOff val="5000"/>
                  </a:schemeClr>
                </a:solidFill>
              </a:rPr>
              <a:t>Бунтовичева  Дарья</a:t>
            </a:r>
          </a:p>
          <a:p>
            <a:r>
              <a:rPr lang="ru-RU" sz="2900" dirty="0" smtClean="0">
                <a:solidFill>
                  <a:schemeClr val="tx1">
                    <a:lumMod val="95000"/>
                    <a:lumOff val="5000"/>
                  </a:schemeClr>
                </a:solidFill>
              </a:rPr>
              <a:t>Ионова Анастасия</a:t>
            </a:r>
          </a:p>
          <a:p>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60648"/>
            <a:ext cx="6030416" cy="6494085"/>
          </a:xfrm>
          <a:prstGeom prst="rect">
            <a:avLst/>
          </a:prstGeom>
        </p:spPr>
        <p:txBody>
          <a:bodyPr wrap="square">
            <a:spAutoFit/>
          </a:bodyPr>
          <a:lstStyle/>
          <a:p>
            <a:r>
              <a:rPr lang="ru-RU" sz="3200" i="1" dirty="0"/>
              <a:t>Собственные значения знаков препинания складывались в течение столетий. Всё случайное и неудачное отсеивалось, всё лучшее закреплялось в творчестве тонко чувствующих письменный текст авторов, в практике серьёзных издательств, в которых работали столь же тонко чувствующие значимость пунктуации редакторы.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5846"/>
            <a:ext cx="8136904" cy="6370975"/>
          </a:xfrm>
          <a:prstGeom prst="rect">
            <a:avLst/>
          </a:prstGeom>
        </p:spPr>
        <p:txBody>
          <a:bodyPr wrap="square">
            <a:spAutoFit/>
          </a:bodyPr>
          <a:lstStyle/>
          <a:p>
            <a:r>
              <a:rPr lang="ru-RU" sz="2400" i="1" dirty="0"/>
              <a:t>Многие считают, что точка всегда стоит </a:t>
            </a:r>
            <a:r>
              <a:rPr lang="ru-RU" sz="2400" i="1" dirty="0" smtClean="0"/>
              <a:t>в конце </a:t>
            </a:r>
            <a:r>
              <a:rPr lang="ru-RU" sz="2400" i="1" dirty="0"/>
              <a:t>предложения, а оно, как учат в школе, выражает законченную мысль. </a:t>
            </a:r>
            <a:r>
              <a:rPr lang="ru-RU" sz="2400" i="1" dirty="0" smtClean="0"/>
              <a:t>Но рассмотрим такое, например, предложение: “В магазине Павлик сразу увидел этот мяч. Большой. Чёрный. Сшитый из кожаных </a:t>
            </a:r>
            <a:r>
              <a:rPr lang="ru-RU" sz="2400" i="1" dirty="0" err="1" smtClean="0"/>
              <a:t>шестиугольничков</a:t>
            </a:r>
            <a:r>
              <a:rPr lang="ru-RU" sz="2400" i="1" dirty="0" smtClean="0"/>
              <a:t>. Мяч, о котором он так мечтал. Который даже видел во сне”. Судя по грамматической структуре, предложение здесь одно. Вместо пяти </a:t>
            </a:r>
            <a:r>
              <a:rPr lang="ru-RU" sz="2400" i="1" dirty="0"/>
              <a:t>точек можно поставить пять запятых.</a:t>
            </a:r>
            <a:r>
              <a:rPr lang="ru-RU" sz="2400" i="1" dirty="0" smtClean="0"/>
              <a:t/>
            </a:r>
            <a:br>
              <a:rPr lang="ru-RU" sz="2400" i="1" dirty="0" smtClean="0"/>
            </a:br>
            <a:r>
              <a:rPr lang="ru-RU" sz="2400" i="1" dirty="0" smtClean="0"/>
              <a:t/>
            </a:r>
            <a:br>
              <a:rPr lang="ru-RU" sz="2400" i="1" dirty="0" smtClean="0"/>
            </a:br>
            <a:r>
              <a:rPr lang="ru-RU" sz="2400" i="1" dirty="0"/>
              <a:t>Откуда же эти «незаконные» точки? На самом деле точка стоит не там, где действительно кончается предложение, а там, где пишущий хочет сказать: «Я сообщил вам всё, что считал нужным. Можете обдумать моё сообщение». Однако нормативная пунктуация разрешает делать подобные «заявления» только в конце предложения. Всё остальное — авторские вольности.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5632311"/>
          </a:xfrm>
          <a:prstGeom prst="rect">
            <a:avLst/>
          </a:prstGeom>
        </p:spPr>
        <p:txBody>
          <a:bodyPr wrap="square">
            <a:spAutoFit/>
          </a:bodyPr>
          <a:lstStyle/>
          <a:p>
            <a:r>
              <a:rPr lang="ru-RU" sz="2400" i="1" dirty="0"/>
              <a:t>Многоточие — своеобразный антоним точки. Его ставят, когда хотят сказать: «Я сообщил вам ещё не всё, что знаю. Подумайте сами, что можно добавить к сказанному (или что произошло потом)». </a:t>
            </a:r>
            <a:endParaRPr lang="ru-RU" sz="2400" i="1" dirty="0" smtClean="0"/>
          </a:p>
          <a:p>
            <a:r>
              <a:rPr lang="ru-RU" sz="2400" i="1" dirty="0" smtClean="0"/>
              <a:t>«Он был необычайно, необычайно талантлив, но вы знаете, как это делается в молодости... Побыстрее, посмешнее — тяп-ляп, и так сойдёт...Да-с...»</a:t>
            </a:r>
          </a:p>
          <a:p>
            <a:r>
              <a:rPr lang="ru-RU" sz="2400" i="1" dirty="0" smtClean="0"/>
              <a:t>                                                                                     (А. и Б. Стругацкие).</a:t>
            </a:r>
            <a:br>
              <a:rPr lang="ru-RU" sz="2400" i="1" dirty="0" smtClean="0"/>
            </a:br>
            <a:r>
              <a:rPr lang="ru-RU" sz="2400" i="1" dirty="0" smtClean="0"/>
              <a:t>Другое значение многоточия — 'Я сообщил вам ещё не всё, что знаю. Я подумаю и, возможно, добавлю что-нибудь ещё'. «Граф Калиостро — это совсем не то же самое, что великий Балъзамо. Это. как бы вам сказать... Это не очень удачная его копия. Балъзамо в юности сматрицировал себя» </a:t>
            </a:r>
          </a:p>
          <a:p>
            <a:r>
              <a:rPr lang="ru-RU" sz="2400" dirty="0" smtClean="0"/>
              <a:t>                                                                                         (А. и Б. Стругацкие).</a:t>
            </a:r>
            <a:br>
              <a:rPr lang="ru-RU" sz="2400" dirty="0" smtClean="0"/>
            </a:br>
            <a:endParaRPr lang="ru-RU" sz="2400" dirty="0"/>
          </a:p>
        </p:txBody>
      </p:sp>
      <p:sp>
        <p:nvSpPr>
          <p:cNvPr id="6" name="Прямоугольник 5"/>
          <p:cNvSpPr/>
          <p:nvPr/>
        </p:nvSpPr>
        <p:spPr>
          <a:xfrm>
            <a:off x="0" y="5013176"/>
            <a:ext cx="8820472" cy="1569660"/>
          </a:xfrm>
          <a:prstGeom prst="rect">
            <a:avLst/>
          </a:prstGeom>
        </p:spPr>
        <p:txBody>
          <a:bodyPr wrap="square">
            <a:spAutoFit/>
          </a:bodyPr>
          <a:lstStyle/>
          <a:p>
            <a:r>
              <a:rPr lang="ru-RU" sz="2400" i="1" dirty="0"/>
              <a:t>В многоточии кроются два оттенка — незаконченности и неуверенности; в текстах они </a:t>
            </a:r>
            <a:r>
              <a:rPr lang="ru-RU" sz="2400" i="1" dirty="0" smtClean="0"/>
              <a:t>могут </a:t>
            </a:r>
            <a:r>
              <a:rPr lang="ru-RU" sz="2400" i="1" dirty="0"/>
              <a:t>появляться как вместе, так и порознь. Кроме того, с помощью многоточия обозначают пропуски в тексте.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820472" cy="6555641"/>
          </a:xfrm>
          <a:prstGeom prst="rect">
            <a:avLst/>
          </a:prstGeom>
        </p:spPr>
        <p:txBody>
          <a:bodyPr wrap="square">
            <a:spAutoFit/>
          </a:bodyPr>
          <a:lstStyle/>
          <a:p>
            <a:r>
              <a:rPr lang="ru-RU" sz="2000" i="1" dirty="0"/>
              <a:t> </a:t>
            </a:r>
            <a:endParaRPr lang="ru-RU" sz="2000" i="1" dirty="0" smtClean="0"/>
          </a:p>
          <a:p>
            <a:r>
              <a:rPr lang="ru-RU" sz="2000" i="1" dirty="0" smtClean="0"/>
              <a:t>Вопросительный </a:t>
            </a:r>
            <a:r>
              <a:rPr lang="ru-RU" sz="2000" i="1" dirty="0"/>
              <a:t>знак требует ответа. В устной речи ему соответствуют особого рода интонация и вопросительные слова, как, например, у К. И. Чуковского.</a:t>
            </a:r>
            <a:r>
              <a:rPr lang="ru-RU" sz="2000" i="1" dirty="0" smtClean="0"/>
              <a:t/>
            </a:r>
            <a:br>
              <a:rPr lang="ru-RU" sz="2000" i="1" dirty="0" smtClean="0"/>
            </a:br>
            <a:r>
              <a:rPr lang="ru-RU" sz="2000" i="1" dirty="0"/>
              <a:t>«Перед тем как купить у захожей торговки груши, яблоки или, скажем, черешни, она простодушно спрашивала:</a:t>
            </a:r>
            <a:r>
              <a:rPr lang="ru-RU" sz="2000" i="1" dirty="0" smtClean="0"/>
              <a:t/>
            </a:r>
            <a:br>
              <a:rPr lang="ru-RU" sz="2000" i="1" dirty="0" smtClean="0"/>
            </a:br>
            <a:r>
              <a:rPr lang="ru-RU" sz="2000" i="1" dirty="0"/>
              <a:t>— А они хорошие? — Хорошие, мадамочка, хорошие!</a:t>
            </a:r>
            <a:r>
              <a:rPr lang="ru-RU" sz="2000" i="1" dirty="0" smtClean="0"/>
              <a:t/>
            </a:r>
            <a:br>
              <a:rPr lang="ru-RU" sz="2000" i="1" dirty="0" smtClean="0"/>
            </a:br>
            <a:r>
              <a:rPr lang="ru-RU" sz="2000" i="1" dirty="0"/>
              <a:t>Узнав у торговки цену, </a:t>
            </a:r>
            <a:r>
              <a:rPr lang="ru-RU" sz="2000" i="1" dirty="0" smtClean="0"/>
              <a:t>маша </a:t>
            </a:r>
            <a:r>
              <a:rPr lang="ru-RU" sz="2000" i="1" dirty="0"/>
              <a:t>задавала ей новый вопрос:</a:t>
            </a:r>
            <a:r>
              <a:rPr lang="ru-RU" sz="2000" i="1" dirty="0" smtClean="0"/>
              <a:t/>
            </a:r>
            <a:br>
              <a:rPr lang="ru-RU" sz="2000" i="1" dirty="0" smtClean="0"/>
            </a:br>
            <a:r>
              <a:rPr lang="ru-RU" sz="2000" i="1" dirty="0"/>
              <a:t>— А тю, не дорого? — Не дорого, лидешочка. не дорого!</a:t>
            </a:r>
            <a:r>
              <a:rPr lang="ru-RU" sz="2000" i="1" dirty="0" smtClean="0"/>
              <a:t/>
            </a:r>
            <a:br>
              <a:rPr lang="ru-RU" sz="2000" i="1" dirty="0" smtClean="0"/>
            </a:br>
            <a:r>
              <a:rPr lang="ru-RU" sz="2000" i="1" dirty="0"/>
              <a:t>Когда же торговка отвешивала маме товар на сомнительных весах, мама спрашивала:</a:t>
            </a:r>
            <a:r>
              <a:rPr lang="ru-RU" sz="2000" i="1" dirty="0" smtClean="0"/>
              <a:t/>
            </a:r>
            <a:br>
              <a:rPr lang="ru-RU" sz="2000" i="1" dirty="0" smtClean="0"/>
            </a:br>
            <a:r>
              <a:rPr lang="ru-RU" sz="2000" i="1" dirty="0"/>
              <a:t>— А весы у вас верные? - Верные, мадамочка, верные!».</a:t>
            </a:r>
            <a:r>
              <a:rPr lang="ru-RU" sz="2000" i="1" dirty="0" smtClean="0"/>
              <a:t/>
            </a:r>
            <a:br>
              <a:rPr lang="ru-RU" sz="2000" i="1" dirty="0" smtClean="0"/>
            </a:br>
            <a:r>
              <a:rPr lang="ru-RU" sz="2000" i="1" dirty="0"/>
              <a:t>Если пишущий ставит в конце </a:t>
            </a:r>
            <a:r>
              <a:rPr lang="ru-RU" sz="2000" i="1" dirty="0" smtClean="0"/>
              <a:t>предложения.</a:t>
            </a:r>
          </a:p>
          <a:p>
            <a:endParaRPr lang="ru-RU" sz="2000" i="1" dirty="0" smtClean="0"/>
          </a:p>
          <a:p>
            <a:endParaRPr lang="ru-RU" sz="2000" i="1" dirty="0"/>
          </a:p>
          <a:p>
            <a:endParaRPr lang="ru-RU" sz="2000" i="1" dirty="0"/>
          </a:p>
          <a:p>
            <a:r>
              <a:rPr lang="ru-RU" sz="2000" i="1" dirty="0" smtClean="0"/>
              <a:t>Восклицательный знак</a:t>
            </a:r>
            <a:r>
              <a:rPr lang="ru-RU" sz="2000" i="1" dirty="0"/>
              <a:t>, он показывает, насколько сильно его волнует содержание собственного высказывания. В этом смысле восклицательный знак противопоставлен и точке, и многоточию, и вопросительному знаку: «— Погодите! — вскричал я. — Орла! Орла заберите! Вместе с запахом!» (А. и Б. Стругацкие).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154984"/>
          </a:xfrm>
          <a:prstGeom prst="rect">
            <a:avLst/>
          </a:prstGeom>
        </p:spPr>
        <p:txBody>
          <a:bodyPr wrap="square">
            <a:spAutoFit/>
          </a:bodyPr>
          <a:lstStyle/>
          <a:p>
            <a:endParaRPr lang="ru-RU" sz="2400" i="1" dirty="0" smtClean="0"/>
          </a:p>
          <a:p>
            <a:r>
              <a:rPr lang="ru-RU" sz="2400" i="1" dirty="0" smtClean="0"/>
              <a:t>Запятую </a:t>
            </a:r>
            <a:r>
              <a:rPr lang="ru-RU" sz="2400" i="1" dirty="0"/>
              <a:t>ставят, когда хотят сказать: «Я ещё не закончил своё сообщение, читайте дальше». С одной стороны, запятая противопоставлена точке (сообщение не закончено), с другой — многоточию (пишущий не намерен прерывать своё сообщение). Запятые — это своеобразные крючки, за которые цепляются связанные воедино замыслом автора текста фрагменты предложения. Так что они не столько обособляют или выделяют, сколько объединяют</a:t>
            </a:r>
            <a:r>
              <a:rPr lang="ru-RU" sz="2400" i="1" dirty="0" smtClean="0"/>
              <a:t>.</a:t>
            </a:r>
          </a:p>
          <a:p>
            <a:endParaRPr lang="ru-RU" sz="2400" dirty="0"/>
          </a:p>
          <a:p>
            <a:endParaRPr lang="ru-RU" sz="2400" dirty="0" smtClean="0"/>
          </a:p>
        </p:txBody>
      </p:sp>
      <p:sp>
        <p:nvSpPr>
          <p:cNvPr id="3" name="Прямоугольник 2"/>
          <p:cNvSpPr/>
          <p:nvPr/>
        </p:nvSpPr>
        <p:spPr>
          <a:xfrm>
            <a:off x="0" y="4293096"/>
            <a:ext cx="9144000" cy="1938992"/>
          </a:xfrm>
          <a:prstGeom prst="rect">
            <a:avLst/>
          </a:prstGeom>
        </p:spPr>
        <p:txBody>
          <a:bodyPr wrap="square">
            <a:spAutoFit/>
          </a:bodyPr>
          <a:lstStyle/>
          <a:p>
            <a:r>
              <a:rPr lang="ru-RU" sz="2400" i="1" dirty="0"/>
              <a:t>Точка с запятой, своеобразный синоним и запятой, и точки, противопоставлена им обеим. Значение этого знака можно определить так: «Я закончил существенную часть своего сообщения. Вам уже есть над чем подумать. Однако я сообщил ещё не всё, читайте дальше».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688"/>
            <a:ext cx="9144000" cy="2308324"/>
          </a:xfrm>
          <a:prstGeom prst="rect">
            <a:avLst/>
          </a:prstGeom>
        </p:spPr>
        <p:txBody>
          <a:bodyPr wrap="square">
            <a:spAutoFit/>
          </a:bodyPr>
          <a:lstStyle/>
          <a:p>
            <a:r>
              <a:rPr lang="ru-RU" sz="2400" i="1" dirty="0"/>
              <a:t>Двоеточие ставят, если хотят сказать: «Я собираюсь пояснить сделанное сообщение». Этим объясняется и употребление двоеточия перед рядом однородных членов после обобщающего слова, в бессоюзном предложении перед второй частью, которая поясняет или дополняет первую либо указывает причину, и перед прямой </a:t>
            </a:r>
            <a:r>
              <a:rPr lang="ru-RU" sz="2400" i="1" dirty="0" smtClean="0"/>
              <a:t>речью</a:t>
            </a:r>
            <a:endParaRPr lang="ru-RU" sz="2400" i="1" dirty="0"/>
          </a:p>
        </p:txBody>
      </p:sp>
      <p:sp>
        <p:nvSpPr>
          <p:cNvPr id="3" name="Прямоугольник 2"/>
          <p:cNvSpPr/>
          <p:nvPr/>
        </p:nvSpPr>
        <p:spPr>
          <a:xfrm>
            <a:off x="0" y="3501008"/>
            <a:ext cx="8964488" cy="1938992"/>
          </a:xfrm>
          <a:prstGeom prst="rect">
            <a:avLst/>
          </a:prstGeom>
        </p:spPr>
        <p:txBody>
          <a:bodyPr wrap="square">
            <a:spAutoFit/>
          </a:bodyPr>
          <a:lstStyle/>
          <a:p>
            <a:r>
              <a:rPr lang="ru-RU" sz="2400" i="1" dirty="0"/>
              <a:t>Тире не только многозначно, по даже имеет омонимы. Тире ставят, например, если хотят показать, что в сообщении есть пропуск каких-то слов. В этом значении тире используют в неполных </a:t>
            </a:r>
            <a:r>
              <a:rPr lang="ru-RU" sz="2400" i="1" dirty="0" smtClean="0"/>
              <a:t>предложениях: «Часто </a:t>
            </a:r>
            <a:r>
              <a:rPr lang="ru-RU" sz="2400" i="1" dirty="0"/>
              <a:t>тире отмечает опущенную глагольную связку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5262979"/>
          </a:xfrm>
          <a:prstGeom prst="rect">
            <a:avLst/>
          </a:prstGeom>
        </p:spPr>
        <p:txBody>
          <a:bodyPr wrap="square">
            <a:spAutoFit/>
          </a:bodyPr>
          <a:lstStyle/>
          <a:p>
            <a:r>
              <a:rPr lang="ru-RU" sz="2400" i="1" dirty="0"/>
              <a:t>Кавычки ставят, когда заключённое в них высказывание принадлежит не автору. Чаще всего их используют, чтобы обозначить границы прямой речи или цитаты. Иногда в кавычки заключают слова, от которых пишущий хочет «откреститься», или общепринятое, но не совсем точное, не слишком удачное обозначение. Сравните. Лидер партии заявил, что страна стонет под гнётом «преступных правителей, продавшихся врагам», и обещал исправить положение, как только его изберут президентом; Мой приятель подался в «коммивояжёры» — торгует какими-то пятновыводителями. Благодаря способности подчёркивать непрямое значение слов и выражений кавычки часто становятся знаком иронического отношения к обсуждаемому предмету: Такие «спасители Отечества» могут довести нас до серьёзной беды.</a:t>
            </a:r>
          </a:p>
        </p:txBody>
      </p:sp>
      <p:sp>
        <p:nvSpPr>
          <p:cNvPr id="3" name="Прямоугольник 2"/>
          <p:cNvSpPr/>
          <p:nvPr/>
        </p:nvSpPr>
        <p:spPr>
          <a:xfrm>
            <a:off x="179512" y="5445224"/>
            <a:ext cx="8784976" cy="830997"/>
          </a:xfrm>
          <a:prstGeom prst="rect">
            <a:avLst/>
          </a:prstGeom>
        </p:spPr>
        <p:txBody>
          <a:bodyPr wrap="square">
            <a:spAutoFit/>
          </a:bodyPr>
          <a:lstStyle/>
          <a:p>
            <a:r>
              <a:rPr lang="ru-RU" sz="2400" i="1" dirty="0"/>
              <a:t>В скобки ставят высказывание, несущее </a:t>
            </a:r>
            <a:r>
              <a:rPr lang="ru-RU" sz="2400" i="1" dirty="0" smtClean="0"/>
              <a:t>не основную</a:t>
            </a:r>
            <a:r>
              <a:rPr lang="ru-RU" sz="2400" i="1" dirty="0"/>
              <a:t>, а дополнительную информацию.</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0618" y="2967335"/>
            <a:ext cx="7282763"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спасибо за внимание!!!</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599</Words>
  <Application>Microsoft Office PowerPoint</Application>
  <PresentationFormat>Экран (4:3)</PresentationFormat>
  <Paragraphs>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Сообщение о значении пунктуации в русском языке.</vt:lpstr>
      <vt:lpstr>Слайд 2</vt:lpstr>
      <vt:lpstr>Слайд 3</vt:lpstr>
      <vt:lpstr>Слайд 4</vt:lpstr>
      <vt:lpstr>Слайд 5</vt:lpstr>
      <vt:lpstr>Слайд 6</vt:lpstr>
      <vt:lpstr>Слайд 7</vt:lpstr>
      <vt:lpstr>Слайд 8</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Сообщение о значении пунктуации в русском языке.</dc:title>
  <dc:creator>user</dc:creator>
  <cp:lastModifiedBy>UserN</cp:lastModifiedBy>
  <cp:revision>21</cp:revision>
  <dcterms:created xsi:type="dcterms:W3CDTF">2015-02-20T12:26:58Z</dcterms:created>
  <dcterms:modified xsi:type="dcterms:W3CDTF">2015-02-20T21:36:26Z</dcterms:modified>
</cp:coreProperties>
</file>