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8" r:id="rId3"/>
    <p:sldId id="285" r:id="rId4"/>
    <p:sldId id="286" r:id="rId5"/>
    <p:sldId id="259" r:id="rId6"/>
    <p:sldId id="287" r:id="rId7"/>
    <p:sldId id="288" r:id="rId8"/>
    <p:sldId id="284" r:id="rId9"/>
    <p:sldId id="260" r:id="rId10"/>
    <p:sldId id="261" r:id="rId11"/>
    <p:sldId id="302" r:id="rId12"/>
    <p:sldId id="262" r:id="rId13"/>
    <p:sldId id="263" r:id="rId14"/>
    <p:sldId id="295" r:id="rId15"/>
    <p:sldId id="289" r:id="rId16"/>
    <p:sldId id="290" r:id="rId17"/>
    <p:sldId id="291" r:id="rId18"/>
    <p:sldId id="264" r:id="rId19"/>
    <p:sldId id="265" r:id="rId20"/>
    <p:sldId id="266" r:id="rId21"/>
    <p:sldId id="300" r:id="rId22"/>
    <p:sldId id="301" r:id="rId23"/>
    <p:sldId id="267" r:id="rId24"/>
    <p:sldId id="292" r:id="rId25"/>
    <p:sldId id="293" r:id="rId26"/>
    <p:sldId id="296" r:id="rId27"/>
    <p:sldId id="294" r:id="rId28"/>
    <p:sldId id="297" r:id="rId29"/>
    <p:sldId id="298" r:id="rId30"/>
    <p:sldId id="299" r:id="rId31"/>
    <p:sldId id="303" r:id="rId32"/>
    <p:sldId id="271" r:id="rId33"/>
    <p:sldId id="270" r:id="rId34"/>
    <p:sldId id="272" r:id="rId35"/>
    <p:sldId id="27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A834BE-851E-4950-BEC4-645B36EF984B}">
          <p14:sldIdLst>
            <p14:sldId id="256"/>
            <p14:sldId id="258"/>
            <p14:sldId id="285"/>
            <p14:sldId id="286"/>
            <p14:sldId id="259"/>
            <p14:sldId id="287"/>
            <p14:sldId id="288"/>
            <p14:sldId id="284"/>
            <p14:sldId id="260"/>
            <p14:sldId id="261"/>
            <p14:sldId id="302"/>
            <p14:sldId id="262"/>
            <p14:sldId id="263"/>
            <p14:sldId id="295"/>
            <p14:sldId id="289"/>
            <p14:sldId id="290"/>
            <p14:sldId id="291"/>
            <p14:sldId id="264"/>
            <p14:sldId id="265"/>
            <p14:sldId id="266"/>
            <p14:sldId id="300"/>
            <p14:sldId id="301"/>
            <p14:sldId id="267"/>
            <p14:sldId id="292"/>
            <p14:sldId id="293"/>
          </p14:sldIdLst>
        </p14:section>
        <p14:section name="Раздел без заголовка" id="{94551514-D075-49DD-871B-6347386D7588}">
          <p14:sldIdLst>
            <p14:sldId id="296"/>
            <p14:sldId id="294"/>
            <p14:sldId id="297"/>
            <p14:sldId id="298"/>
            <p14:sldId id="299"/>
            <p14:sldId id="303"/>
            <p14:sldId id="271"/>
            <p14:sldId id="270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6600"/>
    <a:srgbClr val="FF9900"/>
    <a:srgbClr val="3333FF"/>
    <a:srgbClr val="FF0000"/>
    <a:srgbClr val="663300"/>
    <a:srgbClr val="9900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27" autoAdjust="0"/>
  </p:normalViewPr>
  <p:slideViewPr>
    <p:cSldViewPr>
      <p:cViewPr varScale="1">
        <p:scale>
          <a:sx n="70" d="100"/>
          <a:sy n="70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95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5396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97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5398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5399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540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0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40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5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  <p:sp>
              <p:nvSpPr>
                <p:cNvPr id="15406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  <p:sp>
              <p:nvSpPr>
                <p:cNvPr id="15407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</p:grpSp>
          <p:grpSp>
            <p:nvGrpSpPr>
              <p:cNvPr id="1540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540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ru-RU" sz="2400"/>
                </a:p>
              </p:txBody>
            </p:sp>
          </p:grpSp>
        </p:grpSp>
      </p:grpSp>
      <p:sp>
        <p:nvSpPr>
          <p:cNvPr id="15415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16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DB048E-8282-43E9-B243-A471CCD5F1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BE4C-4F55-44AA-B2CD-D9488A0D0F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96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4478-514C-46F0-AF81-F4BE1913D0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5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9B79A-0A67-4D5B-85C7-602F444DE4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5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CD38D-77C4-4789-98DD-EBFC49355E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CEEE4-F275-497B-AB84-1F71554BC8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4A72F-53AC-4874-82CE-8EFDFBC3F2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0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D9676-0453-4832-B8D2-F5CE68A9ED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BD26-F9AA-4F72-B2C7-6C0B7F8DC6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1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10BA1-94CB-46BE-A222-19281B2229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7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812D-0169-4B25-9EA3-DB074F9495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ru-RU" sz="2400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6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6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7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919BBC10-5956-4385-A709-593035A6A6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2.pn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5.png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dealprice.ru/i/product/403/l/4014426_0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hyperlink" Target="http://img0.liveinternet.ru/images/attach/c/0/52/242/52242520_negrosmiling.jpg" TargetMode="Externa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sch1.pudozh.iso.karelia.ru/images/backpack3.png" TargetMode="External"/><Relationship Id="rId7" Type="http://schemas.openxmlformats.org/officeDocument/2006/relationships/hyperlink" Target="http://orange-music.ru/components/com_virtuemart/shop_image/product/_________________4c2c64e37e85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hyperlink" Target="http://uaprom-image.s3.amazonaws.com/684163_w640_h640_item4258.jpg" TargetMode="Externa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www.fontan-master.ru/pic/a230.jpg" TargetMode="External"/><Relationship Id="rId7" Type="http://schemas.openxmlformats.org/officeDocument/2006/relationships/hyperlink" Target="http://magdalin-katalina.narod.ru/raketa.jpg" TargetMode="External"/><Relationship Id="rId12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hyperlink" Target="http://img244.imageshack.us/img304/5025/t057ho.gif" TargetMode="External"/><Relationship Id="rId5" Type="http://schemas.openxmlformats.org/officeDocument/2006/relationships/hyperlink" Target="http://www.artsides.ru/big/item_2864.jpg" TargetMode="External"/><Relationship Id="rId10" Type="http://schemas.openxmlformats.org/officeDocument/2006/relationships/image" Target="../media/image63.jpeg"/><Relationship Id="rId4" Type="http://schemas.openxmlformats.org/officeDocument/2006/relationships/image" Target="../media/image60.jpeg"/><Relationship Id="rId9" Type="http://schemas.openxmlformats.org/officeDocument/2006/relationships/hyperlink" Target="http://upload.wikimedia.org/wikipedia/commons/thumb/0/0c/Topography_of_africa.jpg/548px-Topography_of_afric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345055">
            <a:off x="1546225" y="227454"/>
            <a:ext cx="7199313" cy="5108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Segoe Print" pitchFamily="2" charset="0"/>
              </a:rPr>
              <a:t> История</a:t>
            </a:r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Segoe Print" pitchFamily="2" charset="0"/>
              </a:rPr>
              <a:t>русской одежды</a:t>
            </a:r>
          </a:p>
        </p:txBody>
      </p:sp>
      <p:pic>
        <p:nvPicPr>
          <p:cNvPr id="2055" name="i-main-pic" descr="Картинка 73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1511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-main-pic" descr="Картинка 3 из 2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789363"/>
            <a:ext cx="165576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G:\хохлома\х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G:\хохлома\х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4" descr="G:\хохлома\х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0900">
            <a:off x="6984207" y="778003"/>
            <a:ext cx="26638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295400" y="4293096"/>
            <a:ext cx="22320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ЛАПТИ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20510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ОНУЧИ</a:t>
            </a:r>
          </a:p>
        </p:txBody>
      </p:sp>
      <p:pic>
        <p:nvPicPr>
          <p:cNvPr id="22534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Картинка 1 из 13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3050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Картинка 1 из 2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187450" y="5246616"/>
            <a:ext cx="5048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Обувь, сплетённая из лыка </a:t>
            </a:r>
          </a:p>
          <a:p>
            <a:r>
              <a:rPr lang="ru-RU" sz="2400" b="1" dirty="0"/>
              <a:t>или берёсты.</a:t>
            </a:r>
          </a:p>
          <a:p>
            <a:r>
              <a:rPr lang="ru-RU" sz="2400" b="1" dirty="0"/>
              <a:t>Основной вид крестьянской обуви</a:t>
            </a:r>
            <a:r>
              <a:rPr lang="ru-RU" sz="2000" b="1" dirty="0"/>
              <a:t>.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258888" y="1478863"/>
            <a:ext cx="48974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/>
              <a:t>Куски полотна, </a:t>
            </a:r>
            <a:r>
              <a:rPr lang="ru-RU" sz="2400" b="1" dirty="0" smtClean="0"/>
              <a:t>предназначавшиеся </a:t>
            </a:r>
            <a:r>
              <a:rPr lang="ru-RU" sz="2400" b="1" dirty="0"/>
              <a:t>для обвертывания ног (подвертки, портянки</a:t>
            </a:r>
            <a:r>
              <a:rPr lang="ru-RU" sz="2400" b="1" dirty="0" smtClean="0"/>
              <a:t>). Поверх </a:t>
            </a:r>
            <a:r>
              <a:rPr lang="ru-RU" sz="2400" b="1" dirty="0"/>
              <a:t>онучей надевалась собственно обувь (сапоги, лапти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476374" y="404813"/>
            <a:ext cx="2447553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валенки</a:t>
            </a:r>
            <a:endParaRPr lang="ru-RU" sz="3600" kern="10" dirty="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cs1.livemaster.ru/foto/large/0fe5373155-obuv-ruchnoj-raboty-jeti-valenki-matreshka-n2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55" y="385210"/>
            <a:ext cx="4052774" cy="303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432481" y="1781544"/>
            <a:ext cx="352852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/>
              <a:t>Новые подошвы</a:t>
            </a:r>
          </a:p>
          <a:p>
            <a:r>
              <a:rPr lang="ru-RU" sz="2400" dirty="0"/>
              <a:t>Подшивает валенки</a:t>
            </a:r>
          </a:p>
          <a:p>
            <a:r>
              <a:rPr lang="ru-RU" sz="2400" dirty="0"/>
              <a:t>Дедушка Макар.</a:t>
            </a:r>
          </a:p>
          <a:p>
            <a:r>
              <a:rPr lang="ru-RU" sz="2400" dirty="0"/>
              <a:t>Старенькие валенки -</a:t>
            </a:r>
          </a:p>
          <a:p>
            <a:r>
              <a:rPr lang="ru-RU" sz="2400" dirty="0"/>
              <a:t>И хозяин стар.</a:t>
            </a:r>
          </a:p>
          <a:p>
            <a:r>
              <a:rPr lang="ru-RU" sz="2400" dirty="0"/>
              <a:t>Как дорожка, тянется</a:t>
            </a:r>
          </a:p>
          <a:p>
            <a:r>
              <a:rPr lang="ru-RU" sz="2400" dirty="0"/>
              <a:t>За иголкой нить.</a:t>
            </a:r>
          </a:p>
          <a:p>
            <a:r>
              <a:rPr lang="ru-RU" sz="2400" dirty="0"/>
              <a:t>Эх, подошвы новые -</a:t>
            </a:r>
          </a:p>
          <a:p>
            <a:r>
              <a:rPr lang="ru-RU" sz="2400" dirty="0"/>
              <a:t>Долго не сносить!</a:t>
            </a:r>
          </a:p>
          <a:p>
            <a:r>
              <a:rPr lang="ru-RU" sz="2400" dirty="0"/>
              <a:t>Как наденет валенки</a:t>
            </a:r>
          </a:p>
          <a:p>
            <a:r>
              <a:rPr lang="ru-RU" sz="2400" dirty="0"/>
              <a:t>Дедушка седой -</a:t>
            </a:r>
          </a:p>
          <a:p>
            <a:r>
              <a:rPr lang="ru-RU" sz="2400" dirty="0"/>
              <a:t>В них пойдет по улице,</a:t>
            </a:r>
          </a:p>
          <a:p>
            <a:r>
              <a:rPr lang="ru-RU" sz="2400" dirty="0"/>
              <a:t>Словно молодой!</a:t>
            </a:r>
          </a:p>
        </p:txBody>
      </p:sp>
    </p:spTree>
    <p:extLst>
      <p:ext uri="{BB962C8B-B14F-4D97-AF65-F5344CB8AC3E}">
        <p14:creationId xmlns:p14="http://schemas.microsoft.com/office/powerpoint/2010/main" val="29173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58888" y="1683257"/>
            <a:ext cx="64389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kumimoji="0" lang="ru-RU" sz="2400" b="1" dirty="0"/>
              <a:t>Поверх рубахи обычно надевали зипун.</a:t>
            </a:r>
          </a:p>
          <a:p>
            <a:pPr algn="just"/>
            <a:r>
              <a:rPr kumimoji="0" lang="ru-RU" sz="2400" b="1" dirty="0" smtClean="0"/>
              <a:t>Зипун </a:t>
            </a:r>
            <a:r>
              <a:rPr kumimoji="0" lang="ru-RU" sz="2400" b="1" dirty="0"/>
              <a:t>застегивался на пуговицы.</a:t>
            </a:r>
          </a:p>
          <a:p>
            <a:pPr algn="just"/>
            <a:r>
              <a:rPr kumimoji="0" lang="ru-RU" sz="2400" b="1" dirty="0"/>
              <a:t>Он доходил до колен, имел</a:t>
            </a:r>
          </a:p>
          <a:p>
            <a:pPr algn="just"/>
            <a:r>
              <a:rPr kumimoji="0" lang="ru-RU" sz="2400" b="1" dirty="0" smtClean="0"/>
              <a:t>длинные </a:t>
            </a:r>
            <a:r>
              <a:rPr kumimoji="0" lang="ru-RU" sz="2400" b="1" dirty="0"/>
              <a:t>узкие рукава. </a:t>
            </a:r>
          </a:p>
          <a:p>
            <a:pPr algn="just"/>
            <a:r>
              <a:rPr kumimoji="0" lang="ru-RU" sz="2400" b="1" dirty="0"/>
              <a:t>У зипуна не было воротника. </a:t>
            </a:r>
          </a:p>
          <a:p>
            <a:pPr algn="just"/>
            <a:r>
              <a:rPr kumimoji="0" lang="ru-RU" sz="2400" b="1" dirty="0"/>
              <a:t>Вокруг талии зипун</a:t>
            </a:r>
          </a:p>
          <a:p>
            <a:pPr algn="just"/>
            <a:r>
              <a:rPr kumimoji="0" lang="ru-RU" sz="2400" b="1" dirty="0"/>
              <a:t>опоясывался нешироким</a:t>
            </a:r>
          </a:p>
          <a:p>
            <a:pPr algn="just"/>
            <a:r>
              <a:rPr kumimoji="0" lang="ru-RU" sz="2400" b="1" dirty="0" smtClean="0"/>
              <a:t>поясом</a:t>
            </a:r>
            <a:r>
              <a:rPr kumimoji="0" lang="ru-RU" sz="2400" b="1" dirty="0"/>
              <a:t>.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288131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ЗИПУН</a:t>
            </a:r>
          </a:p>
        </p:txBody>
      </p:sp>
      <p:pic>
        <p:nvPicPr>
          <p:cNvPr id="25607" name="i-main-pic" descr="Картинка 86 из 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33131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7-5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4859338" y="260350"/>
            <a:ext cx="3889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18601" y="4642317"/>
            <a:ext cx="62892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kumimoji="0" lang="ru-RU" sz="2400" b="1" dirty="0"/>
              <a:t>Поверх зипуна обычно надевали кафтан –</a:t>
            </a:r>
          </a:p>
          <a:p>
            <a:pPr algn="just"/>
            <a:r>
              <a:rPr kumimoji="0" lang="ru-RU" sz="2400" b="1" dirty="0" smtClean="0"/>
              <a:t>распашную </a:t>
            </a:r>
            <a:r>
              <a:rPr kumimoji="0" lang="ru-RU" sz="2400" b="1" dirty="0"/>
              <a:t>одежду расширявшуюся книзу. </a:t>
            </a:r>
          </a:p>
          <a:p>
            <a:pPr algn="just"/>
            <a:r>
              <a:rPr kumimoji="0" lang="ru-RU" sz="2400" b="1" dirty="0"/>
              <a:t>Кафтаны обязательно закрывали колени.</a:t>
            </a:r>
          </a:p>
          <a:p>
            <a:pPr algn="just"/>
            <a:r>
              <a:rPr kumimoji="0" lang="ru-RU" sz="2400" b="1" dirty="0" smtClean="0"/>
              <a:t>Шили </a:t>
            </a:r>
            <a:r>
              <a:rPr kumimoji="0" lang="ru-RU" sz="2400" b="1" dirty="0"/>
              <a:t>их из различных тканей: холста,</a:t>
            </a:r>
          </a:p>
          <a:p>
            <a:pPr algn="just"/>
            <a:r>
              <a:rPr kumimoji="0" lang="ru-RU" sz="2400" b="1" dirty="0"/>
              <a:t>сукна, бархата</a:t>
            </a:r>
            <a:r>
              <a:rPr kumimoji="0" lang="ru-RU" dirty="0"/>
              <a:t>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08625" y="404813"/>
            <a:ext cx="33115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КАФТАН</a:t>
            </a:r>
          </a:p>
        </p:txBody>
      </p:sp>
      <p:pic>
        <p:nvPicPr>
          <p:cNvPr id="26630" name="i-main-pic" descr="Картинка 69 из 10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2089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-main-pic" descr="Картинка 15 из 10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881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i-main-pic" descr="Картинка 30 из 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1605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3" descr="G:\хохлома\х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5" t="61613" r="37320" b="22530"/>
          <a:stretch>
            <a:fillRect/>
          </a:stretch>
        </p:blipFill>
        <p:spPr bwMode="auto">
          <a:xfrm>
            <a:off x="7740650" y="5013325"/>
            <a:ext cx="11874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58888" y="144367"/>
            <a:ext cx="468126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ТРИШКИН </a:t>
            </a:r>
            <a:r>
              <a:rPr lang="ru-RU" sz="1600" b="1" dirty="0" smtClean="0">
                <a:solidFill>
                  <a:srgbClr val="FF0000"/>
                </a:solidFill>
              </a:rPr>
              <a:t>КАФТАН</a:t>
            </a:r>
          </a:p>
          <a:p>
            <a:pPr algn="ctr"/>
            <a:endParaRPr lang="ru-RU" sz="1600" b="1" dirty="0" smtClean="0"/>
          </a:p>
          <a:p>
            <a:pPr algn="just"/>
            <a:r>
              <a:rPr lang="ru-RU" sz="1600" dirty="0" smtClean="0"/>
              <a:t>У </a:t>
            </a:r>
            <a:r>
              <a:rPr lang="ru-RU" sz="1600" dirty="0" err="1"/>
              <a:t>Тришки</a:t>
            </a:r>
            <a:r>
              <a:rPr lang="ru-RU" sz="1600" dirty="0"/>
              <a:t> на локтях кафтан продрался.</a:t>
            </a:r>
            <a:br>
              <a:rPr lang="ru-RU" sz="1600" dirty="0"/>
            </a:br>
            <a:r>
              <a:rPr lang="ru-RU" sz="1600" dirty="0"/>
              <a:t>Что долго думать тут? Он за иглу принялся:</a:t>
            </a:r>
            <a:br>
              <a:rPr lang="ru-RU" sz="1600" dirty="0"/>
            </a:br>
            <a:r>
              <a:rPr lang="ru-RU" sz="1600" dirty="0" smtClean="0"/>
              <a:t>По </a:t>
            </a:r>
            <a:r>
              <a:rPr lang="ru-RU" sz="1600" dirty="0"/>
              <a:t>четверти обрезал рукавов -</a:t>
            </a:r>
            <a:br>
              <a:rPr lang="ru-RU" sz="1600" dirty="0"/>
            </a:br>
            <a:r>
              <a:rPr lang="ru-RU" sz="1600" dirty="0"/>
              <a:t>И локти заплатил. Кафтан опять готов;</a:t>
            </a:r>
            <a:br>
              <a:rPr lang="ru-RU" sz="1600" dirty="0"/>
            </a:br>
            <a:r>
              <a:rPr lang="ru-RU" sz="1600" dirty="0" smtClean="0"/>
              <a:t>Лишь </a:t>
            </a:r>
            <a:r>
              <a:rPr lang="ru-RU" sz="1600" dirty="0"/>
              <a:t>на четверть голее руки стали.</a:t>
            </a:r>
            <a:br>
              <a:rPr lang="ru-RU" sz="1600" dirty="0"/>
            </a:br>
            <a:r>
              <a:rPr lang="ru-RU" sz="1600" dirty="0" smtClean="0"/>
              <a:t>Да </a:t>
            </a:r>
            <a:r>
              <a:rPr lang="ru-RU" sz="1600" dirty="0"/>
              <a:t>что до этого печали</a:t>
            </a:r>
            <a:r>
              <a:rPr lang="ru-RU" sz="1600" dirty="0" smtClean="0"/>
              <a:t>?</a:t>
            </a:r>
          </a:p>
          <a:p>
            <a:pPr algn="just"/>
            <a:r>
              <a:rPr lang="ru-RU" sz="1600" dirty="0" smtClean="0"/>
              <a:t>Однако </a:t>
            </a:r>
            <a:r>
              <a:rPr lang="ru-RU" sz="1600" dirty="0"/>
              <a:t>же смеется </a:t>
            </a:r>
            <a:r>
              <a:rPr lang="ru-RU" sz="1600" dirty="0" err="1"/>
              <a:t>Тришке</a:t>
            </a:r>
            <a:r>
              <a:rPr lang="ru-RU" sz="1600" dirty="0"/>
              <a:t> </a:t>
            </a:r>
            <a:r>
              <a:rPr lang="ru-RU" sz="1600" dirty="0" smtClean="0"/>
              <a:t>всяк,</a:t>
            </a:r>
          </a:p>
          <a:p>
            <a:pPr algn="just"/>
            <a:r>
              <a:rPr lang="ru-RU" sz="1600" dirty="0" smtClean="0"/>
              <a:t>А </a:t>
            </a:r>
            <a:r>
              <a:rPr lang="ru-RU" sz="1600" dirty="0" err="1"/>
              <a:t>Тришка</a:t>
            </a:r>
            <a:r>
              <a:rPr lang="ru-RU" sz="1600" dirty="0"/>
              <a:t> говорит: "Так я же </a:t>
            </a:r>
            <a:r>
              <a:rPr lang="ru-RU" sz="1600" dirty="0" smtClean="0"/>
              <a:t>не дурак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ту беду </a:t>
            </a:r>
            <a:r>
              <a:rPr lang="ru-RU" sz="1600" dirty="0" smtClean="0"/>
              <a:t>поправлю:</a:t>
            </a:r>
          </a:p>
          <a:p>
            <a:pPr algn="just"/>
            <a:r>
              <a:rPr lang="ru-RU" sz="1600" dirty="0" smtClean="0"/>
              <a:t>Длиннее </a:t>
            </a:r>
            <a:r>
              <a:rPr lang="ru-RU" sz="1600" dirty="0"/>
              <a:t>прежнего я рукава наставлю".</a:t>
            </a:r>
            <a:br>
              <a:rPr lang="ru-RU" sz="1600" dirty="0"/>
            </a:br>
            <a:endParaRPr kumimoji="0" lang="ru-RU" sz="1600" dirty="0"/>
          </a:p>
        </p:txBody>
      </p:sp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018.radikal.ru/i508/1211/05/3d30c4ed0d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0124"/>
            <a:ext cx="3200560" cy="34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273869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О, </a:t>
            </a:r>
            <a:r>
              <a:rPr lang="ru-RU" dirty="0" err="1"/>
              <a:t>Тришка</a:t>
            </a:r>
            <a:r>
              <a:rPr lang="ru-RU" dirty="0"/>
              <a:t> малый не простой!</a:t>
            </a:r>
          </a:p>
          <a:p>
            <a:pPr algn="just"/>
            <a:r>
              <a:rPr lang="ru-RU" dirty="0"/>
              <a:t>Обрезал фалды он и полы,</a:t>
            </a:r>
          </a:p>
          <a:p>
            <a:pPr algn="just"/>
            <a:r>
              <a:rPr lang="ru-RU" dirty="0"/>
              <a:t>Наставил рукава, и весел </a:t>
            </a:r>
            <a:r>
              <a:rPr lang="ru-RU" dirty="0" err="1"/>
              <a:t>Тришка</a:t>
            </a:r>
            <a:r>
              <a:rPr lang="ru-RU" dirty="0"/>
              <a:t> мой,</a:t>
            </a:r>
          </a:p>
          <a:p>
            <a:pPr algn="just"/>
            <a:r>
              <a:rPr lang="ru-RU" dirty="0"/>
              <a:t>Хоть носит он кафтан такой,</a:t>
            </a:r>
          </a:p>
          <a:p>
            <a:pPr algn="just"/>
            <a:r>
              <a:rPr lang="ru-RU" dirty="0"/>
              <a:t>Которого длиннее и камзолы. </a:t>
            </a:r>
          </a:p>
          <a:p>
            <a:pPr algn="just"/>
            <a:r>
              <a:rPr lang="ru-RU" dirty="0"/>
              <a:t>                     </a:t>
            </a:r>
            <a:br>
              <a:rPr lang="ru-RU" dirty="0"/>
            </a:br>
            <a:r>
              <a:rPr lang="ru-RU" dirty="0"/>
              <a:t>Таким же образом, видал я, иногда</a:t>
            </a:r>
          </a:p>
          <a:p>
            <a:pPr algn="just"/>
            <a:r>
              <a:rPr lang="ru-RU" dirty="0"/>
              <a:t>Иные господа, </a:t>
            </a:r>
          </a:p>
          <a:p>
            <a:pPr algn="just"/>
            <a:r>
              <a:rPr lang="ru-RU" dirty="0"/>
              <a:t>запутавши дела, их поправляют,</a:t>
            </a:r>
          </a:p>
          <a:p>
            <a:pPr algn="just"/>
            <a:r>
              <a:rPr lang="ru-RU" dirty="0"/>
              <a:t>Посмотришь: в Тришкином кафтане щеголяют.</a:t>
            </a:r>
          </a:p>
          <a:p>
            <a:pPr algn="r"/>
            <a:r>
              <a:rPr kumimoji="0" lang="ru-RU" dirty="0"/>
              <a:t>И. Крылов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6072736" y="332656"/>
            <a:ext cx="2891752" cy="7643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400" kern="10" dirty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КАФТАН</a:t>
            </a:r>
          </a:p>
        </p:txBody>
      </p:sp>
    </p:spTree>
    <p:extLst>
      <p:ext uri="{BB962C8B-B14F-4D97-AF65-F5344CB8AC3E}">
        <p14:creationId xmlns:p14="http://schemas.microsoft.com/office/powerpoint/2010/main" val="38188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01849" y="1628800"/>
            <a:ext cx="352839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 smtClean="0"/>
              <a:t>Самой </a:t>
            </a:r>
            <a:r>
              <a:rPr lang="ru-RU" sz="2400" dirty="0"/>
              <a:t>модной деталью </a:t>
            </a:r>
            <a:r>
              <a:rPr lang="ru-RU" sz="2400" dirty="0" smtClean="0"/>
              <a:t>кафтана был </a:t>
            </a:r>
            <a:r>
              <a:rPr lang="ru-RU" sz="2400" dirty="0"/>
              <a:t>стоячий воротник – козырь. Слово «козырять», т.е. обладать таким воротником, означало в старину важничать.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08625" y="404813"/>
            <a:ext cx="33115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КОЗЫРЬ</a:t>
            </a:r>
            <a:endParaRPr lang="ru-RU" sz="3600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36" name="Picture 43" descr="G:\хохлома\х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5" t="61613" r="37320" b="22530"/>
          <a:stretch>
            <a:fillRect/>
          </a:stretch>
        </p:blipFill>
        <p:spPr bwMode="auto">
          <a:xfrm>
            <a:off x="7740650" y="5013325"/>
            <a:ext cx="11874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g-fotki.yandex.ru/get/3706/migalka67.2a/0_11b95_d0b2785b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31" y="554930"/>
            <a:ext cx="3724794" cy="57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-1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08625" y="1196752"/>
            <a:ext cx="352839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Престижным предметом одежды был также пояс — кушак. Пояс отделывали красивыми бляхами. Зажиточные бояре, богатые купцы носили широкие, свободные одежды ярких цветов, отделанные золотом и жемчугом. Рукава и подолы кафтанов обязательно отделывали другими по цвету материалами. 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08625" y="261144"/>
            <a:ext cx="33115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КУШАК</a:t>
            </a:r>
            <a:endParaRPr lang="ru-RU" sz="3600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3.bp.blogspot.com/_iAoZO1mu-wY/Sd-JFJBd8bI/AAAAAAAABPo/93sY9Js4ZFM/s320/%D0%BA%D0%B0%D1%84%D1%82%D0%B0%D0%BD-%D1%86%D0%B0%D1%80%D0%B5%D0%B2%D0%BD%D0%B0-%D0%BB%D1%8F%D0%B3%D1%83%D1%88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761"/>
            <a:ext cx="4047615" cy="54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-1"/>
            <a:ext cx="795655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80112" y="1494077"/>
            <a:ext cx="334798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Богатые горожане особенно любили шубы. Их надевали даже не в очень большую стужу, чтобы показать свое богатство, похвастаться мехом.</a:t>
            </a:r>
            <a:br>
              <a:rPr lang="ru-RU" sz="2400" dirty="0"/>
            </a:br>
            <a:r>
              <a:rPr lang="ru-RU" sz="2400" dirty="0"/>
              <a:t>А если уж было очень жарко, то поверх одежды прикрепляли красивый соболий воротник.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80112" y="261144"/>
            <a:ext cx="324003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МЕХ</a:t>
            </a:r>
            <a:endParaRPr lang="ru-RU" sz="3600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3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img1.liveinternet.ru/images/attach/c/2/67/80/67080407_9c9b9d0482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74" y="692944"/>
            <a:ext cx="4145994" cy="56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156903" y="-1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491412" cy="606425"/>
          </a:xfrm>
          <a:solidFill>
            <a:srgbClr val="FF3300"/>
          </a:solidFill>
        </p:spPr>
        <p:txBody>
          <a:bodyPr/>
          <a:lstStyle/>
          <a:p>
            <a:pPr algn="ctr"/>
            <a:r>
              <a:rPr lang="ru-RU" sz="4000" b="1" dirty="0"/>
              <a:t>Зал женского костюма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707904" y="2779781"/>
            <a:ext cx="324036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sz="2000" b="1" dirty="0"/>
              <a:t>Основой женской одежды </a:t>
            </a:r>
            <a:r>
              <a:rPr kumimoji="0" lang="ru-RU" sz="2000" b="1" dirty="0" smtClean="0"/>
              <a:t>была длинная </a:t>
            </a:r>
            <a:r>
              <a:rPr kumimoji="0" lang="ru-RU" sz="2000" b="1" dirty="0"/>
              <a:t>сорочка. У сорочки был </a:t>
            </a:r>
            <a:r>
              <a:rPr kumimoji="0" lang="ru-RU" sz="2000" b="1" dirty="0" smtClean="0"/>
              <a:t>круглый </a:t>
            </a:r>
            <a:r>
              <a:rPr kumimoji="0" lang="ru-RU" sz="2000" b="1" dirty="0"/>
              <a:t>ворот, разрез </a:t>
            </a:r>
            <a:r>
              <a:rPr kumimoji="0" lang="ru-RU" sz="2000" b="1" dirty="0" smtClean="0"/>
              <a:t>спереди,  застегивающийся </a:t>
            </a:r>
            <a:r>
              <a:rPr kumimoji="0" lang="ru-RU" sz="2000" b="1" dirty="0"/>
              <a:t>на пуговицу и </a:t>
            </a:r>
            <a:r>
              <a:rPr kumimoji="0" lang="ru-RU" sz="2000" b="1" dirty="0" smtClean="0"/>
              <a:t>длинные </a:t>
            </a:r>
            <a:r>
              <a:rPr kumimoji="0" lang="ru-RU" sz="2000" b="1" dirty="0"/>
              <a:t>рукава. Сорочки украшали </a:t>
            </a:r>
            <a:r>
              <a:rPr kumimoji="0" lang="ru-RU" sz="2000" b="1" dirty="0" smtClean="0"/>
              <a:t>вышивкой </a:t>
            </a:r>
            <a:r>
              <a:rPr kumimoji="0" lang="ru-RU" sz="2000" b="1" dirty="0"/>
              <a:t>по краю подола</a:t>
            </a:r>
            <a:r>
              <a:rPr kumimoji="0" lang="ru-RU" sz="2000" b="1" dirty="0" smtClean="0"/>
              <a:t>,  </a:t>
            </a:r>
            <a:r>
              <a:rPr kumimoji="0" lang="ru-RU" sz="2000" b="1" dirty="0"/>
              <a:t>рукавов, ворота.</a:t>
            </a:r>
          </a:p>
        </p:txBody>
      </p:sp>
      <p:pic>
        <p:nvPicPr>
          <p:cNvPr id="27654" name="i-main-pic" descr="Картинка 21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63" y="981075"/>
            <a:ext cx="19431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-main-pic" descr="Картинка 31 из 55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22320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1692275" y="981075"/>
            <a:ext cx="331311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СОРОЧКА</a:t>
            </a:r>
          </a:p>
        </p:txBody>
      </p:sp>
      <p:pic>
        <p:nvPicPr>
          <p:cNvPr id="27659" name="Picture 39" descr="G:\хохлома\х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9" t="20232" r="9500" b="62073"/>
          <a:stretch>
            <a:fillRect/>
          </a:stretch>
        </p:blipFill>
        <p:spPr bwMode="auto">
          <a:xfrm rot="10792028" flipH="1">
            <a:off x="7669819" y="5129049"/>
            <a:ext cx="15113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258888" y="1222325"/>
            <a:ext cx="4897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sz="2400" b="1" dirty="0"/>
              <a:t>Сверх сорочки надевали сарафан. </a:t>
            </a:r>
            <a:r>
              <a:rPr kumimoji="0" lang="ru-RU" sz="2400" b="1" dirty="0" smtClean="0"/>
              <a:t>Сарафан - </a:t>
            </a:r>
            <a:r>
              <a:rPr kumimoji="0" lang="ru-RU" sz="2400" b="1" dirty="0"/>
              <a:t>распашная </a:t>
            </a:r>
            <a:r>
              <a:rPr kumimoji="0" lang="ru-RU" sz="2400" b="1" dirty="0" smtClean="0"/>
              <a:t>длинная  </a:t>
            </a:r>
            <a:r>
              <a:rPr kumimoji="0" lang="ru-RU" sz="2400" b="1" dirty="0"/>
              <a:t>одежда без рукавов, на лямках</a:t>
            </a:r>
            <a:r>
              <a:rPr kumimoji="0" lang="ru-RU" sz="2400" b="1" dirty="0" smtClean="0"/>
              <a:t>.  </a:t>
            </a:r>
            <a:r>
              <a:rPr kumimoji="0" lang="ru-RU" sz="2400" b="1" dirty="0"/>
              <a:t>Сарафаны шили из </a:t>
            </a:r>
            <a:r>
              <a:rPr kumimoji="0" lang="ru-RU" sz="2400" b="1" dirty="0" smtClean="0"/>
              <a:t>разных </a:t>
            </a:r>
            <a:r>
              <a:rPr kumimoji="0" lang="ru-RU" sz="2400" b="1" dirty="0"/>
              <a:t>тканей, украшали </a:t>
            </a:r>
            <a:r>
              <a:rPr kumimoji="0" lang="ru-RU" sz="2400" b="1" dirty="0" smtClean="0"/>
              <a:t>вышивкой  </a:t>
            </a:r>
            <a:r>
              <a:rPr kumimoji="0" lang="ru-RU" sz="2400" b="1" dirty="0"/>
              <a:t>и тесьмой.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2951163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САРАФАН</a:t>
            </a:r>
          </a:p>
        </p:txBody>
      </p:sp>
      <p:pic>
        <p:nvPicPr>
          <p:cNvPr id="29704" name="i-main-pic" descr="Картинка 11 из 2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6250"/>
            <a:ext cx="26638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-main-pic" descr="Картинка 39 из 2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22" y="3789363"/>
            <a:ext cx="4105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G:\хохлома\х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41988"/>
            <a:ext cx="29162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-101600"/>
            <a:ext cx="8647112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843213" y="1844675"/>
            <a:ext cx="4608512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</a:rPr>
              <a:t>Музей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Segoe Print" pitchFamily="2" charset="0"/>
              </a:rPr>
              <a:t>русского костюма</a:t>
            </a:r>
          </a:p>
        </p:txBody>
      </p:sp>
      <p:pic>
        <p:nvPicPr>
          <p:cNvPr id="19463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28" name="i-main-pic" descr="Картинка 4 из 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2781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277609" y="312501"/>
            <a:ext cx="3529013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ДУШЕГРЕЯ</a:t>
            </a:r>
          </a:p>
        </p:txBody>
      </p:sp>
      <p:pic>
        <p:nvPicPr>
          <p:cNvPr id="30726" name="i-main-pic" descr="Картинка 62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24495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i-main-pic" descr="Картинка 41 из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1871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71716" y="5344546"/>
            <a:ext cx="58864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sz="2000" b="1" dirty="0"/>
              <a:t>Сверху на сарафан надевалась душегрея – </a:t>
            </a:r>
            <a:r>
              <a:rPr kumimoji="0" lang="ru-RU" sz="2000" b="1" dirty="0" smtClean="0"/>
              <a:t>короткая</a:t>
            </a:r>
            <a:r>
              <a:rPr kumimoji="0" lang="ru-RU" sz="2000" b="1" dirty="0"/>
              <a:t>, чуть ниже талии </a:t>
            </a:r>
            <a:r>
              <a:rPr kumimoji="0" lang="ru-RU" sz="2000" b="1" dirty="0" smtClean="0"/>
              <a:t>одежда </a:t>
            </a:r>
            <a:r>
              <a:rPr kumimoji="0" lang="ru-RU" sz="2000" b="1" dirty="0"/>
              <a:t>с рукавами или без рукавов на лямках</a:t>
            </a:r>
            <a:r>
              <a:rPr kumimoji="0" lang="ru-RU" sz="2000" b="1" dirty="0" smtClean="0"/>
              <a:t>.  </a:t>
            </a:r>
            <a:r>
              <a:rPr kumimoji="0" lang="ru-RU" sz="2000" b="1" dirty="0"/>
              <a:t>Спереди душегрея застегивалась на пуговицу</a:t>
            </a:r>
            <a:r>
              <a:rPr kumimoji="0" lang="ru-RU" sz="2000" dirty="0"/>
              <a:t>.</a:t>
            </a:r>
          </a:p>
        </p:txBody>
      </p:sp>
      <p:pic>
        <p:nvPicPr>
          <p:cNvPr id="33795" name="Picture 3" descr="G:\хохлома\х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9275"/>
            <a:ext cx="15478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403648" y="312500"/>
            <a:ext cx="3529013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кокошник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476892" y="238239"/>
            <a:ext cx="27718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Кокошник — женский головной убор, который, стал символом традиционного русского </a:t>
            </a:r>
            <a:r>
              <a:rPr lang="ru-RU" sz="2000" dirty="0" smtClean="0"/>
              <a:t>костюма. </a:t>
            </a:r>
            <a:r>
              <a:rPr lang="ru-RU" sz="2000" dirty="0"/>
              <a:t>Форма гребня кокошника могла меняться в зависимости от губернии. Так, например, в Костромской губернии было модно носить однорогий кокошник, а в Нижегородской — двурогий</a:t>
            </a:r>
            <a:r>
              <a:rPr lang="ru-RU" sz="2000" dirty="0" smtClean="0"/>
              <a:t>. Этот </a:t>
            </a:r>
            <a:r>
              <a:rPr lang="ru-RU" sz="2000" dirty="0"/>
              <a:t> головной убор изготавливался мастерицами — «</a:t>
            </a:r>
            <a:r>
              <a:rPr lang="ru-RU" sz="2000" dirty="0" err="1"/>
              <a:t>кокошницами</a:t>
            </a:r>
            <a:r>
              <a:rPr lang="ru-RU" sz="2000" dirty="0"/>
              <a:t>».</a:t>
            </a:r>
            <a:endParaRPr kumimoji="0" lang="ru-RU" sz="2000" dirty="0"/>
          </a:p>
        </p:txBody>
      </p:sp>
      <p:pic>
        <p:nvPicPr>
          <p:cNvPr id="30732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rusmudr.ru/wp-content/uploads/2012/08/007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7"/>
            <a:ext cx="4962861" cy="49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300192" y="145906"/>
            <a:ext cx="29485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Из-за дороговизны изделия, его бережно хранили и передавали по наследству, а поэтому носили только по праздникам.  Для молодой девушки кокошник был обязательным элементом свадебного наряда, который после венчания носился до появления первенца, а затем только по праздникам.</a:t>
            </a:r>
            <a:endParaRPr kumimoji="0" lang="ru-RU" sz="2400" dirty="0"/>
          </a:p>
        </p:txBody>
      </p:sp>
      <p:pic>
        <p:nvPicPr>
          <p:cNvPr id="30732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rusmudr.ru/wp-content/uploads/2012/08/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46" y="170897"/>
            <a:ext cx="4842563" cy="65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ПОНЁВА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95687" y="981670"/>
            <a:ext cx="554831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ru-RU" sz="2400" b="1" dirty="0"/>
              <a:t>Понева – юбка, которая запахивалась </a:t>
            </a:r>
          </a:p>
          <a:p>
            <a:r>
              <a:rPr kumimoji="0" lang="ru-RU" sz="2400" b="1" dirty="0"/>
              <a:t>вокруг фигуры и закреплялась вокруг</a:t>
            </a:r>
          </a:p>
          <a:p>
            <a:r>
              <a:rPr kumimoji="0" lang="ru-RU" sz="2400" b="1" dirty="0" smtClean="0"/>
              <a:t>талии </a:t>
            </a:r>
            <a:r>
              <a:rPr kumimoji="0" lang="ru-RU" sz="2400" b="1" dirty="0"/>
              <a:t>шнуром. </a:t>
            </a:r>
            <a:r>
              <a:rPr kumimoji="0" lang="ru-RU" sz="2400" b="1" dirty="0" smtClean="0"/>
              <a:t>Поневу </a:t>
            </a:r>
            <a:r>
              <a:rPr kumimoji="0" lang="ru-RU" sz="2400" b="1" dirty="0"/>
              <a:t>шили из пестрых тканей</a:t>
            </a:r>
          </a:p>
          <a:p>
            <a:pPr eaLnBrk="0" hangingPunct="0"/>
            <a:endParaRPr kumimoji="0" lang="ru-RU" dirty="0">
              <a:latin typeface="Arial" charset="0"/>
            </a:endParaRPr>
          </a:p>
        </p:txBody>
      </p:sp>
      <p:pic>
        <p:nvPicPr>
          <p:cNvPr id="31750" name="i-main-pic" descr="Картинка 5 из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2089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-main-pic" descr="Картинка 4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36838"/>
            <a:ext cx="21605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-main-pic" descr="Картинка 4 из 5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20891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ВОЛОСЫ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165725" y="188640"/>
            <a:ext cx="385192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kumimoji="0" lang="ru-RU" sz="2000" b="1" dirty="0" smtClean="0"/>
              <a:t>Наши предки считали, что сила человека в его волосах. Поэтому все мужчины носили широкие густые бороды, а женщины длинные волосы, заплетенные в косы. Мужчин на Руси стригли «под горшок». На голову надевали горшок, а волосы, которые торчали снизу, остригали. Шапки надевали обязательно, без шапки человек не осмелился бы и из дома выйти.</a:t>
            </a:r>
            <a:endParaRPr kumimoji="0" lang="ru-RU" sz="2000" dirty="0">
              <a:latin typeface="Arial" charset="0"/>
            </a:endParaRPr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pravoslavie.ru/sas/image/vol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755"/>
            <a:ext cx="3626774" cy="25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.kinozon.tv/frames/10903-1/Film_shot0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527275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mily-history.ru/pic/catalog/costume/shapka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104"/>
            <a:ext cx="39147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ВОЛОСЫ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11568" y="90821"/>
            <a:ext cx="385192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Девочкам </a:t>
            </a:r>
            <a:r>
              <a:rPr lang="ru-RU" sz="2000" dirty="0" smtClean="0"/>
              <a:t>волосы </a:t>
            </a:r>
            <a:r>
              <a:rPr lang="ru-RU" sz="2000" dirty="0"/>
              <a:t>заплетали в одну </a:t>
            </a:r>
            <a:r>
              <a:rPr lang="ru-RU" sz="2000" dirty="0" smtClean="0"/>
              <a:t>косу</a:t>
            </a:r>
            <a:r>
              <a:rPr lang="ru-RU" sz="2000" dirty="0"/>
              <a:t>.  Коса располагалась вдоль позвоночника и считалось, что все светлые </a:t>
            </a:r>
            <a:r>
              <a:rPr lang="ru-RU" sz="2000" dirty="0" smtClean="0"/>
              <a:t>силы </a:t>
            </a:r>
            <a:r>
              <a:rPr lang="ru-RU" sz="2000" dirty="0"/>
              <a:t>через волосы переходят в позвоночник и наполняют </a:t>
            </a:r>
            <a:r>
              <a:rPr lang="ru-RU" sz="2000" dirty="0" smtClean="0"/>
              <a:t>тело девушки </a:t>
            </a:r>
            <a:r>
              <a:rPr lang="ru-RU" sz="2000" dirty="0"/>
              <a:t>особой жизненной силой, подготавливая ее к будущей </a:t>
            </a:r>
            <a:r>
              <a:rPr lang="ru-RU" sz="2000" dirty="0" smtClean="0"/>
              <a:t>миссии </a:t>
            </a:r>
            <a:r>
              <a:rPr lang="ru-RU" sz="2000" dirty="0"/>
              <a:t>материнства. Когда девушка выходила замуж, косу расплетали и заплетали уже две косы, ибо с этого времени она получала через волосы, собранные в косы, жизненные </a:t>
            </a:r>
            <a:r>
              <a:rPr lang="ru-RU" sz="2000" dirty="0" smtClean="0"/>
              <a:t>силы </a:t>
            </a:r>
            <a:r>
              <a:rPr lang="ru-RU" sz="2000" dirty="0"/>
              <a:t>не только для себя, но и для будущего </a:t>
            </a:r>
            <a:r>
              <a:rPr lang="ru-RU" sz="2000" dirty="0" smtClean="0"/>
              <a:t>ребёнка. Замужняя </a:t>
            </a:r>
            <a:r>
              <a:rPr lang="ru-RU" sz="2000" dirty="0"/>
              <a:t>женщина собирала все волосы  под головной убор, а девушки по праздника носили волосы распущенными, в будние же дни ходили с косой.</a:t>
            </a:r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stat5.comby.ru/lr/eb7bab04fbd86eb7c93ff402d3bd1a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81" y="1108399"/>
            <a:ext cx="2686570" cy="34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uhtolovo.nne.ru/image/ka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91" y="3368641"/>
            <a:ext cx="2692163" cy="34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ВОЛОСЫ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11568" y="860263"/>
            <a:ext cx="385192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Не шей ты мне, матушка,</a:t>
            </a:r>
            <a:br>
              <a:rPr lang="ru-RU" sz="2000" dirty="0"/>
            </a:br>
            <a:r>
              <a:rPr lang="ru-RU" sz="2000" dirty="0"/>
              <a:t>Красный сарафан,</a:t>
            </a:r>
            <a:br>
              <a:rPr lang="ru-RU" sz="2000" dirty="0"/>
            </a:br>
            <a:r>
              <a:rPr lang="ru-RU" sz="2000" dirty="0"/>
              <a:t>Не входи, родимая,</a:t>
            </a:r>
            <a:br>
              <a:rPr lang="ru-RU" sz="2000" dirty="0"/>
            </a:br>
            <a:r>
              <a:rPr lang="ru-RU" sz="2000" dirty="0"/>
              <a:t>Попусту в изъян.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Рано мою </a:t>
            </a:r>
            <a:r>
              <a:rPr lang="ru-RU" sz="2000" dirty="0" err="1"/>
              <a:t>косыньку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 две расплетать.</a:t>
            </a:r>
            <a:br>
              <a:rPr lang="ru-RU" sz="2000" dirty="0"/>
            </a:br>
            <a:r>
              <a:rPr lang="ru-RU" sz="2000" dirty="0"/>
              <a:t>Прикажи мне русую</a:t>
            </a:r>
            <a:br>
              <a:rPr lang="ru-RU" sz="2000" dirty="0"/>
            </a:br>
            <a:r>
              <a:rPr lang="ru-RU" sz="2000" dirty="0"/>
              <a:t>В ленту убирать!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Пускай непокрытая</a:t>
            </a:r>
            <a:br>
              <a:rPr lang="ru-RU" sz="2000" dirty="0"/>
            </a:br>
            <a:r>
              <a:rPr lang="ru-RU" sz="2000" dirty="0"/>
              <a:t>Шелковой фатой,</a:t>
            </a:r>
            <a:br>
              <a:rPr lang="ru-RU" sz="2000" dirty="0"/>
            </a:br>
            <a:r>
              <a:rPr lang="ru-RU" sz="2000" dirty="0"/>
              <a:t>Очи молодецкие</a:t>
            </a:r>
            <a:br>
              <a:rPr lang="ru-RU" sz="2000" dirty="0"/>
            </a:br>
            <a:r>
              <a:rPr lang="ru-RU" sz="2000" dirty="0"/>
              <a:t>Веселят собой!</a:t>
            </a:r>
            <a:br>
              <a:rPr lang="ru-RU" sz="2000" dirty="0"/>
            </a:br>
            <a:endParaRPr lang="ru-RU" sz="2000" dirty="0" smtClean="0"/>
          </a:p>
          <a:p>
            <a:pPr algn="r"/>
            <a:r>
              <a:rPr lang="ru-RU" sz="2000" b="1" i="1" dirty="0" smtClean="0"/>
              <a:t>Русский романс</a:t>
            </a:r>
            <a:endParaRPr lang="ru-RU" sz="2000" b="1" i="1" dirty="0"/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ikirov.ru/files/1205/post55512_img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88" y="1196752"/>
            <a:ext cx="4191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29217" y="2091441"/>
            <a:ext cx="38519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Это часть костюма</a:t>
            </a:r>
          </a:p>
          <a:p>
            <a:r>
              <a:rPr lang="ru-RU" sz="2000" dirty="0"/>
              <a:t> Не мужской кафтан.</a:t>
            </a:r>
          </a:p>
          <a:p>
            <a:r>
              <a:rPr lang="ru-RU" sz="2000" dirty="0"/>
              <a:t> Носит красна девица</a:t>
            </a:r>
          </a:p>
          <a:p>
            <a:r>
              <a:rPr lang="ru-RU" sz="2000" dirty="0"/>
              <a:t> Длинный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artlib.ru/objects/gallery_401/artlib_gallery-200584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032448" cy="63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29217" y="2091442"/>
            <a:ext cx="38519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Ходит девица с косой,</a:t>
            </a:r>
          </a:p>
          <a:p>
            <a:r>
              <a:rPr lang="ru-RU" sz="2000" dirty="0"/>
              <a:t> С непокрытой головой.</a:t>
            </a:r>
          </a:p>
          <a:p>
            <a:r>
              <a:rPr lang="ru-RU" sz="2000" dirty="0"/>
              <a:t> Красоте помощник</a:t>
            </a:r>
          </a:p>
          <a:p>
            <a:r>
              <a:rPr lang="ru-RU" sz="2000" dirty="0"/>
              <a:t> Расписной… </a:t>
            </a:r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img0.liveinternet.ru/images/attach/c/4/81/208/81208874_4028618_4ad4c988101a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img0.liveinternet.ru/images/attach/c/4/81/208/81208874_4028618_4ad4c988101a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52" y="144314"/>
            <a:ext cx="4301430" cy="6545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5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29217" y="1937554"/>
            <a:ext cx="38519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Не ботинки, не сапожки,</a:t>
            </a:r>
          </a:p>
          <a:p>
            <a:r>
              <a:rPr lang="ru-RU" sz="2000" dirty="0" smtClean="0"/>
              <a:t>Но </a:t>
            </a:r>
            <a:r>
              <a:rPr lang="ru-RU" sz="2000" dirty="0"/>
              <a:t>их тоже носят ножки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них мы бегаем зимой,</a:t>
            </a:r>
          </a:p>
          <a:p>
            <a:r>
              <a:rPr lang="ru-RU" sz="2000" dirty="0" smtClean="0"/>
              <a:t>Утром </a:t>
            </a:r>
            <a:r>
              <a:rPr lang="ru-RU" sz="2000" dirty="0"/>
              <a:t>– в садик,</a:t>
            </a:r>
          </a:p>
          <a:p>
            <a:r>
              <a:rPr lang="ru-RU" sz="2000" dirty="0" smtClean="0"/>
              <a:t>Днём </a:t>
            </a:r>
            <a:r>
              <a:rPr lang="ru-RU" sz="2000" dirty="0"/>
              <a:t>– домой! </a:t>
            </a:r>
            <a:r>
              <a:rPr lang="ru-RU" sz="2000" dirty="0" smtClean="0"/>
              <a:t>… </a:t>
            </a:r>
            <a:endParaRPr lang="ru-RU" sz="2000" dirty="0"/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img0.liveinternet.ru/images/attach/c/4/81/208/81208874_4028618_4ad4c988101a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t3.gstatic.com/images?q=tbn:ANd9GcTZE8gka8ZnMsnaTVcWHK6KqGbK1JvzOjvrwHkovF3GTqNb9XjGPuR9a0zj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910903" cy="39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Ирина\Проекты для Кости\история\школа Учимся играя\одежда\русский костюм\мужская одеж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98609"/>
            <a:ext cx="2998354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6/91/11/91011606_boyar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93144"/>
            <a:ext cx="3521967" cy="59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188640"/>
            <a:ext cx="4536802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скороговорки</a:t>
            </a:r>
            <a:endParaRPr lang="ru-RU" sz="36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403350" y="1551057"/>
            <a:ext cx="7175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/>
              <a:t>Валя на проталинке промочила валенки. Валенки у </a:t>
            </a:r>
            <a:r>
              <a:rPr lang="ru-RU" sz="2000" dirty="0" err="1"/>
              <a:t>Валеньки</a:t>
            </a:r>
            <a:r>
              <a:rPr lang="ru-RU" sz="2000" dirty="0"/>
              <a:t> сохнут на завалинке.</a:t>
            </a:r>
          </a:p>
        </p:txBody>
      </p:sp>
      <p:pic>
        <p:nvPicPr>
          <p:cNvPr id="3175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img0.liveinternet.ru/images/attach/c/4/81/208/81208874_4028618_4ad4c988101a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03350" y="2524837"/>
            <a:ext cx="71752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 err="1"/>
              <a:t>Михейка</a:t>
            </a:r>
            <a:r>
              <a:rPr lang="ru-RU" sz="2000" dirty="0"/>
              <a:t> на скамейке плетет лапти </a:t>
            </a:r>
            <a:r>
              <a:rPr lang="ru-RU" sz="2000" dirty="0" err="1"/>
              <a:t>Анрейке</a:t>
            </a:r>
            <a:r>
              <a:rPr lang="ru-RU" sz="2000" dirty="0"/>
              <a:t>.</a:t>
            </a:r>
          </a:p>
          <a:p>
            <a:r>
              <a:rPr lang="ru-RU" sz="2000" dirty="0"/>
              <a:t>Не годятся лапти Андрейке на ножки,</a:t>
            </a:r>
          </a:p>
          <a:p>
            <a:r>
              <a:rPr lang="ru-RU" sz="2000" dirty="0"/>
              <a:t>А годятся лапти на лапки кошке</a:t>
            </a:r>
          </a:p>
        </p:txBody>
      </p:sp>
    </p:spTree>
    <p:extLst>
      <p:ext uri="{BB962C8B-B14F-4D97-AF65-F5344CB8AC3E}">
        <p14:creationId xmlns:p14="http://schemas.microsoft.com/office/powerpoint/2010/main" val="22226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-35834"/>
            <a:ext cx="7885112" cy="689383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Одежда в сказках</a:t>
            </a:r>
            <a:endParaRPr lang="ru-RU" sz="3600" b="1" dirty="0"/>
          </a:p>
        </p:txBody>
      </p:sp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xQUFRUVFxcXFxcUFxUVFRUUGBcXGBcYFRgYHCYeGBojGhcUHy8gIycpLCwsFR4xNTAqNSYsLCkBCQoKDgwOGg8PGiocHyQsLCksKSwsLCwpLCkpKSksKSkpLCkpLCwsLCwsLCwsKSwpLCksKSksLCwpKSwsKSwpKf/AABEIAMMBAwMBIgACEQEDEQH/xAAbAAAABwEAAAAAAAAAAAAAAAAAAQIDBAUGB//EAEAQAAEDAgMFBQYDBgYCAwAAAAEAAhEDIQQSMQVBUWFxBhMigZEyobHB0fBCUuEHFCMzYqIWJHKSsvEV0jRzgv/EABkBAAIDAQAAAAAAAAAAAAAAAAIDAAEEBf/EACkRAAICAgEEAgIBBQEAAAAAAAABAhEDITEEEhNBMlEiYXEjUoHR8BT/2gAMAwEAAhEDEQA/ANm1Osaqnbc/u9SDu+YWYwu069MSyq6InK45h/dMbtFoyTUTPixubOjU2pcrP9ne0NSs8Me1t5EtBmQB15q/qCEEZdw+UHEl0ApZ0VbTqp/95QyjsoPEKG9O1KsphzkyKoFsS9AlJcUEwUwwlJEJQCsoWCnGlNNCcaFTZY5KUCkJYQhodaU4CmGlONKBoJMfDpRym2uSwUDQQpHCUEZeEDZY2QhKNxRFWigSgESDQoQMowjLUmVCBFNvKczJtyJEEog5KCS5GCEYQRX+4QVksye1/wCRU6fMLJ7OaCCNbxO87/LRavb4jC1T/T6XC54/FlpJaY8U2j7KR1D2N6dUjoPYyjFVxaLy1xncLNMeXxWgrv8AERzPxXPezGKrOc7usQ1j4gNqAEPtuMahbh7yTLozfiyzE74ncpge6Dz8EguRh6YzI+8WqjJY7mSSUGyUeRUXyJBRyiKKUYsXKMJMowVCCwUtpTco5VFjwclApprkuVQSY4HJWZNBLaFRdjrSlhyaa1OAIGgkx0PR5kloSg1AWHKLMjLEWVTRYpGESCFkDJSXI0IVkEZCiNNLKIOVkEZEktTkoAq7KCFNBOghGpZZhO0L/wDK1v8AQVzdu+d4Wtx+181Co072mFkXjfx+Kz5HY/FwaHs7hm1O9Y9pdTcGhzWzIHeU5IykEQCTa8Ardke5YHsbiCytJc6DMgAluh9ohpjdqQtrtDHCmDcZrwOd9eSvE6ZWbcSSCltVZsjaJrNMiHNMG1uSlbRxPd0aj/ytJHXQe8rb3asxUykPaNz8SWAkMa4AEf0n2jcRJAHmtiYLQRxPDQy79PMLkFDEOpnMHEEbwY5rZ9me1bqrshOchri7OAIY2BOZtuAve5WTv/I3dn4UaNxSQjlEtiZgaDDkYekFBFyDY5mSi5NI1CWOgpxgSWNTjb6JMssY8sYk2OMEJbqgSKbuOqKviMu6TyEmOPILHPqv7R0YDtOqDoU6HKso4lrnQRHlHop2Qt4kKsfVqXJcoUSGvShUUWnXB68E4HLWqkrQJIL0gPTDnI2vup2ksktaiJSO8Tb6qqi7JAehnUPvUO8V9hVkklFKj94gXlTtJZIJRApjOlNep2kskRzQTIf0QVUXaOI1K3gKZ4JltRLmD97ljbs0Y+DR9k3ZK4cN0AidZcR8k3t2plxNW5s/6JfZJ81hwLgI4zn+ZCrO01X/ADdb/WR58lFsmThF52f2rFSC7IwmeMnQD3+5XHbOoRhS0fic1uvUx7gue0cTCs37RfUEPcXAn4NIF91rJnkaVMTFWyO0Sbjdf04K97LbODzXazwZsK9maJhzwPERI0LZiR1WcoVPE0dfgYHwW77JYAsdnc5pp1mOpluUk5mhzgSZjLlbVGmpCBcmn0XVOlkaG7mgNtbQRYbtErMlEJBauino5sk7BKNJypQarsGgwU6xkomUkt7YF7NGpNvv/pJy5eyIyEG2P4emDr6J9uGG74qoftpjRLdBx3pjB9pGu3t13kBcxyi9s1rHL6LxgkdCkVMHNpjeFW4nb9NrZe8RwBknoAVFf2mFSzbZTNzut77JU3GrGRxyJb35CQ7UEZXCbzpKv2adFk6tYnfNwQenH0VnS2uAWkmARfgHcD9UjHkSbTGZMTaVFpWpjUapoH3KSSHCZUGrmaeI48Fux5ljf6Mjix0iySCgx83CJy6akmrQlixVTb3oi1CERQQcjlIhFKhBzOjzJnOiNZQlkjOhnUU4hDv1CWSsyCjDEBBQlnD2lOPdrPGEyWkAxw+KDzY+a5q2jXA13YypTbWaHua2Ygu0BAlvw94VH2nqzi6+8d470lQdjYj+MxvFzYPmNeSuNq4dhrVLT4je/wAULn28hZNooWVVZYOpm1JECbHgEr/x1PgR5yhSweQOMggggcdFSyRlwKith4ZsVONrdbBbvY2xwGNrggva2o+TLT7BytJb7bZz+ExAeddDg8I7+Iei6fsanGFIv/Kf0kNP0HvRp7NHoqMP2zpOyy1wJ1FiAeRkSpX+Jqf5X/2/Vczw1fRWNLaJbvt6p8M1akYmjdjtNT/K/wDt+qU3tPT/ACP/ALfqsc/GCZmBG6D53PRRxtMmb68kx5oIrtZ0LBbebUdlDCLEyYi3FUHaTtA5xyNPX7+9VU4DaLmzlOjDHV3hA/5FQ8Q/+I4cBE8SNVh6nJ3TpfRt6fHq2PMrVnDwtJA6QOpP1SatQD2w5rt8FhHx+qjPrTAJJDdBuHODvU7CUqVRrogPERIiR5WnVYZP9G+EaE4fFgkEAkjQkjKOcAX9Y4qy2b7QiVBwlAN9q1+pUug5xeAwdB9UD3/A6qX7NZhKVr3S34AFM4Wm8NGZzB1n0CscOT+IgoFBPkzNtcEKlSqNsHOjqlv7y0PdPl81LrV2t/RNtcHOAB5+4q3BrhguVq2ivq7bGHMvBOa3hgecE9UzV7e0/wANN56lo+EqL2wcXZGMy5gZMzp6a8lm24WtEZgBrEmPgux0s1HHUmcvJblo0r+3jjpRA6ucfkOaQO2tZxIbTp9Ie4/8gqBzK8HxbosXbvJNVKlaZLnaaw8m2l4WpZY+hdM0FXtnXEgsY2Dfwutw1cmz20rHdS/2u/8AZZ92JqGczrRvnjO8aJLqjnAAlpjy9EfkiC4tmgqdsap3U/R3/skDtZV/o9D9VQOYeQ9D80QDuHwV+RAeN/Zov8UVDub6H4SlDtE47h7/AKrOl5GvwQzlV5UTxv7NGNuHl7/qgs6KhQU8iC8ZTObY77H6/JHSwmZoIOonT3e9Je+x4fJSdkuOl4A9CXaffBcyEnRuxitj7OJrtNpa4b4GYXjTl71bbcwhpV3NJkkB1tIcJCi4HEtFQknKHE+IXykC5jcQAQrTtw4fvrwNA2mP7AdPNLybQWTSKcDgluZma6NYTDXqZgRMjl8UqHyFw5K3Z/8AOb96arreyaJ/d40mk6eRLXH4lcja0tfmGrbgcSJkLr+zMW19AuYWmaJc3dLS0wTy0W0c+DjjMA6mPFu0I3ptj51VzTr7vikVMMx9/ZKyxzW/yM1FaHw2AZTrKBAbUmWkuaf6XDcfKD5oVtnuGl+YTWE2g9ghsXJkESJtqD0Tk0+AWqLnAEdy9w1bUpzH5SDHlIchh6ZzEkB13QDoZdqRvAv6qdshzquHqu7pjRmAeaQMAi4kZrG+g4qE4+1ewIHW4BWPJak6Op0tOCsaxgeSZg8hHyEDyScKwtvEHW25SSQ1siJ96Kg0mHkmSEpSZv8AEiY7xO4D9FZ0HMptLhDn/haN557gqhW+zKMDNwVNfYyWNUQsb2erVoe4VHGxuRl3ggeLwiIINytHs0uYWUyZhxE8W2g8unJSsLjJ8Lmz0sk7UgZA0ASbu4ffyTJz7or9HPjjqTv2V+38ZVAcKQObQEZZFnOgZrAnLAJt7kfY2vVe94qOzZWSHECYd0Vnh8cHRLTmIMGIJiZzagAxvjVMbb2gMPh31aTRnAjQb9Zj18k3G4tJVsRlUo2UHanaDGV3AawC6OJ/QKHTxMiRMFZnE491Rxc43MnhdWWzcTa5No3hNyY62jDst++KSah3R6FQq4a/VxHQpdIACBMJD4sFskVMUWiXEe+UluLBEn0P3dNOotJvPvRfu7OGnGfqomiWPPLTqG+YCa7tnBvojEcAlQNwV9zRNjRpN+yUg0hxKeJ6JDpRrJIlDYpDn7kaWEEXkf2SjMVh4T0UnCUnANcJmAYEgxFp5XTVI3HUfFTdgPPePzEFkCOI8UnysmY/ix+MPZTCKzGPGUudTAi58bwL+Tirbtw+cfX6t9zGqIMRGJpBrZd31KItc1BEmN0/2p3thU/z9eZBDh/wagycBZOCqafvclsqkQQYIPu3+6fRIzIqjHOaYEkXk+fvhLx/IXHkfovlwPGSepC6B2JwDm4WrnMtIqd2wgAta4S7nBJMT81mdg4UurNa1wGZ7WnM1kgmxgxaNfVa3FMIw7g90eEZg0ZXND2ZcoIIggOtvstg+tHPonkighIbV/VLDlz2vozP9C2vM2+akUSwn+JTDwdRJB8nDeo5cg2qhtrgo12xcRhmUXUqYdTaXEuDnZnOJAEyOgHksztAQ8i8E2m/Q9ITNOmS6Wl0gT4dfTelVHgm+fNxLYjpZDN27Oh0zVCsPXBdkdBc21/xC6kiiG2bYSTfnqqVmzKgcargQNY/p0WkbSDmhw3qNpHTx5NbI9Jkmyt8GHGwULBNh91pMJhxZJyNt0G8tIco1xRYXVC0N4uIA9SmTtxlUxTc13JpAmxOpI9ystoYNtSlkcJBFwshiuzOTWzOMZjG60iUxL0zLj7ZtuTpl23HGe7czKXDM24kgHW2ouB5hU3bDaIFFzfziPNDspsEMqvqEN1IblmItfQCTrG6dVE7SsD6uVt2tEeZVxpTX0hPUTjjTMLngrZditkl4c97Q5kQM28/09FBdslhMkT1CnYOtUpDKx7mjgNPQrf/AOmD5OR3FricPhmktFJpy3Nz5709QwOGqAeAA8iR81nHYUmSXOlwgkbxzS8HmpmWvuOU+5D54PlBd6Lh3Zdu59QdCD8Qm2dnIn+I42tIH1SH7cqxALBzy/qnG9oKkXa0njMD0ReTEydyIrtmVZ0lK/8AHVOA9VOZt0H2mEdCCPfBTp2nT4n0Kj8T4ZNFYcC8bj5Jl9IjUH0VtUx7Ys49ACotTHNOvwQ+OJfaQcn3dBTBim8Pggi8SK7TF4cjMJ+7Kx2JR8D43X9xj4qrcYCsNmYkU6biXWki9hpA3bhH2VeP4h4y47P1R+8U5DSSQczs0hzHEta0gxfmJt0mB2wGbHVyJEvm/wDpbETpZOdnNsMFZga01HNINobpLhGYjlM/9l2qIfjKrtQXTw/CBp1BQzdIPJtWVbdNfVT8FU8LnWgCT81ACmYMFzXgGLXOtouOqXj+QmJptgYkCszf42AidSXa9VqK+KaadUPEgipG4iCSwHnDWjmuebJ/mNcDlAh8/wBTYj5+YC3+zcSKnf0gIeHZXMduBz5XtIF2PGaDuIIMEFa1o0Pg5nTICU5vCUzWbrwBujoOER6RY+iwNVszNjoCMPKaulzKEqyQ2rluDH3u+ilt2i4jcdYMb903VfQw1Sq7LTY95H5WlwBtrGnnwWi2D2CxVSO8b3Td5eZdHJo89YRrDKW0HGUltEHBVHPzl8uDRJDSG5ps1oLjAP0U7BV2RDXBwFjxabjxA3Fwb6W1Wq2j2D/gBmHcGOa7Mc0xVIEeJwu08wDwhc82n2eqUKmWuHUiZyk2aXSfYqjw6ZjlkGNQnPpl2nT6eaktv/ZphgpuPT6Kz2fULRDgY4rAYPtBVovytcHt3B+/o713blrNndtKXs1WupkRMwW3/qbIHnCzSwNP7NElJrRqHEiCLo21XEWjz3nhdVW0u0FNuHz0nsJkbwRBsdOqp/8AE9Z7SWlvMNAJaTx3jqVUsTgu70Yp5O3lFhtrbuUFo9s2t+ELLtqXud6W+sXOLnXJ1O9IyrO5HPyZHN2B1TdKTKWaPv6pJpgb7/forti6YWY8UcooRuIn9CrJQkz9lElQiP3ChVBEoByBF9EIVl0wy5Ic5GUkhMjJoJWKa9Gm8iCPyS+wrZSCnNuKiGhBPXynTzOnqrGm24UatYE5THiJPO36rRhehmPgLC1clTNY+GxjfBE+Wvkrnb+Hcyu7M4vJg5uM7rcNByAVPhKbXRcTBLiSGgAATdxjiVodu0z3jf8A62ySQZALmzIMGwCvM9Bz+JS5J3KdsyAHA2kxv3jTzTLXncE/g6kHhb5thIxP8hEOR/AYbxiRIA0G8EiRG8ythsHaDajRWbTqGpTc4Ndkc6WEA1aZc2buDZANs4YsiyuG1RFvEy5uPbbJ+K1/ZrZbsLiRSdBZiWGoAfZFSk7xNP8AVlggjXuuS2o0vg5oTYngTppKKm6YkjSRHA9FIZdzyMo8RIaLQJd7IEyNIBSAC4y5stJmYMg/LWPVZbqxDRMoUg60gW5fVOM2a5z206YzPeYaBpfnu3+QlE3DEeMyDMcpW6/Z1sSajsQ78IyM6m7iPcPVLxR7p0yKKrZpuz+x2YKgGDxON3uj2nnXyGg5BTjiidPL6HgeaXiaZcYDgORvPVRqlAsM7uPArsRUXzyKk3yS/wB8aqbbTm1DBDXtIhzXAOaRzBsUMXibwoZKfDGlsHufoy21OwlI+Ki99E6gAl7AeGVxlup0cBfRUeK7I4lrs2XvhxpPGY9WvyumOGZdDCVkCKWKMlwa8fWZIPe/5OT7Rw+UZe7LCTpUpmkSfygEAk7t+u9aDY2KFIBhMNbq54cSxwHiJJMgTFjYDdErcVaTn03sDnDM1zRlJBEtIkc7rmNDGmo7N4QHNaRJtmLfxN0JcDEcjNlhyYlHR08OdZo1XHOzat2CzFsLqQ7uqBdtwxw/M3hPDcQs/icHUpPLXsIjjw4z80vYW3atLEd4dGNGZrS4h1NwgFrTqZYTE8AuiYqmzE04qAEPbLHt4ESCCOSyz6ZTTceTndRi8c/0cyda9oncZPmJmOadp3Bgb95AkQZganTVSMXgsjy12otJ4f8ASbfRjTiFzrrTM2+BtrAQS4nkADflITX7u2ZEqSwESJME3ANjGkiUUboHW4+Clkpgq2gicpBidDxvEHyUWsI0I+HvU22U6WsJm3TdfoktotMWvxI+x8FcS1GyG1wNzP3xSwpRw4iwj4R0TPcX+nyVsPjkZLecoFqM0oSSVCJAhBFmPJGoXRVRGqZxTctIzJ8Xugn76KQ/RJrUwacFwF5k6blqwoKDVFVhKlyP6H87ljh9FrtqVnFlFsnKKYcAADHifedR+ipdkbFa6sG98wZiWgFtR0kjQhgPnJC0PaLBtomi1js4FIQ47wXOdpus4WTM/wAbCl8Ssp4cpH7uczxwaPUkn5JyjiShTqw92tw35/VZsPzASXojYCi818PoWh4Dp4NfPpquv0sFmbRcWw6nUDhB0cabmP8AItc/1lc72dh2moyGXLg0bx4iDYb5n4rpGxy59Om87mOzARBeMoBnW0O/3Lcg3wcpbhA0uA0JduFr9NFIFARYQI3R8FaYfDYctDnPd4nkGYAAE8idbSY6JxlHC5Xlz3NgkNdmBJ4ZWZZLedjquW22xbKcNAkxrFxGg0C6h2QpZcKznm+JXLnCXhjT3kkQWyJnkdOC67sjC9zh2NcR4WifmtHSp9zYLehGPw8eIab9fVM0sYRafI3/AFVo54I1Ee5UWNhrrenBdrG1JUxLI2NdLuCbJskVXXTjWyFoWkCNNTgemwLoSo36L/ZMpmFympVyuqUzYsrPDDHss7wsExeYMRyBXUKblzLbeQV8RMyK2h0g5alh1PBZeo9HS6B/kxVcEVGObNy6mOdwQL2iARe19y6xsUhuGpN1IY0f7RHyXLKDIjflNMyZF8pBgdJK6fsOoX0afEiPedUrHyxvXO4oz3a3D5awducPgqJ9URPT0Wn/AGgsyimerfv0WLfXmBNhu3TquNnj/UZzUyW6pZCnUt5G08FXuqkX3ae7/v0VhsikalQCYBnTWIvHFColrYWWAfh8Elr7b72nmtLU2bhi22ZpA9oz/p8Wa0gi4tBWWxTDTdlkG9iLjQQipBi2ASN+qu8LRpOYMwGaLmTOuuqzzLff39hP06pkHfx581QFj2Pw2UkC+8HSyrHPUzEYguNzKg1eKJIYn6DDggmw5BFQRXl0pFfZ8tgVKYefw1CaZNm+yTY79+9FUNj0+SivxtRpJa9wBc5vhJ3GPktOECFlt2WwL6WKouqU/wAW+S1wmbObqbTYrQdtsM6k6iHR4m23Q0Mpg2Nx4g/VV3Y6pkxE4gvP8N0MLvHcCTkJlotckC0wpfa0EMoS7PlDxNyZsRJ43bbdCLKriMktFNT3IxVaHNzmA5waXcJgAwLwLkxNuKbY23ROiickhpgO8JItIDbA77rPidTFLk0Wz25KtMaZXtOuoBzW3ERcEaiIW27NktwwBMkUwDv8RJk9ZcVhdm4tlR/dPLWxm7p53G0tfxaSQQdWk8CVttj4ospeJp8bntbYmAG5g48B4fVauNjbtGBq4zKCBRDd0uB/LfKDbWTvmQqo1dfu0q1xONzWc6w3CADO8Rwsqcs8cAze53eXELnrZnezcfs82Nncazh4W6c3H6LoGKpZmFsxPwlRNgYVtOgxrNzQT1Ikz6qdN4XTxQ7FopmfxFNzLTI15JnEVZeSr2vQBBtuKocSzxH0XQxtPgFiK7eCJlSEWa8JRamgiSJukPbCdDbIiJVk/QGmwXNdv4UnGYieIcBxBo0xY7tCPJdLaxYftKGDG1ZkfwaZHMk1Wn3NaFkz/E39G6n/AII9SgAwOuSHNmxsC4zY9SIXSezdVvcsI5gev6rl9I/w2u4tE6RJdmI/u5LpXZVn8Jt5AP0N0qHyNHW/BfyDt9RzYYO/K4H5fNc7Y8AG2vFdJ7bNJwzoXMmu1C5/URqVnMCy3nd9/qjzmZFoIjkiqXP31Suvnf5rPZY7SxDyMuZ0HdPG/wAbppwuTeySHff0TjHa81YxBtqzMI21ITUQfu6Jz1GgGqFuffRNVDZG4WRtZKiKIqCkGigrGdxUVGyCBqdI1nkoOLxBGUiRJL81wReJBHTXkrFwVZjcCQwcGiTLm+y4nKWixcCc3s5gIBJEp+FouLLDs9W7p4rBxDwZadwvDuoIkEbwSr/b+1m1wS1oblqQQ32QSwSGzzHTRZjZzW0iQ57S7V2U5mhsublnj4ZMSIcIJurTEUwKZ09udbkOaDMaHUfZR5OBz+LGQ+ApeFqVaje6pvbTJqS0vdkph4pPMudq0XIMcQq6ZVvsXZLK7XNedMzoacpf4csAkG+nDUXWVyhD8pGWL2Stp4sup1C4NJZcuzsdUkuaASWkgguLZBMGd633Z4n91YTfPSJn8r8vib6zpxWA2p3Jw1RoDmsIYO8gimAyrTcA1ziGyS0N8Jm+i2eG24KbBQc0g9wCDHhl1MOgQbDNx+CrFlioe9v2NVNGAfSiQbEW8wmXWI625wprca2PYE8Sd/QfBRcTiyRBMcY1P3KFIQdb2Jii/D0ng6sAkcQIM+YVjhK979Pfqs1+zjHd5hjTP4He536g+qv8RhyHW8l2cLU4opk7E3CztdsOPBaDvpZJ1GvUKhrlPw6BkNABE9BjUCtIIeZNkJxhBSHCFRBcrDdpaYdiaxJEsZT6xDo9DnWzcVTY/st31Q1M4aYaDLM8hswPaH5ikZYuS0a+nyKErejMsaCyBe2aAQYAcBB13AaLb9kMQXBzdId8QPoVW0uzL2iO9ba38s6cPbVxsqj3O+SYkxGnmlRxyTsb1GeM40i17V//AB3cIXKQun9qcSDhXAGTC5S56wdUtoxknvEC2QeaYY6U8Csb0GgBql4WgHAy6I856JhqMBUpB2SMdhg0WcD6AqBKce9NFysBhhSKFQAqIgHKAtlicQEFWGugpYZCOqLajA2pQLQGmKQ8NrZW8Op9Sggm4y0MbcojJTdFwyq3llpnwCNDqZ4yZlWFBs4Rh32HlAgdBAjhCCCY/ghq4Yy5qsNhuIc2Dq6D6gfAn1QQWHqPgxBpu2eOfgaLXYYimW0Q0Wa+GnEUWkQ8EaVHj/8ASd2VsWk/DPrPaXVJreJz3n2abyDExMtF9bIIK+n308b/AO2NfoxQ0TNQoIJsTOzdfspce8qjdl+BEfErotRtkEF0un4RbEUBc+Sq8e0SggtsOQWQimQ5BBNfIKAzRONuggi9F+xNQI2OQQUKfA7Cae1BBCykRMb/AC3jdlPwXOamp6oILmdZ6DDYnmlBBc1hofallBBLDGqqbCCCMCQCERQQVgsjkIIIK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38750" y="908844"/>
            <a:ext cx="3948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Воротился старик ко старухе.</a:t>
            </a:r>
            <a:br>
              <a:rPr lang="ru-RU" sz="2000" dirty="0"/>
            </a:br>
            <a:r>
              <a:rPr lang="ru-RU" sz="2000" dirty="0"/>
              <a:t>Что ж он видит? Высокий терем.</a:t>
            </a:r>
            <a:br>
              <a:rPr lang="ru-RU" sz="2000" dirty="0"/>
            </a:br>
            <a:r>
              <a:rPr lang="ru-RU" sz="2000" dirty="0"/>
              <a:t>На крыльце стоит его старуха</a:t>
            </a:r>
            <a:br>
              <a:rPr lang="ru-RU" sz="2000" dirty="0"/>
            </a:br>
            <a:r>
              <a:rPr lang="ru-RU" sz="2000" dirty="0"/>
              <a:t>В дорогой собольей душегрейке,</a:t>
            </a:r>
            <a:br>
              <a:rPr lang="ru-RU" sz="2000" dirty="0"/>
            </a:br>
            <a:r>
              <a:rPr lang="ru-RU" sz="2000" dirty="0"/>
              <a:t>Парчовая на маковке кичка,</a:t>
            </a:r>
            <a:br>
              <a:rPr lang="ru-RU" sz="2000" dirty="0"/>
            </a:br>
            <a:r>
              <a:rPr lang="ru-RU" sz="2000" dirty="0" err="1"/>
              <a:t>Жемчуги</a:t>
            </a:r>
            <a:r>
              <a:rPr lang="ru-RU" sz="2000" dirty="0"/>
              <a:t> </a:t>
            </a:r>
            <a:r>
              <a:rPr lang="ru-RU" sz="2000" dirty="0" err="1"/>
              <a:t>огрузили</a:t>
            </a:r>
            <a:r>
              <a:rPr lang="ru-RU" sz="2000" dirty="0"/>
              <a:t> шею,</a:t>
            </a:r>
            <a:br>
              <a:rPr lang="ru-RU" sz="2000" dirty="0"/>
            </a:br>
            <a:r>
              <a:rPr lang="ru-RU" sz="2000" dirty="0"/>
              <a:t>На руках золотые перстни,</a:t>
            </a:r>
            <a:br>
              <a:rPr lang="ru-RU" sz="2000" dirty="0"/>
            </a:br>
            <a:r>
              <a:rPr lang="ru-RU" sz="2000" dirty="0"/>
              <a:t>На ногах красные сапожки.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9070" y="4490264"/>
            <a:ext cx="188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душегрейка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2802" y="3724798"/>
            <a:ext cx="146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кичка</a:t>
            </a:r>
            <a:endParaRPr kumimoji="0" lang="ru-RU" sz="2400" dirty="0">
              <a:solidFill>
                <a:srgbClr val="3333FF"/>
              </a:solidFill>
            </a:endParaRPr>
          </a:p>
        </p:txBody>
      </p:sp>
      <p:pic>
        <p:nvPicPr>
          <p:cNvPr id="1026" name="Picture 2" descr="http://lizmult.ru/_ld/4/72318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46" y="3449231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 bwMode="auto">
          <a:xfrm flipH="1">
            <a:off x="4418670" y="3775694"/>
            <a:ext cx="1440160" cy="36004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flipH="1">
            <a:off x="4535608" y="4578777"/>
            <a:ext cx="1314772" cy="36004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3" grpId="0"/>
      <p:bldP spid="5" grpId="0"/>
      <p:bldP spid="6" grpId="0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258888" y="2781300"/>
            <a:ext cx="4716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33CC33"/>
                </a:solidFill>
              </a:rPr>
              <a:t>Не учась и лаптя не сплетешь.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58888" y="3429000"/>
            <a:ext cx="641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FF3300"/>
                </a:solidFill>
              </a:rPr>
              <a:t>По одежке встречают, по уму провожают</a:t>
            </a:r>
            <a:r>
              <a:rPr lang="ru-RU" b="1" i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58888" y="40767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0000FF"/>
                </a:solidFill>
              </a:rPr>
              <a:t>Береги платье снову, а честь смолоду</a:t>
            </a:r>
            <a:r>
              <a:rPr lang="ru-RU" b="1" i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331913" y="4797425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FF9900"/>
                </a:solidFill>
              </a:rPr>
              <a:t>На воре шапка горит.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258888" y="5516563"/>
            <a:ext cx="394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9900CC"/>
                </a:solidFill>
              </a:rPr>
              <a:t>Работать спустя рукава</a:t>
            </a:r>
            <a:r>
              <a:rPr lang="ru-RU" sz="2400" b="1" i="1"/>
              <a:t>.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-652463" y="2060575"/>
            <a:ext cx="979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4"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CC00CC"/>
                </a:solidFill>
              </a:rPr>
              <a:t>На мужике кафтан хоть сер, да ум у него не чёрт съел</a:t>
            </a:r>
          </a:p>
        </p:txBody>
      </p:sp>
      <p:pic>
        <p:nvPicPr>
          <p:cNvPr id="3687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WordArt 17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345363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НАРОДНАЯ МУДРОСТЬ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8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417671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РЕБУСЫ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692275" y="1268413"/>
            <a:ext cx="698341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763713" y="4149725"/>
            <a:ext cx="6911975" cy="2303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203575" y="4005263"/>
            <a:ext cx="863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/>
              <a:t>ч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411413" y="4479925"/>
            <a:ext cx="611981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>
                <a:solidFill>
                  <a:srgbClr val="FF3300"/>
                </a:solidFill>
              </a:rPr>
              <a:t>4 0    а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443663" y="1196975"/>
            <a:ext cx="22320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/>
              <a:t>ея</a:t>
            </a:r>
          </a:p>
        </p:txBody>
      </p:sp>
      <p:pic>
        <p:nvPicPr>
          <p:cNvPr id="35853" name="Picture 13" descr="Картинка 30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1655763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Picture 15" descr="Картинка 10 из 417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15113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903663" y="1871663"/>
            <a:ext cx="4635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8800" b="1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92275" y="620713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692275" y="3644900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516688" y="1557338"/>
            <a:ext cx="129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/>
              <a:t>Ы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216775" y="5033963"/>
            <a:ext cx="1171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567488" y="4292600"/>
            <a:ext cx="19462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ХА</a:t>
            </a:r>
          </a:p>
        </p:txBody>
      </p:sp>
      <p:pic>
        <p:nvPicPr>
          <p:cNvPr id="38927" name="Picture 15" descr="backpack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52513"/>
            <a:ext cx="1628775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859338" y="95250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,,,,</a:t>
            </a:r>
          </a:p>
        </p:txBody>
      </p:sp>
      <p:pic>
        <p:nvPicPr>
          <p:cNvPr id="38930" name="Picture 18" descr="Картинка 70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136842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2" name="Picture 20" descr="Картинка 41 из 1110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1873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327400" y="2925763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992813" y="2925763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692275" y="620713"/>
            <a:ext cx="6911975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619250" y="3284538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516688" y="1484313"/>
            <a:ext cx="2016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/>
              <a:t>  оа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763713" y="3429000"/>
            <a:ext cx="15128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0" b="1"/>
              <a:t>К</a:t>
            </a:r>
          </a:p>
        </p:txBody>
      </p:sp>
      <p:pic>
        <p:nvPicPr>
          <p:cNvPr id="39954" name="Picture 18" descr="Картинка 39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12255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0" name="Picture 14" descr="Картинка 6 из 3507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115093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2" name="Picture 16" descr="Картинка 1 из 300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1176338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6" name="Picture 20" descr="Картинка 64 из 3289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143986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8" name="Picture 22" descr="Картинка 1 из 745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1679575" cy="2014538"/>
          </a:xfrm>
          <a:prstGeom prst="rect">
            <a:avLst/>
          </a:prstGeom>
          <a:solidFill>
            <a:srgbClr val="008080"/>
          </a:solidFill>
        </p:spPr>
      </p:pic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643438" y="2781300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,,,,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7793038" y="2565400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895600" y="-98425"/>
            <a:ext cx="1098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695825" y="-98425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,,,,</a:t>
            </a:r>
          </a:p>
        </p:txBody>
      </p:sp>
      <p:sp>
        <p:nvSpPr>
          <p:cNvPr id="39963" name="WordArt 27"/>
          <p:cNvSpPr>
            <a:spLocks noChangeArrowheads="1" noChangeShapeType="1" noTextEdit="1"/>
          </p:cNvSpPr>
          <p:nvPr/>
        </p:nvSpPr>
        <p:spPr bwMode="auto">
          <a:xfrm>
            <a:off x="7092950" y="2060575"/>
            <a:ext cx="935038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7308850" y="0"/>
            <a:ext cx="1098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9600" b="1"/>
              <a:t>,,,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813" y="1268760"/>
            <a:ext cx="3168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Руси в старину считались красивыми люди рослые и полные. Одежду носили довольно простую, но такой она казалась только с первого взгляда. </a:t>
            </a:r>
          </a:p>
        </p:txBody>
      </p:sp>
      <p:pic>
        <p:nvPicPr>
          <p:cNvPr id="2052" name="Picture 4" descr="http://slavya.ru/trad/folk/muromec/mur_img/il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53716"/>
            <a:ext cx="413549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pic>
        <p:nvPicPr>
          <p:cNvPr id="20488" name="i-main-pic" descr="Картинка 27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1512"/>
            <a:ext cx="15922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-main-pic" descr="Картинка 91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2736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-main-pic" descr="Картинка 44 из 55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23987"/>
            <a:ext cx="1597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4863973" y="1006475"/>
            <a:ext cx="30956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РУБАХА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595118" y="1591889"/>
            <a:ext cx="454888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0" lang="ru-RU" sz="2000" dirty="0"/>
              <a:t>Основа мужского костюма. </a:t>
            </a:r>
          </a:p>
          <a:p>
            <a:r>
              <a:rPr lang="ru-RU" sz="2000" dirty="0"/>
              <a:t>Наши предки считали, что одежда должна быть удобной в движении, поэтому рубахи шили свободными, с широкими рукавами. </a:t>
            </a:r>
            <a:endParaRPr kumimoji="0" lang="ru-RU" sz="2000" dirty="0" smtClean="0"/>
          </a:p>
          <a:p>
            <a:r>
              <a:rPr kumimoji="0" lang="ru-RU" sz="2000" dirty="0" smtClean="0"/>
              <a:t>Рубахи </a:t>
            </a:r>
            <a:r>
              <a:rPr kumimoji="0" lang="ru-RU" sz="2000" dirty="0"/>
              <a:t>носили на выпуск и обязательно </a:t>
            </a:r>
            <a:r>
              <a:rPr kumimoji="0" lang="ru-RU" sz="2000" dirty="0" smtClean="0"/>
              <a:t>подпоясывали </a:t>
            </a:r>
            <a:r>
              <a:rPr kumimoji="0" lang="ru-RU" sz="2000" dirty="0"/>
              <a:t>нешироким поясом. </a:t>
            </a:r>
            <a:r>
              <a:rPr kumimoji="0" lang="ru-RU" sz="2000" dirty="0" smtClean="0"/>
              <a:t>Шили </a:t>
            </a:r>
            <a:r>
              <a:rPr kumimoji="0" lang="ru-RU" sz="2000" dirty="0"/>
              <a:t>их из </a:t>
            </a:r>
            <a:r>
              <a:rPr kumimoji="0" lang="ru-RU" sz="2000" dirty="0" smtClean="0"/>
              <a:t>белой, </a:t>
            </a:r>
            <a:r>
              <a:rPr kumimoji="0" lang="ru-RU" sz="2000" dirty="0"/>
              <a:t>синей, красной ткани, </a:t>
            </a:r>
            <a:r>
              <a:rPr kumimoji="0" lang="ru-RU" sz="2000" dirty="0" smtClean="0"/>
              <a:t>украшая </a:t>
            </a:r>
            <a:r>
              <a:rPr kumimoji="0" lang="ru-RU" sz="2000" dirty="0"/>
              <a:t>вышивкой.</a:t>
            </a:r>
          </a:p>
        </p:txBody>
      </p:sp>
      <p:pic>
        <p:nvPicPr>
          <p:cNvPr id="20495" name="Picture 38" descr="G:\хохлома\х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17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14761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508101" y="4797152"/>
            <a:ext cx="661354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/>
              <a:t>Детям шили рубашки из старых рубах родителей, потому что считали, что такая рубашка будет защищать от всякой беды. Свою рубаху никому не отдавали, так как считали, что она оберегает человека.</a:t>
            </a:r>
            <a:endParaRPr kumimoji="0" lang="ru-RU" sz="2400" dirty="0"/>
          </a:p>
        </p:txBody>
      </p:sp>
      <p:pic>
        <p:nvPicPr>
          <p:cNvPr id="20495" name="Picture 38" descr="G:\хохлома\х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17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xQUFRUVFxcXFxcUFxUVFRUUGBcXGBcYFRgYHCYeGBojGhcUHy8gIycpLCwsFR4xNTAqNSYsLCkBCQoKDgwOGg8PGiocHyQsLCksKSwsLCwpLCkpKSksKSkpLCkpLCwsLCwsLCwsKSwpLCksKSksLCwpKSwsKSwpKf/AABEIAMMBAwMBIgACEQEDEQH/xAAbAAAABwEAAAAAAAAAAAAAAAAAAQIDBAUGB//EAEAQAAEDAgMFBQYDBgYCAwAAAAEAAhEDIQQSMQVBUWFxBhMigZEyobHB0fBCUuEHFCMzYqIWJHKSsvEV0jRzgv/EABkBAAIDAQAAAAAAAAAAAAAAAAIDAAEEBf/EACkRAAICAgEEAgIBBQEAAAAAAAABAhEDITEEEhNBMlEiYXEjUoHR8BT/2gAMAwEAAhEDEQA/ANm1Osaqnbc/u9SDu+YWYwu069MSyq6InK45h/dMbtFoyTUTPixubOjU2pcrP9ne0NSs8Me1t5EtBmQB15q/qCEEZdw+UHEl0ApZ0VbTqp/95QyjsoPEKG9O1KsphzkyKoFsS9AlJcUEwUwwlJEJQCsoWCnGlNNCcaFTZY5KUCkJYQhodaU4CmGlONKBoJMfDpRym2uSwUDQQpHCUEZeEDZY2QhKNxRFWigSgESDQoQMowjLUmVCBFNvKczJtyJEEog5KCS5GCEYQRX+4QVksye1/wCRU6fMLJ7OaCCNbxO87/LRavb4jC1T/T6XC54/FlpJaY8U2j7KR1D2N6dUjoPYyjFVxaLy1xncLNMeXxWgrv8AERzPxXPezGKrOc7usQ1j4gNqAEPtuMahbh7yTLozfiyzE74ncpge6Dz8EguRh6YzI+8WqjJY7mSSUGyUeRUXyJBRyiKKUYsXKMJMowVCCwUtpTco5VFjwclApprkuVQSY4HJWZNBLaFRdjrSlhyaa1OAIGgkx0PR5kloSg1AWHKLMjLEWVTRYpGESCFkDJSXI0IVkEZCiNNLKIOVkEZEktTkoAq7KCFNBOghGpZZhO0L/wDK1v8AQVzdu+d4Wtx+181Co072mFkXjfx+Kz5HY/FwaHs7hm1O9Y9pdTcGhzWzIHeU5IykEQCTa8Ardke5YHsbiCytJc6DMgAluh9ohpjdqQtrtDHCmDcZrwOd9eSvE6ZWbcSSCltVZsjaJrNMiHNMG1uSlbRxPd0aj/ytJHXQe8rb3asxUykPaNz8SWAkMa4AEf0n2jcRJAHmtiYLQRxPDQy79PMLkFDEOpnMHEEbwY5rZ9me1bqrshOchri7OAIY2BOZtuAve5WTv/I3dn4UaNxSQjlEtiZgaDDkYekFBFyDY5mSi5NI1CWOgpxgSWNTjb6JMssY8sYk2OMEJbqgSKbuOqKviMu6TyEmOPILHPqv7R0YDtOqDoU6HKso4lrnQRHlHop2Qt4kKsfVqXJcoUSGvShUUWnXB68E4HLWqkrQJIL0gPTDnI2vup2ksktaiJSO8Tb6qqi7JAehnUPvUO8V9hVkklFKj94gXlTtJZIJRApjOlNep2kskRzQTIf0QVUXaOI1K3gKZ4JltRLmD97ljbs0Y+DR9k3ZK4cN0AidZcR8k3t2plxNW5s/6JfZJ81hwLgI4zn+ZCrO01X/ADdb/WR58lFsmThF52f2rFSC7IwmeMnQD3+5XHbOoRhS0fic1uvUx7gue0cTCs37RfUEPcXAn4NIF91rJnkaVMTFWyO0Sbjdf04K97LbODzXazwZsK9maJhzwPERI0LZiR1WcoVPE0dfgYHwW77JYAsdnc5pp1mOpluUk5mhzgSZjLlbVGmpCBcmn0XVOlkaG7mgNtbQRYbtErMlEJBauino5sk7BKNJypQarsGgwU6xkomUkt7YF7NGpNvv/pJy5eyIyEG2P4emDr6J9uGG74qoftpjRLdBx3pjB9pGu3t13kBcxyi9s1rHL6LxgkdCkVMHNpjeFW4nb9NrZe8RwBknoAVFf2mFSzbZTNzut77JU3GrGRxyJb35CQ7UEZXCbzpKv2adFk6tYnfNwQenH0VnS2uAWkmARfgHcD9UjHkSbTGZMTaVFpWpjUapoH3KSSHCZUGrmaeI48Fux5ljf6Mjix0iySCgx83CJy6akmrQlixVTb3oi1CERQQcjlIhFKhBzOjzJnOiNZQlkjOhnUU4hDv1CWSsyCjDEBBQlnD2lOPdrPGEyWkAxw+KDzY+a5q2jXA13YypTbWaHua2Ygu0BAlvw94VH2nqzi6+8d470lQdjYj+MxvFzYPmNeSuNq4dhrVLT4je/wAULn28hZNooWVVZYOpm1JECbHgEr/x1PgR5yhSweQOMggggcdFSyRlwKith4ZsVONrdbBbvY2xwGNrggva2o+TLT7BytJb7bZz+ExAeddDg8I7+Iei6fsanGFIv/Kf0kNP0HvRp7NHoqMP2zpOyy1wJ1FiAeRkSpX+Jqf5X/2/Vczw1fRWNLaJbvt6p8M1akYmjdjtNT/K/wDt+qU3tPT/ACP/ALfqsc/GCZmBG6D53PRRxtMmb68kx5oIrtZ0LBbebUdlDCLEyYi3FUHaTtA5xyNPX7+9VU4DaLmzlOjDHV3hA/5FQ8Q/+I4cBE8SNVh6nJ3TpfRt6fHq2PMrVnDwtJA6QOpP1SatQD2w5rt8FhHx+qjPrTAJJDdBuHODvU7CUqVRrogPERIiR5WnVYZP9G+EaE4fFgkEAkjQkjKOcAX9Y4qy2b7QiVBwlAN9q1+pUug5xeAwdB9UD3/A6qX7NZhKVr3S34AFM4Wm8NGZzB1n0CscOT+IgoFBPkzNtcEKlSqNsHOjqlv7y0PdPl81LrV2t/RNtcHOAB5+4q3BrhguVq2ivq7bGHMvBOa3hgecE9UzV7e0/wANN56lo+EqL2wcXZGMy5gZMzp6a8lm24WtEZgBrEmPgux0s1HHUmcvJblo0r+3jjpRA6ucfkOaQO2tZxIbTp9Ie4/8gqBzK8HxbosXbvJNVKlaZLnaaw8m2l4WpZY+hdM0FXtnXEgsY2Dfwutw1cmz20rHdS/2u/8AZZ92JqGczrRvnjO8aJLqjnAAlpjy9EfkiC4tmgqdsap3U/R3/skDtZV/o9D9VQOYeQ9D80QDuHwV+RAeN/Zov8UVDub6H4SlDtE47h7/AKrOl5GvwQzlV5UTxv7NGNuHl7/qgs6KhQU8iC8ZTObY77H6/JHSwmZoIOonT3e9Je+x4fJSdkuOl4A9CXaffBcyEnRuxitj7OJrtNpa4b4GYXjTl71bbcwhpV3NJkkB1tIcJCi4HEtFQknKHE+IXykC5jcQAQrTtw4fvrwNA2mP7AdPNLybQWTSKcDgluZma6NYTDXqZgRMjl8UqHyFw5K3Z/8AOb96arreyaJ/d40mk6eRLXH4lcja0tfmGrbgcSJkLr+zMW19AuYWmaJc3dLS0wTy0W0c+DjjMA6mPFu0I3ptj51VzTr7vikVMMx9/ZKyxzW/yM1FaHw2AZTrKBAbUmWkuaf6XDcfKD5oVtnuGl+YTWE2g9ghsXJkESJtqD0Tk0+AWqLnAEdy9w1bUpzH5SDHlIchh6ZzEkB13QDoZdqRvAv6qdshzquHqu7pjRmAeaQMAi4kZrG+g4qE4+1ewIHW4BWPJak6Op0tOCsaxgeSZg8hHyEDyScKwtvEHW25SSQ1siJ96Kg0mHkmSEpSZv8AEiY7xO4D9FZ0HMptLhDn/haN557gqhW+zKMDNwVNfYyWNUQsb2erVoe4VHGxuRl3ggeLwiIINytHs0uYWUyZhxE8W2g8unJSsLjJ8Lmz0sk7UgZA0ASbu4ffyTJz7or9HPjjqTv2V+38ZVAcKQObQEZZFnOgZrAnLAJt7kfY2vVe94qOzZWSHECYd0Vnh8cHRLTmIMGIJiZzagAxvjVMbb2gMPh31aTRnAjQb9Zj18k3G4tJVsRlUo2UHanaDGV3AawC6OJ/QKHTxMiRMFZnE491Rxc43MnhdWWzcTa5No3hNyY62jDst++KSah3R6FQq4a/VxHQpdIACBMJD4sFskVMUWiXEe+UluLBEn0P3dNOotJvPvRfu7OGnGfqomiWPPLTqG+YCa7tnBvojEcAlQNwV9zRNjRpN+yUg0hxKeJ6JDpRrJIlDYpDn7kaWEEXkf2SjMVh4T0UnCUnANcJmAYEgxFp5XTVI3HUfFTdgPPePzEFkCOI8UnysmY/ix+MPZTCKzGPGUudTAi58bwL+Tirbtw+cfX6t9zGqIMRGJpBrZd31KItc1BEmN0/2p3thU/z9eZBDh/wagycBZOCqafvclsqkQQYIPu3+6fRIzIqjHOaYEkXk+fvhLx/IXHkfovlwPGSepC6B2JwDm4WrnMtIqd2wgAta4S7nBJMT81mdg4UurNa1wGZ7WnM1kgmxgxaNfVa3FMIw7g90eEZg0ZXND2ZcoIIggOtvstg+tHPonkighIbV/VLDlz2vozP9C2vM2+akUSwn+JTDwdRJB8nDeo5cg2qhtrgo12xcRhmUXUqYdTaXEuDnZnOJAEyOgHksztAQ8i8E2m/Q9ITNOmS6Wl0gT4dfTelVHgm+fNxLYjpZDN27Oh0zVCsPXBdkdBc21/xC6kiiG2bYSTfnqqVmzKgcargQNY/p0WkbSDmhw3qNpHTx5NbI9Jkmyt8GHGwULBNh91pMJhxZJyNt0G8tIco1xRYXVC0N4uIA9SmTtxlUxTc13JpAmxOpI9ystoYNtSlkcJBFwshiuzOTWzOMZjG60iUxL0zLj7ZtuTpl23HGe7czKXDM24kgHW2ouB5hU3bDaIFFzfziPNDspsEMqvqEN1IblmItfQCTrG6dVE7SsD6uVt2tEeZVxpTX0hPUTjjTMLngrZditkl4c97Q5kQM28/09FBdslhMkT1CnYOtUpDKx7mjgNPQrf/AOmD5OR3FricPhmktFJpy3Nz5709QwOGqAeAA8iR81nHYUmSXOlwgkbxzS8HmpmWvuOU+5D54PlBd6Lh3Zdu59QdCD8Qm2dnIn+I42tIH1SH7cqxALBzy/qnG9oKkXa0njMD0ReTEydyIrtmVZ0lK/8AHVOA9VOZt0H2mEdCCPfBTp2nT4n0Kj8T4ZNFYcC8bj5Jl9IjUH0VtUx7Ys49ACotTHNOvwQ+OJfaQcn3dBTBim8Pggi8SK7TF4cjMJ+7Kx2JR8D43X9xj4qrcYCsNmYkU6biXWki9hpA3bhH2VeP4h4y47P1R+8U5DSSQczs0hzHEta0gxfmJt0mB2wGbHVyJEvm/wDpbETpZOdnNsMFZga01HNINobpLhGYjlM/9l2qIfjKrtQXTw/CBp1BQzdIPJtWVbdNfVT8FU8LnWgCT81ACmYMFzXgGLXOtouOqXj+QmJptgYkCszf42AidSXa9VqK+KaadUPEgipG4iCSwHnDWjmuebJ/mNcDlAh8/wBTYj5+YC3+zcSKnf0gIeHZXMduBz5XtIF2PGaDuIIMEFa1o0Pg5nTICU5vCUzWbrwBujoOER6RY+iwNVszNjoCMPKaulzKEqyQ2rluDH3u+ilt2i4jcdYMb903VfQw1Sq7LTY95H5WlwBtrGnnwWi2D2CxVSO8b3Td5eZdHJo89YRrDKW0HGUltEHBVHPzl8uDRJDSG5ps1oLjAP0U7BV2RDXBwFjxabjxA3Fwb6W1Wq2j2D/gBmHcGOa7Mc0xVIEeJwu08wDwhc82n2eqUKmWuHUiZyk2aXSfYqjw6ZjlkGNQnPpl2nT6eaktv/ZphgpuPT6Kz2fULRDgY4rAYPtBVovytcHt3B+/o713blrNndtKXs1WupkRMwW3/qbIHnCzSwNP7NElJrRqHEiCLo21XEWjz3nhdVW0u0FNuHz0nsJkbwRBsdOqp/8AE9Z7SWlvMNAJaTx3jqVUsTgu70Yp5O3lFhtrbuUFo9s2t+ELLtqXud6W+sXOLnXJ1O9IyrO5HPyZHN2B1TdKTKWaPv6pJpgb7/forti6YWY8UcooRuIn9CrJQkz9lElQiP3ChVBEoByBF9EIVl0wy5Ic5GUkhMjJoJWKa9Gm8iCPyS+wrZSCnNuKiGhBPXynTzOnqrGm24UatYE5THiJPO36rRhehmPgLC1clTNY+GxjfBE+Wvkrnb+Hcyu7M4vJg5uM7rcNByAVPhKbXRcTBLiSGgAATdxjiVodu0z3jf8A62ySQZALmzIMGwCvM9Bz+JS5J3KdsyAHA2kxv3jTzTLXncE/g6kHhb5thIxP8hEOR/AYbxiRIA0G8EiRG8ythsHaDajRWbTqGpTc4Ndkc6WEA1aZc2buDZANs4YsiyuG1RFvEy5uPbbJ+K1/ZrZbsLiRSdBZiWGoAfZFSk7xNP8AVlggjXuuS2o0vg5oTYngTppKKm6YkjSRHA9FIZdzyMo8RIaLQJd7IEyNIBSAC4y5stJmYMg/LWPVZbqxDRMoUg60gW5fVOM2a5z206YzPeYaBpfnu3+QlE3DEeMyDMcpW6/Z1sSajsQ78IyM6m7iPcPVLxR7p0yKKrZpuz+x2YKgGDxON3uj2nnXyGg5BTjiidPL6HgeaXiaZcYDgORvPVRqlAsM7uPArsRUXzyKk3yS/wB8aqbbTm1DBDXtIhzXAOaRzBsUMXibwoZKfDGlsHufoy21OwlI+Ki99E6gAl7AeGVxlup0cBfRUeK7I4lrs2XvhxpPGY9WvyumOGZdDCVkCKWKMlwa8fWZIPe/5OT7Rw+UZe7LCTpUpmkSfygEAk7t+u9aDY2KFIBhMNbq54cSxwHiJJMgTFjYDdErcVaTn03sDnDM1zRlJBEtIkc7rmNDGmo7N4QHNaRJtmLfxN0JcDEcjNlhyYlHR08OdZo1XHOzat2CzFsLqQ7uqBdtwxw/M3hPDcQs/icHUpPLXsIjjw4z80vYW3atLEd4dGNGZrS4h1NwgFrTqZYTE8AuiYqmzE04qAEPbLHt4ESCCOSyz6ZTTceTndRi8c/0cyda9oncZPmJmOadp3Bgb95AkQZganTVSMXgsjy12otJ4f8ASbfRjTiFzrrTM2+BtrAQS4nkADflITX7u2ZEqSwESJME3ANjGkiUUboHW4+Clkpgq2gicpBidDxvEHyUWsI0I+HvU22U6WsJm3TdfoktotMWvxI+x8FcS1GyG1wNzP3xSwpRw4iwj4R0TPcX+nyVsPjkZLecoFqM0oSSVCJAhBFmPJGoXRVRGqZxTctIzJ8Xugn76KQ/RJrUwacFwF5k6blqwoKDVFVhKlyP6H87ljh9FrtqVnFlFsnKKYcAADHifedR+ipdkbFa6sG98wZiWgFtR0kjQhgPnJC0PaLBtomi1js4FIQ47wXOdpus4WTM/wAbCl8Ssp4cpH7uczxwaPUkn5JyjiShTqw92tw35/VZsPzASXojYCi818PoWh4Dp4NfPpquv0sFmbRcWw6nUDhB0cabmP8AItc/1lc72dh2moyGXLg0bx4iDYb5n4rpGxy59Om87mOzARBeMoBnW0O/3Lcg3wcpbhA0uA0JduFr9NFIFARYQI3R8FaYfDYctDnPd4nkGYAAE8idbSY6JxlHC5Xlz3NgkNdmBJ4ZWZZLedjquW22xbKcNAkxrFxGg0C6h2QpZcKznm+JXLnCXhjT3kkQWyJnkdOC67sjC9zh2NcR4WifmtHSp9zYLehGPw8eIab9fVM0sYRafI3/AFVo54I1Ee5UWNhrrenBdrG1JUxLI2NdLuCbJskVXXTjWyFoWkCNNTgemwLoSo36L/ZMpmFympVyuqUzYsrPDDHss7wsExeYMRyBXUKblzLbeQV8RMyK2h0g5alh1PBZeo9HS6B/kxVcEVGObNy6mOdwQL2iARe19y6xsUhuGpN1IY0f7RHyXLKDIjflNMyZF8pBgdJK6fsOoX0afEiPedUrHyxvXO4oz3a3D5awducPgqJ9URPT0Wn/AGgsyimerfv0WLfXmBNhu3TquNnj/UZzUyW6pZCnUt5G08FXuqkX3ae7/v0VhsikalQCYBnTWIvHFColrYWWAfh8Elr7b72nmtLU2bhi22ZpA9oz/p8Wa0gi4tBWWxTDTdlkG9iLjQQipBi2ASN+qu8LRpOYMwGaLmTOuuqzzLff39hP06pkHfx581QFj2Pw2UkC+8HSyrHPUzEYguNzKg1eKJIYn6DDggmw5BFQRXl0pFfZ8tgVKYefw1CaZNm+yTY79+9FUNj0+SivxtRpJa9wBc5vhJ3GPktOECFlt2WwL6WKouqU/wAW+S1wmbObqbTYrQdtsM6k6iHR4m23Q0Mpg2Nx4g/VV3Y6pkxE4gvP8N0MLvHcCTkJlotckC0wpfa0EMoS7PlDxNyZsRJ43bbdCLKriMktFNT3IxVaHNzmA5waXcJgAwLwLkxNuKbY23ROiickhpgO8JItIDbA77rPidTFLk0Wz25KtMaZXtOuoBzW3ERcEaiIW27NktwwBMkUwDv8RJk9ZcVhdm4tlR/dPLWxm7p53G0tfxaSQQdWk8CVttj4ospeJp8bntbYmAG5g48B4fVauNjbtGBq4zKCBRDd0uB/LfKDbWTvmQqo1dfu0q1xONzWc6w3CADO8Rwsqcs8cAze53eXELnrZnezcfs82Nncazh4W6c3H6LoGKpZmFsxPwlRNgYVtOgxrNzQT1Ikz6qdN4XTxQ7FopmfxFNzLTI15JnEVZeSr2vQBBtuKocSzxH0XQxtPgFiK7eCJlSEWa8JRamgiSJukPbCdDbIiJVk/QGmwXNdv4UnGYieIcBxBo0xY7tCPJdLaxYftKGDG1ZkfwaZHMk1Wn3NaFkz/E39G6n/AII9SgAwOuSHNmxsC4zY9SIXSezdVvcsI5gev6rl9I/w2u4tE6RJdmI/u5LpXZVn8Jt5AP0N0qHyNHW/BfyDt9RzYYO/K4H5fNc7Y8AG2vFdJ7bNJwzoXMmu1C5/URqVnMCy3nd9/qjzmZFoIjkiqXP31Suvnf5rPZY7SxDyMuZ0HdPG/wAbppwuTeySHff0TjHa81YxBtqzMI21ITUQfu6Jz1GgGqFuffRNVDZG4WRtZKiKIqCkGigrGdxUVGyCBqdI1nkoOLxBGUiRJL81wReJBHTXkrFwVZjcCQwcGiTLm+y4nKWixcCc3s5gIBJEp+FouLLDs9W7p4rBxDwZadwvDuoIkEbwSr/b+1m1wS1oblqQQ32QSwSGzzHTRZjZzW0iQ57S7V2U5mhsublnj4ZMSIcIJurTEUwKZ09udbkOaDMaHUfZR5OBz+LGQ+ApeFqVaje6pvbTJqS0vdkph4pPMudq0XIMcQq6ZVvsXZLK7XNedMzoacpf4csAkG+nDUXWVyhD8pGWL2Stp4sup1C4NJZcuzsdUkuaASWkgguLZBMGd633Z4n91YTfPSJn8r8vib6zpxWA2p3Jw1RoDmsIYO8gimAyrTcA1ziGyS0N8Jm+i2eG24KbBQc0g9wCDHhl1MOgQbDNx+CrFlioe9v2NVNGAfSiQbEW8wmXWI625wprca2PYE8Sd/QfBRcTiyRBMcY1P3KFIQdb2Jii/D0ng6sAkcQIM+YVjhK979Pfqs1+zjHd5hjTP4He536g+qv8RhyHW8l2cLU4opk7E3CztdsOPBaDvpZJ1GvUKhrlPw6BkNABE9BjUCtIIeZNkJxhBSHCFRBcrDdpaYdiaxJEsZT6xDo9DnWzcVTY/st31Q1M4aYaDLM8hswPaH5ikZYuS0a+nyKErejMsaCyBe2aAQYAcBB13AaLb9kMQXBzdId8QPoVW0uzL2iO9ba38s6cPbVxsqj3O+SYkxGnmlRxyTsb1GeM40i17V//AB3cIXKQun9qcSDhXAGTC5S56wdUtoxknvEC2QeaYY6U8Csb0GgBql4WgHAy6I856JhqMBUpB2SMdhg0WcD6AqBKce9NFysBhhSKFQAqIgHKAtlicQEFWGugpYZCOqLajA2pQLQGmKQ8NrZW8Op9Sggm4y0MbcojJTdFwyq3llpnwCNDqZ4yZlWFBs4Rh32HlAgdBAjhCCCY/ghq4Yy5qsNhuIc2Dq6D6gfAn1QQWHqPgxBpu2eOfgaLXYYimW0Q0Wa+GnEUWkQ8EaVHj/8ASd2VsWk/DPrPaXVJreJz3n2abyDExMtF9bIIK+n308b/AO2NfoxQ0TNQoIJsTOzdfspce8qjdl+BEfErotRtkEF0un4RbEUBc+Sq8e0SggtsOQWQimQ5BBNfIKAzRONuggi9F+xNQI2OQQUKfA7Cae1BBCykRMb/AC3jdlPwXOamp6oILmdZ6DDYnmlBBc1hofallBBLDGqqbCCCMCQCERQQVgsjkIIIK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content.foto.mail.ru/mail/ljudmilak30/_blogs/i-6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41179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-35834"/>
            <a:ext cx="7885112" cy="689383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Зал мужского костюма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025357" y="5729480"/>
            <a:ext cx="29202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b="1" dirty="0">
                <a:solidFill>
                  <a:srgbClr val="FF0000"/>
                </a:solidFill>
              </a:rPr>
              <a:t>подол</a:t>
            </a:r>
            <a:r>
              <a:rPr lang="ru-RU" sz="2000" dirty="0"/>
              <a:t> обычно наносился узор на </a:t>
            </a:r>
            <a:r>
              <a:rPr lang="ru-RU" sz="2000" b="1" dirty="0" err="1">
                <a:solidFill>
                  <a:srgbClr val="3333FF"/>
                </a:solidFill>
              </a:rPr>
              <a:t>бережение</a:t>
            </a:r>
            <a:r>
              <a:rPr lang="ru-RU" sz="2000" b="1" dirty="0">
                <a:solidFill>
                  <a:srgbClr val="3333FF"/>
                </a:solidFill>
              </a:rPr>
              <a:t> жизни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RUUExQUFRUVFxcXFxcUFxUVFRUUGBcXGBcYFRgYHCYeGBojGhcUHy8gIycpLCwsFR4xNTAqNSYsLCkBCQoKDgwOGg8PGiocHyQsLCksKSwsLCwpLCkpKSksKSkpLCkpLCwsLCwsLCwsKSwpLCksKSksLCwpKSwsKSwpKf/AABEIAMMBAwMBIgACEQEDEQH/xAAbAAAABwEAAAAAAAAAAAAAAAAAAQIDBAUGB//EAEAQAAEDAgMFBQYDBgYCAwAAAAEAAhEDIQQSMQVBUWFxBhMigZEyobHB0fBCUuEHFCMzYqIWJHKSsvEV0jRzgv/EABkBAAIDAQAAAAAAAAAAAAAAAAIDAAEEBf/EACkRAAICAgEEAgIBBQEAAAAAAAABAhEDITEEEhNBMlEiYXEjUoHR8BT/2gAMAwEAAhEDEQA/ANm1Osaqnbc/u9SDu+YWYwu069MSyq6InK45h/dMbtFoyTUTPixubOjU2pcrP9ne0NSs8Me1t5EtBmQB15q/qCEEZdw+UHEl0ApZ0VbTqp/95QyjsoPEKG9O1KsphzkyKoFsS9AlJcUEwUwwlJEJQCsoWCnGlNNCcaFTZY5KUCkJYQhodaU4CmGlONKBoJMfDpRym2uSwUDQQpHCUEZeEDZY2QhKNxRFWigSgESDQoQMowjLUmVCBFNvKczJtyJEEog5KCS5GCEYQRX+4QVksye1/wCRU6fMLJ7OaCCNbxO87/LRavb4jC1T/T6XC54/FlpJaY8U2j7KR1D2N6dUjoPYyjFVxaLy1xncLNMeXxWgrv8AERzPxXPezGKrOc7usQ1j4gNqAEPtuMahbh7yTLozfiyzE74ncpge6Dz8EguRh6YzI+8WqjJY7mSSUGyUeRUXyJBRyiKKUYsXKMJMowVCCwUtpTco5VFjwclApprkuVQSY4HJWZNBLaFRdjrSlhyaa1OAIGgkx0PR5kloSg1AWHKLMjLEWVTRYpGESCFkDJSXI0IVkEZCiNNLKIOVkEZEktTkoAq7KCFNBOghGpZZhO0L/wDK1v8AQVzdu+d4Wtx+181Co072mFkXjfx+Kz5HY/FwaHs7hm1O9Y9pdTcGhzWzIHeU5IykEQCTa8Ardke5YHsbiCytJc6DMgAluh9ohpjdqQtrtDHCmDcZrwOd9eSvE6ZWbcSSCltVZsjaJrNMiHNMG1uSlbRxPd0aj/ytJHXQe8rb3asxUykPaNz8SWAkMa4AEf0n2jcRJAHmtiYLQRxPDQy79PMLkFDEOpnMHEEbwY5rZ9me1bqrshOchri7OAIY2BOZtuAve5WTv/I3dn4UaNxSQjlEtiZgaDDkYekFBFyDY5mSi5NI1CWOgpxgSWNTjb6JMssY8sYk2OMEJbqgSKbuOqKviMu6TyEmOPILHPqv7R0YDtOqDoU6HKso4lrnQRHlHop2Qt4kKsfVqXJcoUSGvShUUWnXB68E4HLWqkrQJIL0gPTDnI2vup2ksktaiJSO8Tb6qqi7JAehnUPvUO8V9hVkklFKj94gXlTtJZIJRApjOlNep2kskRzQTIf0QVUXaOI1K3gKZ4JltRLmD97ljbs0Y+DR9k3ZK4cN0AidZcR8k3t2plxNW5s/6JfZJ81hwLgI4zn+ZCrO01X/ADdb/WR58lFsmThF52f2rFSC7IwmeMnQD3+5XHbOoRhS0fic1uvUx7gue0cTCs37RfUEPcXAn4NIF91rJnkaVMTFWyO0Sbjdf04K97LbODzXazwZsK9maJhzwPERI0LZiR1WcoVPE0dfgYHwW77JYAsdnc5pp1mOpluUk5mhzgSZjLlbVGmpCBcmn0XVOlkaG7mgNtbQRYbtErMlEJBauino5sk7BKNJypQarsGgwU6xkomUkt7YF7NGpNvv/pJy5eyIyEG2P4emDr6J9uGG74qoftpjRLdBx3pjB9pGu3t13kBcxyi9s1rHL6LxgkdCkVMHNpjeFW4nb9NrZe8RwBknoAVFf2mFSzbZTNzut77JU3GrGRxyJb35CQ7UEZXCbzpKv2adFk6tYnfNwQenH0VnS2uAWkmARfgHcD9UjHkSbTGZMTaVFpWpjUapoH3KSSHCZUGrmaeI48Fux5ljf6Mjix0iySCgx83CJy6akmrQlixVTb3oi1CERQQcjlIhFKhBzOjzJnOiNZQlkjOhnUU4hDv1CWSsyCjDEBBQlnD2lOPdrPGEyWkAxw+KDzY+a5q2jXA13YypTbWaHua2Ygu0BAlvw94VH2nqzi6+8d470lQdjYj+MxvFzYPmNeSuNq4dhrVLT4je/wAULn28hZNooWVVZYOpm1JECbHgEr/x1PgR5yhSweQOMggggcdFSyRlwKith4ZsVONrdbBbvY2xwGNrggva2o+TLT7BytJb7bZz+ExAeddDg8I7+Iei6fsanGFIv/Kf0kNP0HvRp7NHoqMP2zpOyy1wJ1FiAeRkSpX+Jqf5X/2/Vczw1fRWNLaJbvt6p8M1akYmjdjtNT/K/wDt+qU3tPT/ACP/ALfqsc/GCZmBG6D53PRRxtMmb68kx5oIrtZ0LBbebUdlDCLEyYi3FUHaTtA5xyNPX7+9VU4DaLmzlOjDHV3hA/5FQ8Q/+I4cBE8SNVh6nJ3TpfRt6fHq2PMrVnDwtJA6QOpP1SatQD2w5rt8FhHx+qjPrTAJJDdBuHODvU7CUqVRrogPERIiR5WnVYZP9G+EaE4fFgkEAkjQkjKOcAX9Y4qy2b7QiVBwlAN9q1+pUug5xeAwdB9UD3/A6qX7NZhKVr3S34AFM4Wm8NGZzB1n0CscOT+IgoFBPkzNtcEKlSqNsHOjqlv7y0PdPl81LrV2t/RNtcHOAB5+4q3BrhguVq2ivq7bGHMvBOa3hgecE9UzV7e0/wANN56lo+EqL2wcXZGMy5gZMzp6a8lm24WtEZgBrEmPgux0s1HHUmcvJblo0r+3jjpRA6ucfkOaQO2tZxIbTp9Ie4/8gqBzK8HxbosXbvJNVKlaZLnaaw8m2l4WpZY+hdM0FXtnXEgsY2Dfwutw1cmz20rHdS/2u/8AZZ92JqGczrRvnjO8aJLqjnAAlpjy9EfkiC4tmgqdsap3U/R3/skDtZV/o9D9VQOYeQ9D80QDuHwV+RAeN/Zov8UVDub6H4SlDtE47h7/AKrOl5GvwQzlV5UTxv7NGNuHl7/qgs6KhQU8iC8ZTObY77H6/JHSwmZoIOonT3e9Je+x4fJSdkuOl4A9CXaffBcyEnRuxitj7OJrtNpa4b4GYXjTl71bbcwhpV3NJkkB1tIcJCi4HEtFQknKHE+IXykC5jcQAQrTtw4fvrwNA2mP7AdPNLybQWTSKcDgluZma6NYTDXqZgRMjl8UqHyFw5K3Z/8AOb96arreyaJ/d40mk6eRLXH4lcja0tfmGrbgcSJkLr+zMW19AuYWmaJc3dLS0wTy0W0c+DjjMA6mPFu0I3ptj51VzTr7vikVMMx9/ZKyxzW/yM1FaHw2AZTrKBAbUmWkuaf6XDcfKD5oVtnuGl+YTWE2g9ghsXJkESJtqD0Tk0+AWqLnAEdy9w1bUpzH5SDHlIchh6ZzEkB13QDoZdqRvAv6qdshzquHqu7pjRmAeaQMAi4kZrG+g4qE4+1ewIHW4BWPJak6Op0tOCsaxgeSZg8hHyEDyScKwtvEHW25SSQ1siJ96Kg0mHkmSEpSZv8AEiY7xO4D9FZ0HMptLhDn/haN557gqhW+zKMDNwVNfYyWNUQsb2erVoe4VHGxuRl3ggeLwiIINytHs0uYWUyZhxE8W2g8unJSsLjJ8Lmz0sk7UgZA0ASbu4ffyTJz7or9HPjjqTv2V+38ZVAcKQObQEZZFnOgZrAnLAJt7kfY2vVe94qOzZWSHECYd0Vnh8cHRLTmIMGIJiZzagAxvjVMbb2gMPh31aTRnAjQb9Zj18k3G4tJVsRlUo2UHanaDGV3AawC6OJ/QKHTxMiRMFZnE491Rxc43MnhdWWzcTa5No3hNyY62jDst++KSah3R6FQq4a/VxHQpdIACBMJD4sFskVMUWiXEe+UluLBEn0P3dNOotJvPvRfu7OGnGfqomiWPPLTqG+YCa7tnBvojEcAlQNwV9zRNjRpN+yUg0hxKeJ6JDpRrJIlDYpDn7kaWEEXkf2SjMVh4T0UnCUnANcJmAYEgxFp5XTVI3HUfFTdgPPePzEFkCOI8UnysmY/ix+MPZTCKzGPGUudTAi58bwL+Tirbtw+cfX6t9zGqIMRGJpBrZd31KItc1BEmN0/2p3thU/z9eZBDh/wagycBZOCqafvclsqkQQYIPu3+6fRIzIqjHOaYEkXk+fvhLx/IXHkfovlwPGSepC6B2JwDm4WrnMtIqd2wgAta4S7nBJMT81mdg4UurNa1wGZ7WnM1kgmxgxaNfVa3FMIw7g90eEZg0ZXND2ZcoIIggOtvstg+tHPonkighIbV/VLDlz2vozP9C2vM2+akUSwn+JTDwdRJB8nDeo5cg2qhtrgo12xcRhmUXUqYdTaXEuDnZnOJAEyOgHksztAQ8i8E2m/Q9ITNOmS6Wl0gT4dfTelVHgm+fNxLYjpZDN27Oh0zVCsPXBdkdBc21/xC6kiiG2bYSTfnqqVmzKgcargQNY/p0WkbSDmhw3qNpHTx5NbI9Jkmyt8GHGwULBNh91pMJhxZJyNt0G8tIco1xRYXVC0N4uIA9SmTtxlUxTc13JpAmxOpI9ystoYNtSlkcJBFwshiuzOTWzOMZjG60iUxL0zLj7ZtuTpl23HGe7czKXDM24kgHW2ouB5hU3bDaIFFzfziPNDspsEMqvqEN1IblmItfQCTrG6dVE7SsD6uVt2tEeZVxpTX0hPUTjjTMLngrZditkl4c97Q5kQM28/09FBdslhMkT1CnYOtUpDKx7mjgNPQrf/AOmD5OR3FricPhmktFJpy3Nz5709QwOGqAeAA8iR81nHYUmSXOlwgkbxzS8HmpmWvuOU+5D54PlBd6Lh3Zdu59QdCD8Qm2dnIn+I42tIH1SH7cqxALBzy/qnG9oKkXa0njMD0ReTEydyIrtmVZ0lK/8AHVOA9VOZt0H2mEdCCPfBTp2nT4n0Kj8T4ZNFYcC8bj5Jl9IjUH0VtUx7Ys49ACotTHNOvwQ+OJfaQcn3dBTBim8Pggi8SK7TF4cjMJ+7Kx2JR8D43X9xj4qrcYCsNmYkU6biXWki9hpA3bhH2VeP4h4y47P1R+8U5DSSQczs0hzHEta0gxfmJt0mB2wGbHVyJEvm/wDpbETpZOdnNsMFZga01HNINobpLhGYjlM/9l2qIfjKrtQXTw/CBp1BQzdIPJtWVbdNfVT8FU8LnWgCT81ACmYMFzXgGLXOtouOqXj+QmJptgYkCszf42AidSXa9VqK+KaadUPEgipG4iCSwHnDWjmuebJ/mNcDlAh8/wBTYj5+YC3+zcSKnf0gIeHZXMduBz5XtIF2PGaDuIIMEFa1o0Pg5nTICU5vCUzWbrwBujoOER6RY+iwNVszNjoCMPKaulzKEqyQ2rluDH3u+ilt2i4jcdYMb903VfQw1Sq7LTY95H5WlwBtrGnnwWi2D2CxVSO8b3Td5eZdHJo89YRrDKW0HGUltEHBVHPzl8uDRJDSG5ps1oLjAP0U7BV2RDXBwFjxabjxA3Fwb6W1Wq2j2D/gBmHcGOa7Mc0xVIEeJwu08wDwhc82n2eqUKmWuHUiZyk2aXSfYqjw6ZjlkGNQnPpl2nT6eaktv/ZphgpuPT6Kz2fULRDgY4rAYPtBVovytcHt3B+/o713blrNndtKXs1WupkRMwW3/qbIHnCzSwNP7NElJrRqHEiCLo21XEWjz3nhdVW0u0FNuHz0nsJkbwRBsdOqp/8AE9Z7SWlvMNAJaTx3jqVUsTgu70Yp5O3lFhtrbuUFo9s2t+ELLtqXud6W+sXOLnXJ1O9IyrO5HPyZHN2B1TdKTKWaPv6pJpgb7/forti6YWY8UcooRuIn9CrJQkz9lElQiP3ChVBEoByBF9EIVl0wy5Ic5GUkhMjJoJWKa9Gm8iCPyS+wrZSCnNuKiGhBPXynTzOnqrGm24UatYE5THiJPO36rRhehmPgLC1clTNY+GxjfBE+Wvkrnb+Hcyu7M4vJg5uM7rcNByAVPhKbXRcTBLiSGgAATdxjiVodu0z3jf8A62ySQZALmzIMGwCvM9Bz+JS5J3KdsyAHA2kxv3jTzTLXncE/g6kHhb5thIxP8hEOR/AYbxiRIA0G8EiRG8ythsHaDajRWbTqGpTc4Ndkc6WEA1aZc2buDZANs4YsiyuG1RFvEy5uPbbJ+K1/ZrZbsLiRSdBZiWGoAfZFSk7xNP8AVlggjXuuS2o0vg5oTYngTppKKm6YkjSRHA9FIZdzyMo8RIaLQJd7IEyNIBSAC4y5stJmYMg/LWPVZbqxDRMoUg60gW5fVOM2a5z206YzPeYaBpfnu3+QlE3DEeMyDMcpW6/Z1sSajsQ78IyM6m7iPcPVLxR7p0yKKrZpuz+x2YKgGDxON3uj2nnXyGg5BTjiidPL6HgeaXiaZcYDgORvPVRqlAsM7uPArsRUXzyKk3yS/wB8aqbbTm1DBDXtIhzXAOaRzBsUMXibwoZKfDGlsHufoy21OwlI+Ki99E6gAl7AeGVxlup0cBfRUeK7I4lrs2XvhxpPGY9WvyumOGZdDCVkCKWKMlwa8fWZIPe/5OT7Rw+UZe7LCTpUpmkSfygEAk7t+u9aDY2KFIBhMNbq54cSxwHiJJMgTFjYDdErcVaTn03sDnDM1zRlJBEtIkc7rmNDGmo7N4QHNaRJtmLfxN0JcDEcjNlhyYlHR08OdZo1XHOzat2CzFsLqQ7uqBdtwxw/M3hPDcQs/icHUpPLXsIjjw4z80vYW3atLEd4dGNGZrS4h1NwgFrTqZYTE8AuiYqmzE04qAEPbLHt4ESCCOSyz6ZTTceTndRi8c/0cyda9oncZPmJmOadp3Bgb95AkQZganTVSMXgsjy12otJ4f8ASbfRjTiFzrrTM2+BtrAQS4nkADflITX7u2ZEqSwESJME3ANjGkiUUboHW4+Clkpgq2gicpBidDxvEHyUWsI0I+HvU22U6WsJm3TdfoktotMWvxI+x8FcS1GyG1wNzP3xSwpRw4iwj4R0TPcX+nyVsPjkZLecoFqM0oSSVCJAhBFmPJGoXRVRGqZxTctIzJ8Xugn76KQ/RJrUwacFwF5k6blqwoKDVFVhKlyP6H87ljh9FrtqVnFlFsnKKYcAADHifedR+ipdkbFa6sG98wZiWgFtR0kjQhgPnJC0PaLBtomi1js4FIQ47wXOdpus4WTM/wAbCl8Ssp4cpH7uczxwaPUkn5JyjiShTqw92tw35/VZsPzASXojYCi818PoWh4Dp4NfPpquv0sFmbRcWw6nUDhB0cabmP8AItc/1lc72dh2moyGXLg0bx4iDYb5n4rpGxy59Om87mOzARBeMoBnW0O/3Lcg3wcpbhA0uA0JduFr9NFIFARYQI3R8FaYfDYctDnPd4nkGYAAE8idbSY6JxlHC5Xlz3NgkNdmBJ4ZWZZLedjquW22xbKcNAkxrFxGg0C6h2QpZcKznm+JXLnCXhjT3kkQWyJnkdOC67sjC9zh2NcR4WifmtHSp9zYLehGPw8eIab9fVM0sYRafI3/AFVo54I1Ee5UWNhrrenBdrG1JUxLI2NdLuCbJskVXXTjWyFoWkCNNTgemwLoSo36L/ZMpmFympVyuqUzYsrPDDHss7wsExeYMRyBXUKblzLbeQV8RMyK2h0g5alh1PBZeo9HS6B/kxVcEVGObNy6mOdwQL2iARe19y6xsUhuGpN1IY0f7RHyXLKDIjflNMyZF8pBgdJK6fsOoX0afEiPedUrHyxvXO4oz3a3D5awducPgqJ9URPT0Wn/AGgsyimerfv0WLfXmBNhu3TquNnj/UZzUyW6pZCnUt5G08FXuqkX3ae7/v0VhsikalQCYBnTWIvHFColrYWWAfh8Elr7b72nmtLU2bhi22ZpA9oz/p8Wa0gi4tBWWxTDTdlkG9iLjQQipBi2ASN+qu8LRpOYMwGaLmTOuuqzzLff39hP06pkHfx581QFj2Pw2UkC+8HSyrHPUzEYguNzKg1eKJIYn6DDggmw5BFQRXl0pFfZ8tgVKYefw1CaZNm+yTY79+9FUNj0+SivxtRpJa9wBc5vhJ3GPktOECFlt2WwL6WKouqU/wAW+S1wmbObqbTYrQdtsM6k6iHR4m23Q0Mpg2Nx4g/VV3Y6pkxE4gvP8N0MLvHcCTkJlotckC0wpfa0EMoS7PlDxNyZsRJ43bbdCLKriMktFNT3IxVaHNzmA5waXcJgAwLwLkxNuKbY23ROiickhpgO8JItIDbA77rPidTFLk0Wz25KtMaZXtOuoBzW3ERcEaiIW27NktwwBMkUwDv8RJk9ZcVhdm4tlR/dPLWxm7p53G0tfxaSQQdWk8CVttj4ospeJp8bntbYmAG5g48B4fVauNjbtGBq4zKCBRDd0uB/LfKDbWTvmQqo1dfu0q1xONzWc6w3CADO8Rwsqcs8cAze53eXELnrZnezcfs82Nncazh4W6c3H6LoGKpZmFsxPwlRNgYVtOgxrNzQT1Ikz6qdN4XTxQ7FopmfxFNzLTI15JnEVZeSr2vQBBtuKocSzxH0XQxtPgFiK7eCJlSEWa8JRamgiSJukPbCdDbIiJVk/QGmwXNdv4UnGYieIcBxBo0xY7tCPJdLaxYftKGDG1ZkfwaZHMk1Wn3NaFkz/E39G6n/AII9SgAwOuSHNmxsC4zY9SIXSezdVvcsI5gev6rl9I/w2u4tE6RJdmI/u5LpXZVn8Jt5AP0N0qHyNHW/BfyDt9RzYYO/K4H5fNc7Y8AG2vFdJ7bNJwzoXMmu1C5/URqVnMCy3nd9/qjzmZFoIjkiqXP31Suvnf5rPZY7SxDyMuZ0HdPG/wAbppwuTeySHff0TjHa81YxBtqzMI21ITUQfu6Jz1GgGqFuffRNVDZG4WRtZKiKIqCkGigrGdxUVGyCBqdI1nkoOLxBGUiRJL81wReJBHTXkrFwVZjcCQwcGiTLm+y4nKWixcCc3s5gIBJEp+FouLLDs9W7p4rBxDwZadwvDuoIkEbwSr/b+1m1wS1oblqQQ32QSwSGzzHTRZjZzW0iQ57S7V2U5mhsublnj4ZMSIcIJurTEUwKZ09udbkOaDMaHUfZR5OBz+LGQ+ApeFqVaje6pvbTJqS0vdkph4pPMudq0XIMcQq6ZVvsXZLK7XNedMzoacpf4csAkG+nDUXWVyhD8pGWL2Stp4sup1C4NJZcuzsdUkuaASWkgguLZBMGd633Z4n91YTfPSJn8r8vib6zpxWA2p3Jw1RoDmsIYO8gimAyrTcA1ziGyS0N8Jm+i2eG24KbBQc0g9wCDHhl1MOgQbDNx+CrFlioe9v2NVNGAfSiQbEW8wmXWI625wprca2PYE8Sd/QfBRcTiyRBMcY1P3KFIQdb2Jii/D0ng6sAkcQIM+YVjhK979Pfqs1+zjHd5hjTP4He536g+qv8RhyHW8l2cLU4opk7E3CztdsOPBaDvpZJ1GvUKhrlPw6BkNABE9BjUCtIIeZNkJxhBSHCFRBcrDdpaYdiaxJEsZT6xDo9DnWzcVTY/st31Q1M4aYaDLM8hswPaH5ikZYuS0a+nyKErejMsaCyBe2aAQYAcBB13AaLb9kMQXBzdId8QPoVW0uzL2iO9ba38s6cPbVxsqj3O+SYkxGnmlRxyTsb1GeM40i17V//AB3cIXKQun9qcSDhXAGTC5S56wdUtoxknvEC2QeaYY6U8Csb0GgBql4WgHAy6I856JhqMBUpB2SMdhg0WcD6AqBKce9NFysBhhSKFQAqIgHKAtlicQEFWGugpYZCOqLajA2pQLQGmKQ8NrZW8Op9Sggm4y0MbcojJTdFwyq3llpnwCNDqZ4yZlWFBs4Rh32HlAgdBAjhCCCY/ghq4Yy5qsNhuIc2Dq6D6gfAn1QQWHqPgxBpu2eOfgaLXYYimW0Q0Wa+GnEUWkQ8EaVHj/8ASd2VsWk/DPrPaXVJreJz3n2abyDExMtF9bIIK+n308b/AO2NfoxQ0TNQoIJsTOzdfspce8qjdl+BEfErotRtkEF0un4RbEUBc+Sq8e0SggtsOQWQimQ5BBNfIKAzRONuggi9F+xNQI2OQQUKfA7Cae1BBCykRMb/AC3jdlPwXOamp6oILmdZ6DDYnmlBBc1hofallBBLDGqqbCCCMCQCERQQVgsjkIIIKD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Ирина\Проекты для Кости\история\школа Учимся играя\одежда\орнаменты на одежде\httpwwwbalatsky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23136"/>
            <a:ext cx="3436816" cy="573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8750" y="908844"/>
            <a:ext cx="3948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Верхнюю рубашку всегда украшали вышивкой. Орнамент, который оберегал владельца рубашки от злых сил, делали по краю всех проёмов — ворота, манжет, подола. 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 flipH="1">
            <a:off x="4329198" y="5877272"/>
            <a:ext cx="144016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5357" y="4232629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</a:t>
            </a:r>
            <a:r>
              <a:rPr lang="ru-RU" sz="2000" b="1" dirty="0">
                <a:solidFill>
                  <a:srgbClr val="FF3300"/>
                </a:solidFill>
              </a:rPr>
              <a:t>рукавах</a:t>
            </a:r>
            <a:r>
              <a:rPr lang="ru-RU" sz="2000" dirty="0">
                <a:solidFill>
                  <a:srgbClr val="FF3300"/>
                </a:solidFill>
              </a:rPr>
              <a:t> </a:t>
            </a:r>
            <a:r>
              <a:rPr lang="ru-RU" sz="2000" dirty="0"/>
              <a:t>вышивался узор на </a:t>
            </a:r>
            <a:r>
              <a:rPr lang="ru-RU" sz="2000" b="1" dirty="0" err="1">
                <a:solidFill>
                  <a:srgbClr val="3333FF"/>
                </a:solidFill>
              </a:rPr>
              <a:t>бережение</a:t>
            </a:r>
            <a:r>
              <a:rPr lang="ru-RU" sz="2000" b="1" dirty="0">
                <a:solidFill>
                  <a:srgbClr val="3333FF"/>
                </a:solidFill>
              </a:rPr>
              <a:t> дела жизни</a:t>
            </a:r>
            <a:r>
              <a:rPr lang="ru-RU" sz="2000" b="1" dirty="0" smtClean="0">
                <a:solidFill>
                  <a:srgbClr val="3333FF"/>
                </a:solidFill>
              </a:rPr>
              <a:t>.</a:t>
            </a:r>
            <a:endParaRPr lang="ru-RU" sz="2000" b="1" dirty="0">
              <a:solidFill>
                <a:srgbClr val="3333FF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flipH="1">
            <a:off x="3764142" y="3081774"/>
            <a:ext cx="144016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flipH="1">
            <a:off x="4565762" y="4380421"/>
            <a:ext cx="1314772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0261" y="2847836"/>
            <a:ext cx="2920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</a:t>
            </a:r>
            <a:r>
              <a:rPr lang="ru-RU" sz="2000" b="1" dirty="0">
                <a:solidFill>
                  <a:srgbClr val="FF0000"/>
                </a:solidFill>
              </a:rPr>
              <a:t>груди</a:t>
            </a:r>
            <a:r>
              <a:rPr lang="ru-RU" sz="2000" dirty="0"/>
              <a:t> вышивался узор, символизирующий </a:t>
            </a:r>
            <a:r>
              <a:rPr lang="ru-RU" sz="2000" b="1" dirty="0">
                <a:solidFill>
                  <a:srgbClr val="3333FF"/>
                </a:solidFill>
              </a:rPr>
              <a:t>внутреннюю суть человека.</a:t>
            </a:r>
            <a:r>
              <a:rPr lang="ru-RU" sz="2000" dirty="0">
                <a:solidFill>
                  <a:srgbClr val="3333FF"/>
                </a:solidFill>
              </a:rPr>
              <a:t>  </a:t>
            </a:r>
            <a:endParaRPr kumimoji="0" lang="ru-RU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2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3" grpId="0"/>
      <p:bldP spid="3" grpId="0"/>
      <p:bldP spid="4" grpId="0" animBg="1"/>
      <p:bldP spid="5" grpId="0"/>
      <p:bldP spid="13" grpId="0" animBg="1"/>
      <p:bldP spid="1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573837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ru-RU" sz="3600" b="1"/>
              <a:t>Зал мужского костюма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676110" y="1147732"/>
            <a:ext cx="446789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Русская </a:t>
            </a:r>
            <a:r>
              <a:rPr lang="ru-RU" sz="2000" b="1" dirty="0" smtClean="0">
                <a:solidFill>
                  <a:srgbClr val="FF0000"/>
                </a:solidFill>
              </a:rPr>
              <a:t>рубашка</a:t>
            </a:r>
          </a:p>
          <a:p>
            <a:endParaRPr lang="ru-RU" sz="2000" b="1" dirty="0"/>
          </a:p>
          <a:p>
            <a:r>
              <a:rPr lang="ru-RU" sz="2000" dirty="0"/>
              <a:t>Ты не сделай, милая, промашку:</a:t>
            </a:r>
            <a:br>
              <a:rPr lang="ru-RU" sz="2000" dirty="0"/>
            </a:br>
            <a:r>
              <a:rPr lang="ru-RU" sz="2000" dirty="0"/>
              <a:t>Галстуков мне модных не дари,</a:t>
            </a:r>
            <a:br>
              <a:rPr lang="ru-RU" sz="2000" dirty="0"/>
            </a:br>
            <a:r>
              <a:rPr lang="ru-RU" sz="2000" dirty="0"/>
              <a:t>Подари мне лучше русскую рубашку</a:t>
            </a:r>
            <a:br>
              <a:rPr lang="ru-RU" sz="2000" dirty="0"/>
            </a:br>
            <a:r>
              <a:rPr lang="ru-RU" sz="2000" dirty="0"/>
              <a:t>Цвета ясной утренней зари</a:t>
            </a:r>
            <a:r>
              <a:rPr lang="ru-RU" sz="2000" dirty="0" smtClean="0"/>
              <a:t>!</a:t>
            </a:r>
          </a:p>
          <a:p>
            <a:endParaRPr lang="ru-RU" sz="2000" dirty="0"/>
          </a:p>
          <a:p>
            <a:r>
              <a:rPr lang="ru-RU" sz="2000" dirty="0"/>
              <a:t>Верно, я не сделаюсь красивей,</a:t>
            </a:r>
            <a:br>
              <a:rPr lang="ru-RU" sz="2000" dirty="0"/>
            </a:br>
            <a:r>
              <a:rPr lang="ru-RU" sz="2000" dirty="0"/>
              <a:t>Но, гордясь рубашкою своей,</a:t>
            </a:r>
            <a:br>
              <a:rPr lang="ru-RU" sz="2000" dirty="0"/>
            </a:br>
            <a:r>
              <a:rPr lang="ru-RU" sz="2000" dirty="0"/>
              <a:t>Стану я как принято в России,</a:t>
            </a:r>
            <a:br>
              <a:rPr lang="ru-RU" sz="2000" dirty="0"/>
            </a:br>
            <a:r>
              <a:rPr lang="ru-RU" sz="2000" dirty="0"/>
              <a:t>Проще, бесшабашней и смелей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Жить так жить! Без робости и страху!</a:t>
            </a:r>
            <a:br>
              <a:rPr lang="ru-RU" sz="2000" dirty="0"/>
            </a:br>
            <a:r>
              <a:rPr lang="ru-RU" sz="2000" dirty="0"/>
              <a:t>Обходных дорожек не искать!</a:t>
            </a:r>
            <a:br>
              <a:rPr lang="ru-RU" sz="2000" dirty="0"/>
            </a:br>
            <a:r>
              <a:rPr lang="ru-RU" sz="2000" dirty="0"/>
              <a:t>В трудный час последнюю рубаху</a:t>
            </a:r>
            <a:br>
              <a:rPr lang="ru-RU" sz="2000" dirty="0"/>
            </a:br>
            <a:r>
              <a:rPr lang="ru-RU" sz="2000" dirty="0"/>
              <a:t>Верному товарищу отдать</a:t>
            </a:r>
            <a:r>
              <a:rPr lang="ru-RU" sz="2000" dirty="0" smtClean="0"/>
              <a:t>!...</a:t>
            </a:r>
          </a:p>
          <a:p>
            <a:pPr algn="r"/>
            <a:r>
              <a:rPr lang="ru-RU" sz="2000" dirty="0" smtClean="0"/>
              <a:t>И. Кобзев</a:t>
            </a:r>
            <a:endParaRPr lang="ru-RU" sz="2000" dirty="0"/>
          </a:p>
        </p:txBody>
      </p:sp>
      <p:pic>
        <p:nvPicPr>
          <p:cNvPr id="20495" name="Picture 38" descr="G:\хохлома\х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17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Одежда. Рубаха. Рубаш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6954"/>
            <a:ext cx="2858162" cy="51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3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2EF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643438" y="549275"/>
            <a:ext cx="30956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ПОРТЫ</a:t>
            </a:r>
          </a:p>
        </p:txBody>
      </p:sp>
      <p:pic>
        <p:nvPicPr>
          <p:cNvPr id="21509" name="i-main-pic" descr="Картинка 10 из 3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2447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-main-pic" descr="Картинка 21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852738"/>
            <a:ext cx="1657350" cy="3673475"/>
          </a:xfrm>
          <a:prstGeom prst="rect">
            <a:avLst/>
          </a:prstGeom>
          <a:solidFill>
            <a:srgbClr val="F2E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851920" y="1199798"/>
            <a:ext cx="352903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0" lang="ru-RU" sz="2400" b="1" dirty="0"/>
              <a:t>Порты – неширокие, длинные</a:t>
            </a:r>
            <a:r>
              <a:rPr kumimoji="0" lang="ru-RU" sz="2400" b="1" dirty="0" smtClean="0"/>
              <a:t>, сужающиеся </a:t>
            </a:r>
            <a:r>
              <a:rPr kumimoji="0" lang="ru-RU" sz="2400" b="1" dirty="0"/>
              <a:t>книзу штаны. </a:t>
            </a:r>
            <a:r>
              <a:rPr kumimoji="0" lang="ru-RU" sz="2400" b="1" dirty="0" smtClean="0"/>
              <a:t>Держались </a:t>
            </a:r>
            <a:r>
              <a:rPr kumimoji="0" lang="ru-RU" sz="2400" b="1" dirty="0"/>
              <a:t>они на шнурке, </a:t>
            </a:r>
            <a:r>
              <a:rPr kumimoji="0" lang="ru-RU" sz="2400" b="1" dirty="0" smtClean="0"/>
              <a:t>который </a:t>
            </a:r>
            <a:r>
              <a:rPr kumimoji="0" lang="ru-RU" sz="2400" b="1" dirty="0"/>
              <a:t>завязывался вокруг талии</a:t>
            </a:r>
            <a:r>
              <a:rPr kumimoji="0" lang="ru-RU" sz="2400" b="1" dirty="0" smtClean="0"/>
              <a:t>.  </a:t>
            </a:r>
            <a:r>
              <a:rPr kumimoji="0" lang="ru-RU" sz="2400" b="1" dirty="0"/>
              <a:t>Порты заправляли в сапоги </a:t>
            </a:r>
            <a:r>
              <a:rPr kumimoji="0" lang="ru-RU" sz="2400" b="1" dirty="0" smtClean="0"/>
              <a:t>или </a:t>
            </a:r>
            <a:r>
              <a:rPr kumimoji="0" lang="ru-RU" sz="2400" b="1" dirty="0"/>
              <a:t>обертывали </a:t>
            </a:r>
            <a:r>
              <a:rPr kumimoji="0" lang="ru-RU" sz="2400" b="1" dirty="0" smtClean="0"/>
              <a:t>онучами </a:t>
            </a:r>
            <a:r>
              <a:rPr kumimoji="0" lang="ru-RU" sz="2400" b="1" dirty="0"/>
              <a:t>и поверх </a:t>
            </a:r>
            <a:r>
              <a:rPr kumimoji="0" lang="ru-RU" sz="2400" b="1" dirty="0" smtClean="0"/>
              <a:t>надевали </a:t>
            </a:r>
            <a:r>
              <a:rPr kumimoji="0" lang="ru-RU" sz="2400" b="1" dirty="0"/>
              <a:t>лапти.</a:t>
            </a:r>
          </a:p>
        </p:txBody>
      </p:sp>
      <p:pic>
        <p:nvPicPr>
          <p:cNvPr id="21512" name="Picture 44" descr="G:\хохлома\х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429250"/>
            <a:ext cx="3429000" cy="1141413"/>
          </a:xfrm>
          <a:prstGeom prst="rect">
            <a:avLst/>
          </a:prstGeom>
          <a:solidFill>
            <a:srgbClr val="7DE5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4122128</TotalTime>
  <Words>823</Words>
  <Application>Microsoft Office PowerPoint</Application>
  <PresentationFormat>Экран (4:3)</PresentationFormat>
  <Paragraphs>159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Reporting Progress or Status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Зал женского костюма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52</cp:revision>
  <dcterms:created xsi:type="dcterms:W3CDTF">2011-01-09T23:38:41Z</dcterms:created>
  <dcterms:modified xsi:type="dcterms:W3CDTF">2015-01-20T05:11:04Z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2053848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D8.0.11</vt:lpwstr>
  </property>
</Properties>
</file>