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9" r:id="rId4"/>
    <p:sldId id="276" r:id="rId5"/>
    <p:sldId id="274" r:id="rId6"/>
    <p:sldId id="275" r:id="rId7"/>
    <p:sldId id="277" r:id="rId8"/>
    <p:sldId id="280" r:id="rId9"/>
    <p:sldId id="273" r:id="rId10"/>
    <p:sldId id="278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F56"/>
    <a:srgbClr val="C96009"/>
    <a:srgbClr val="CC3399"/>
    <a:srgbClr val="00518E"/>
    <a:srgbClr val="005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 здоровья учащихся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основная !!!</c:v>
                </c:pt>
                <c:pt idx="1">
                  <c:v>2 основная</c:v>
                </c:pt>
                <c:pt idx="2">
                  <c:v>подготовительная</c:v>
                </c:pt>
                <c:pt idx="3">
                  <c:v>специальная</c:v>
                </c:pt>
                <c:pt idx="4">
                  <c:v>отсутствуют данные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825</c:v>
                </c:pt>
                <c:pt idx="2">
                  <c:v>153</c:v>
                </c:pt>
                <c:pt idx="3">
                  <c:v>0</c:v>
                </c:pt>
                <c:pt idx="4">
                  <c:v>20</c:v>
                </c:pt>
              </c:numCache>
            </c:numRef>
          </c:val>
        </c:ser>
        <c:gapWidth val="100"/>
        <c:axId val="82332288"/>
        <c:axId val="82112512"/>
      </c:barChart>
      <c:valAx>
        <c:axId val="82112512"/>
        <c:scaling>
          <c:orientation val="minMax"/>
        </c:scaling>
        <c:axPos val="l"/>
        <c:majorGridlines/>
        <c:numFmt formatCode="General" sourceLinked="1"/>
        <c:tickLblPos val="nextTo"/>
        <c:crossAx val="82332288"/>
        <c:crossBetween val="between"/>
      </c:valAx>
      <c:catAx>
        <c:axId val="82332288"/>
        <c:scaling>
          <c:orientation val="minMax"/>
        </c:scaling>
        <c:axPos val="b"/>
        <c:tickLblPos val="nextTo"/>
        <c:crossAx val="82112512"/>
        <c:auto val="1"/>
        <c:lblAlgn val="ctr"/>
        <c:lblOffset val="100"/>
      </c:cat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четверть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Каспаров О.Г.</c:v>
                </c:pt>
                <c:pt idx="1">
                  <c:v>Новицкая А.С.</c:v>
                </c:pt>
                <c:pt idx="2">
                  <c:v>Сазонов А.Е.</c:v>
                </c:pt>
                <c:pt idx="3">
                  <c:v>Часов В.В.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98.6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четверть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Каспаров О.Г.</c:v>
                </c:pt>
                <c:pt idx="1">
                  <c:v>Новицкая А.С.</c:v>
                </c:pt>
                <c:pt idx="2">
                  <c:v>Сазонов А.Е.</c:v>
                </c:pt>
                <c:pt idx="3">
                  <c:v>Часов В.В.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99.2</c:v>
                </c:pt>
                <c:pt idx="2">
                  <c:v>99.4</c:v>
                </c:pt>
                <c:pt idx="3">
                  <c:v>100</c:v>
                </c:pt>
              </c:numCache>
            </c:numRef>
          </c:val>
        </c:ser>
        <c:shape val="cylinder"/>
        <c:axId val="84202240"/>
        <c:axId val="84203776"/>
        <c:axId val="0"/>
      </c:bar3DChart>
      <c:catAx>
        <c:axId val="84202240"/>
        <c:scaling>
          <c:orientation val="minMax"/>
        </c:scaling>
        <c:axPos val="b"/>
        <c:tickLblPos val="nextTo"/>
        <c:crossAx val="84203776"/>
        <c:crosses val="autoZero"/>
        <c:auto val="1"/>
        <c:lblAlgn val="ctr"/>
        <c:lblOffset val="100"/>
      </c:catAx>
      <c:valAx>
        <c:axId val="84203776"/>
        <c:scaling>
          <c:orientation val="minMax"/>
        </c:scaling>
        <c:axPos val="l"/>
        <c:majorGridlines/>
        <c:numFmt formatCode="General" sourceLinked="1"/>
        <c:tickLblPos val="nextTo"/>
        <c:crossAx val="84202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916E-D022-434C-9F72-2EAA955DF50F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929C-185B-4822-A174-AD4C3E6A36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4464496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Лобня,2019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645631"/>
            <a:ext cx="6336704" cy="435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Результаты работы ШМО учителей физической культуры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первом полугодии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2018-2019 </a:t>
            </a:r>
            <a:r>
              <a:rPr lang="ru-RU" sz="4000" dirty="0" err="1" smtClean="0">
                <a:ln w="1143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уч</a:t>
            </a:r>
            <a:r>
              <a:rPr lang="ru-RU" sz="4000" dirty="0" smtClean="0">
                <a:ln w="1143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75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. год. </a:t>
            </a:r>
            <a:endParaRPr kumimoji="0" lang="ru-RU" sz="4000" u="none" strike="noStrike" kern="1200" normalizeH="0" baseline="0" noProof="0" dirty="0" smtClean="0">
              <a:ln w="11430"/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75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3" y="285725"/>
          <a:ext cx="6143667" cy="6570350"/>
        </p:xfrm>
        <a:graphic>
          <a:graphicData uri="http://schemas.openxmlformats.org/drawingml/2006/table">
            <a:tbl>
              <a:tblPr/>
              <a:tblGrid>
                <a:gridCol w="927766"/>
                <a:gridCol w="556137"/>
                <a:gridCol w="1482593"/>
                <a:gridCol w="769430"/>
                <a:gridCol w="1272570"/>
                <a:gridCol w="1135171"/>
              </a:tblGrid>
              <a:tr h="39990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Дата </a:t>
                      </a:r>
                      <a:endParaRPr lang="ru-RU" sz="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Класс, количество  детей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Ответственный за подготовку и участие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Результаты соревнований</a:t>
                      </a:r>
                      <a:endParaRPr lang="ru-RU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22.09.2018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Городской </a:t>
                      </a:r>
                      <a:r>
                        <a:rPr lang="ru-RU" sz="900" dirty="0" err="1">
                          <a:latin typeface="Calibri"/>
                          <a:ea typeface="Times New Roman"/>
                          <a:cs typeface="Times New Roman"/>
                        </a:rPr>
                        <a:t>туристичечкий</a:t>
                      </a: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 слёт</a:t>
                      </a: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5 детей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21.092018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Times New Roman"/>
                          <a:cs typeface="Times New Roman"/>
                        </a:rPr>
                        <a:t>8-11кл</a:t>
                      </a: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Соревнования «день бегуна-2018 памяти Н.М.Рябоконь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Павлова Алина 3 место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20.09.2018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2-7кл</a:t>
                      </a: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Соревнования «день бегуна-2018 памяти Н.М.Рябоконь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Учащиеся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 классов все попали в призеры.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09.10.2018</a:t>
                      </a: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latin typeface="Calibri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Соревнования по плаванью спартакиада</a:t>
                      </a: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Волошенюк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Ульяна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место,Сурова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Ирина 3 место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20.11.2018</a:t>
                      </a: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Турнир по футболу «памяти майора ЗайцеваД.С.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15.11.2018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 кл.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Соревнования по Пионерболу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29.11.2018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3-4 кл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Весёлые старты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Новицкая А.С.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03.12.2018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Плаванье «Краснополянский рубеж»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Козин Тихон 3 место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04.12.2018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 кл.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Весёлые старты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 кл.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Весёлые старты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Часов В.В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05.12.2018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Легкоатлетический пробег «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Краснополянский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рубеж»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1-4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шахматы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Михайлова Софья 3 место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5-8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шахматы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Часов В.В.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Козин Тихон 1 место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18.12.2018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9-11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шахматы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Каспаров О.Г.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Владимирова Людмила 3 место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10-11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Спартакиада допризывной молодёжи, силовое троеборье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Сазонов А.Е.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22.12.2018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Новогодний турнир по волейболу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Каспаров О.Г.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602" marR="31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8477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Контингент учащихся: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63713" y="1285860"/>
          <a:ext cx="7200900" cy="5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методическое обеспечение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физической культуре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Основным ориентиром в определении содержания и форм учебного процесса </a:t>
            </a:r>
            <a:r>
              <a:rPr lang="ru-RU" sz="1400" dirty="0" smtClean="0"/>
              <a:t>по физической </a:t>
            </a:r>
            <a:r>
              <a:rPr lang="ru-RU" sz="1400" dirty="0" smtClean="0"/>
              <a:t>культуре остаются Государственные образовательные стандарты, инструментом для реализации которых являются Федеральные примерные программы, разработанные для ОУ РФ.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b="1" dirty="0" smtClean="0"/>
              <a:t>Учебники</a:t>
            </a:r>
            <a:endParaRPr lang="ru-RU" sz="1400" dirty="0" smtClean="0"/>
          </a:p>
          <a:p>
            <a:r>
              <a:rPr lang="ru-RU" sz="1400" b="1" dirty="0" smtClean="0"/>
              <a:t>1-4 класс</a:t>
            </a:r>
            <a:endParaRPr lang="ru-RU" sz="1400" dirty="0" smtClean="0"/>
          </a:p>
          <a:p>
            <a:r>
              <a:rPr lang="ru-RU" sz="1400" dirty="0" smtClean="0"/>
              <a:t>"Физическая культура 1-4 класс" В.И.Лях. - М.: Просвещение, 2018.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5-7 класс</a:t>
            </a:r>
            <a:endParaRPr lang="ru-RU" sz="1400" dirty="0" smtClean="0"/>
          </a:p>
          <a:p>
            <a:r>
              <a:rPr lang="ru-RU" sz="1400" dirty="0" smtClean="0"/>
              <a:t>"Физическая культура 5,6,7  класс" под </a:t>
            </a:r>
            <a:r>
              <a:rPr lang="ru-RU" sz="1400" dirty="0" err="1" smtClean="0"/>
              <a:t>ред.М.Я.Виленского</a:t>
            </a:r>
            <a:r>
              <a:rPr lang="ru-RU" sz="1400" dirty="0" smtClean="0"/>
              <a:t>. - М.: Просвещение, 2018.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8-9 класс</a:t>
            </a:r>
            <a:endParaRPr lang="ru-RU" sz="1400" dirty="0" smtClean="0"/>
          </a:p>
          <a:p>
            <a:r>
              <a:rPr lang="ru-RU" sz="1400" dirty="0" smtClean="0"/>
              <a:t>"Физическая культура 8,9  класс" В.И.Лях. - М.: Просвещение, 2016.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10-11 класс</a:t>
            </a:r>
            <a:endParaRPr lang="ru-RU" sz="1400" dirty="0" smtClean="0"/>
          </a:p>
          <a:p>
            <a:r>
              <a:rPr lang="ru-RU" sz="1400" dirty="0" smtClean="0"/>
              <a:t>"Физическая культура 10, 11 класс" В.И.Лях. - М.: Просвещение, 2018.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Данные программы и учебники апробированы,  внесены в федеральный перечень </a:t>
            </a:r>
            <a:r>
              <a:rPr lang="ru-RU" sz="1400" dirty="0" smtClean="0"/>
              <a:t>и рекомендованы </a:t>
            </a:r>
            <a:r>
              <a:rPr lang="ru-RU" sz="1400" dirty="0" smtClean="0"/>
              <a:t>Министерством образования Московской области</a:t>
            </a:r>
            <a:r>
              <a:rPr lang="ru-RU" sz="1400" dirty="0" smtClean="0"/>
              <a:t>.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работе учителя физической культуры: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строго соблюдают режим нормирования нагрузок, в соответствии с утвержденными школьным врачом списками групп здоровья обучающихся;</a:t>
            </a:r>
          </a:p>
          <a:p>
            <a:r>
              <a:rPr lang="ru-RU" dirty="0" smtClean="0"/>
              <a:t>во время учебных занятий следят за состоянием здоровья каждого обучающегося класса;</a:t>
            </a:r>
          </a:p>
          <a:p>
            <a:r>
              <a:rPr lang="ru-RU" dirty="0" smtClean="0"/>
              <a:t>подбирают методы и формы работы исходя из общефизической подготовки класса.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84776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Анализ состояния преподавания предмета: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63713" y="1428750"/>
          <a:ext cx="7200900" cy="524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766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6758006" cy="19288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повышения качества образования по предмету необходимы: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71678"/>
            <a:ext cx="7329510" cy="4071966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развитие материально-технической базы;</a:t>
            </a:r>
          </a:p>
          <a:p>
            <a:r>
              <a:rPr lang="ru-RU" sz="2800" dirty="0" smtClean="0"/>
              <a:t>повышение уровня квалификации педагогов посредством прохождения курсов и освоения современных методик преподавания предмета;</a:t>
            </a:r>
          </a:p>
          <a:p>
            <a:r>
              <a:rPr lang="ru-RU" sz="2800" dirty="0" smtClean="0"/>
              <a:t>расширение возможностей в обмене опытом педагогов;</a:t>
            </a:r>
          </a:p>
          <a:p>
            <a:r>
              <a:rPr lang="ru-RU" sz="2800" dirty="0" smtClean="0"/>
              <a:t>расширение методов и форм проведения уроков физической культуры, в том числе проведение уроков на свежем воздухе в разное время года, помня о температурном режиме.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72320" cy="235745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и пользуется популярностью среди учащихся разных возрастов физкультурно-оздоровительное направление  внеурочной деятельности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_02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786058"/>
            <a:ext cx="3324220" cy="3714776"/>
          </a:xfrm>
        </p:spPr>
      </p:pic>
      <p:pic>
        <p:nvPicPr>
          <p:cNvPr id="6" name="Содержимое 5" descr="IMG_02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857496"/>
            <a:ext cx="3471858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-2018-12-24-20-41-20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54691" y="1643049"/>
            <a:ext cx="3088747" cy="227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PHOTO-2018-12-24-20-41-20 (2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143503" y="1643050"/>
            <a:ext cx="3309929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PHOTO-2018-12-24-20-42-42.jpg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1500166" y="4500570"/>
            <a:ext cx="3143240" cy="21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HOTO-2018-12-24-20-42-47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000760" y="4071942"/>
            <a:ext cx="2089544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участия в городских соревнованиях: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PHOTO-2018-12-24-20-41-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88" y="2739827"/>
            <a:ext cx="2995612" cy="2246709"/>
          </a:xfrm>
        </p:spPr>
      </p:pic>
      <p:pic>
        <p:nvPicPr>
          <p:cNvPr id="10" name="Содержимое 9" descr="PHOTO-2018-12-24-20-42-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3563" y="2721967"/>
            <a:ext cx="3043237" cy="2282428"/>
          </a:xfrm>
        </p:spPr>
      </p:pic>
    </p:spTree>
    <p:extLst>
      <p:ext uri="{BB962C8B-B14F-4D97-AF65-F5344CB8AC3E}">
        <p14:creationId xmlns:p14="http://schemas.microsoft.com/office/powerpoint/2010/main" xmlns="" val="32622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421</Words>
  <Application>Microsoft Office PowerPoint</Application>
  <PresentationFormat>Экран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Контингент учащихся:</vt:lpstr>
      <vt:lpstr>Учебно – методическое обеспечение  образовательного процесса  по физической культуре. </vt:lpstr>
      <vt:lpstr>В своей работе учителя физической культуры:</vt:lpstr>
      <vt:lpstr>Анализ состояния преподавания предмета:</vt:lpstr>
      <vt:lpstr>Для повышения качества образования по предмету необходимы:  </vt:lpstr>
      <vt:lpstr>Развивается и пользуется популярностью среди учащихся разных возрастов физкультурно-оздоровительное направление  внеурочной деятельности</vt:lpstr>
      <vt:lpstr>Слайд 8</vt:lpstr>
      <vt:lpstr>Результаты участия в городских соревнованиях: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Ольга Александровна</cp:lastModifiedBy>
  <cp:revision>77</cp:revision>
  <dcterms:created xsi:type="dcterms:W3CDTF">2018-03-09T15:08:22Z</dcterms:created>
  <dcterms:modified xsi:type="dcterms:W3CDTF">2019-01-10T12:24:45Z</dcterms:modified>
</cp:coreProperties>
</file>