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4A3326-E089-4757-A7F9-D94D04CD9F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3836B1-8974-4E1A-B244-3AE12CCA18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963415"/>
          </a:xfrm>
        </p:spPr>
        <p:txBody>
          <a:bodyPr anchor="t"/>
          <a:lstStyle/>
          <a:p>
            <a:r>
              <a:rPr lang="ru-RU" sz="5400" dirty="0" smtClean="0"/>
              <a:t>Безопасность детей в интернете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461448" cy="430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8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Угрозы, подстерегающие ребёнка </a:t>
            </a:r>
            <a:br>
              <a:rPr lang="ru-RU" sz="2800" dirty="0" smtClean="0"/>
            </a:br>
            <a:r>
              <a:rPr lang="ru-RU" sz="2800" dirty="0" smtClean="0"/>
              <a:t>в глобальной сети: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Наркотики.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Интернет </a:t>
            </a:r>
            <a:r>
              <a:rPr lang="ru-RU" dirty="0">
                <a:solidFill>
                  <a:schemeClr val="tx1"/>
                </a:solidFill>
              </a:rPr>
              <a:t>пестрит новостями о </a:t>
            </a:r>
            <a:r>
              <a:rPr lang="ru-RU" dirty="0" smtClean="0">
                <a:solidFill>
                  <a:schemeClr val="tx1"/>
                </a:solidFill>
              </a:rPr>
              <a:t>«пользе» </a:t>
            </a:r>
            <a:r>
              <a:rPr lang="ru-RU" dirty="0">
                <a:solidFill>
                  <a:schemeClr val="tx1"/>
                </a:solidFill>
              </a:rPr>
              <a:t>употребления марихуаны, </a:t>
            </a:r>
            <a:r>
              <a:rPr lang="ru-RU" dirty="0" smtClean="0">
                <a:solidFill>
                  <a:schemeClr val="tx1"/>
                </a:solidFill>
              </a:rPr>
              <a:t>а также рецептами </a:t>
            </a:r>
            <a:r>
              <a:rPr lang="ru-RU" dirty="0">
                <a:solidFill>
                  <a:schemeClr val="tx1"/>
                </a:solidFill>
              </a:rPr>
              <a:t>и советами изготовления </a:t>
            </a:r>
            <a:r>
              <a:rPr lang="ru-RU" dirty="0" smtClean="0">
                <a:solidFill>
                  <a:schemeClr val="tx1"/>
                </a:solidFill>
              </a:rPr>
              <a:t>«зелья».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55273"/>
            <a:ext cx="6376392" cy="35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57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Угрозы, подстерегающие ребёнка </a:t>
            </a:r>
            <a:br>
              <a:rPr lang="ru-RU" sz="2800" dirty="0" smtClean="0"/>
            </a:br>
            <a:r>
              <a:rPr lang="ru-RU" sz="2800" dirty="0" smtClean="0"/>
              <a:t>в глобальной сети: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tx1"/>
                </a:solidFill>
              </a:rPr>
              <a:t>Сайты знакомств, социальные </a:t>
            </a:r>
            <a:r>
              <a:rPr lang="ru-RU" b="1" u="sng" dirty="0" smtClean="0">
                <a:solidFill>
                  <a:schemeClr val="tx1"/>
                </a:solidFill>
              </a:rPr>
              <a:t>сети, </a:t>
            </a:r>
            <a:r>
              <a:rPr lang="ru-RU" b="1" u="sng" dirty="0">
                <a:solidFill>
                  <a:schemeClr val="tx1"/>
                </a:solidFill>
              </a:rPr>
              <a:t>чаты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 </a:t>
            </a:r>
            <a:r>
              <a:rPr lang="ru-RU" sz="2000" dirty="0">
                <a:solidFill>
                  <a:schemeClr val="tx1"/>
                </a:solidFill>
              </a:rPr>
              <a:t>сожалению уже было много случаев, когда педофилы выдавали себя за одного из детей или выдуманных персонажей, чтобы войти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доверие </a:t>
            </a:r>
            <a:r>
              <a:rPr lang="ru-RU" sz="2000" dirty="0" smtClean="0">
                <a:solidFill>
                  <a:schemeClr val="tx1"/>
                </a:solidFill>
              </a:rPr>
              <a:t>к ребёнку и </a:t>
            </a:r>
            <a:r>
              <a:rPr lang="ru-RU" sz="2000" dirty="0">
                <a:solidFill>
                  <a:schemeClr val="tx1"/>
                </a:solidFill>
              </a:rPr>
              <a:t>завести пошлые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>
                <a:solidFill>
                  <a:schemeClr val="tx1"/>
                </a:solidFill>
              </a:rPr>
              <a:t>открыто сексуальные беседы с </a:t>
            </a:r>
            <a:r>
              <a:rPr lang="ru-RU" sz="2000" dirty="0" smtClean="0">
                <a:solidFill>
                  <a:schemeClr val="tx1"/>
                </a:solidFill>
              </a:rPr>
              <a:t>ним </a:t>
            </a:r>
            <a:r>
              <a:rPr lang="ru-RU" sz="2000" dirty="0">
                <a:solidFill>
                  <a:schemeClr val="tx1"/>
                </a:solidFill>
              </a:rPr>
              <a:t>или даже договориться о личной встрече.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"/>
          <a:stretch/>
        </p:blipFill>
        <p:spPr bwMode="auto">
          <a:xfrm>
            <a:off x="2267744" y="3284984"/>
            <a:ext cx="3528392" cy="339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220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Угрозы, подстерегающие ребёнка </a:t>
            </a:r>
            <a:br>
              <a:rPr lang="ru-RU" sz="2800" dirty="0" smtClean="0"/>
            </a:br>
            <a:r>
              <a:rPr lang="ru-RU" sz="2800" dirty="0" smtClean="0"/>
              <a:t>в глобальной сети: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tx1"/>
                </a:solidFill>
              </a:rPr>
              <a:t>Секты </a:t>
            </a:r>
            <a:endParaRPr lang="ru-RU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Виртуальный </a:t>
            </a:r>
            <a:r>
              <a:rPr lang="ru-RU" dirty="0">
                <a:solidFill>
                  <a:schemeClr val="tx1"/>
                </a:solidFill>
              </a:rPr>
              <a:t>собеседник не схватит за руку, но ему вполне по силам </a:t>
            </a:r>
            <a:r>
              <a:rPr lang="ru-RU" dirty="0" smtClean="0">
                <a:solidFill>
                  <a:schemeClr val="tx1"/>
                </a:solidFill>
              </a:rPr>
              <a:t>«проникнуть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мысли» ребёнка и </a:t>
            </a:r>
            <a:r>
              <a:rPr lang="ru-RU" dirty="0">
                <a:solidFill>
                  <a:schemeClr val="tx1"/>
                </a:solidFill>
              </a:rPr>
              <a:t>повлиять на </a:t>
            </a:r>
            <a:r>
              <a:rPr lang="ru-RU" dirty="0" smtClean="0">
                <a:solidFill>
                  <a:schemeClr val="tx1"/>
                </a:solidFill>
              </a:rPr>
              <a:t>его взгляды </a:t>
            </a:r>
            <a:r>
              <a:rPr lang="ru-RU" dirty="0">
                <a:solidFill>
                  <a:schemeClr val="tx1"/>
                </a:solidFill>
              </a:rPr>
              <a:t>на мир.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/>
          <a:stretch/>
        </p:blipFill>
        <p:spPr bwMode="auto">
          <a:xfrm>
            <a:off x="1979712" y="2924944"/>
            <a:ext cx="5328592" cy="377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32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Угрозы, подстерегающие ребёнка </a:t>
            </a:r>
            <a:br>
              <a:rPr lang="ru-RU" sz="2800" dirty="0" smtClean="0"/>
            </a:br>
            <a:r>
              <a:rPr lang="ru-RU" sz="2800" dirty="0" smtClean="0"/>
              <a:t>в глобальной сети: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tx1"/>
                </a:solidFill>
              </a:rPr>
              <a:t>Экстремизм, национализм, фашизм </a:t>
            </a:r>
            <a:endParaRPr lang="ru-RU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Представители </a:t>
            </a:r>
            <a:r>
              <a:rPr lang="ru-RU" dirty="0">
                <a:solidFill>
                  <a:schemeClr val="tx1"/>
                </a:solidFill>
              </a:rPr>
              <a:t>экстремистских течений </a:t>
            </a:r>
            <a:r>
              <a:rPr lang="ru-RU" dirty="0" smtClean="0">
                <a:solidFill>
                  <a:schemeClr val="tx1"/>
                </a:solidFill>
              </a:rPr>
              <a:t>используют все </a:t>
            </a:r>
            <a:r>
              <a:rPr lang="ru-RU" dirty="0">
                <a:solidFill>
                  <a:schemeClr val="tx1"/>
                </a:solidFill>
              </a:rPr>
              <a:t>широкие возможности Интернета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того, чтобы заманить в свои ряды новичков.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35170"/>
            <a:ext cx="5359978" cy="359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9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 anchor="t"/>
          <a:lstStyle/>
          <a:p>
            <a:r>
              <a:rPr lang="ru-RU" sz="3600" dirty="0" smtClean="0"/>
              <a:t>Интернет-зависимость. Что это?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Навязчивые бесконечные путешествия по Всемирной паутине.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Пристрастие </a:t>
            </a:r>
            <a:r>
              <a:rPr lang="ru-RU" dirty="0">
                <a:solidFill>
                  <a:schemeClr val="tx1"/>
                </a:solidFill>
              </a:rPr>
              <a:t>к виртуальному общению и виртуальным знакомствам — большие объёмы переписки.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Игровая </a:t>
            </a:r>
            <a:r>
              <a:rPr lang="ru-RU" dirty="0">
                <a:solidFill>
                  <a:schemeClr val="tx1"/>
                </a:solidFill>
              </a:rPr>
              <a:t>зависимость — навязчивое увлечение компьютерными играми.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Пристрастие </a:t>
            </a:r>
            <a:r>
              <a:rPr lang="ru-RU" dirty="0">
                <a:solidFill>
                  <a:schemeClr val="tx1"/>
                </a:solidFill>
              </a:rPr>
              <a:t>к просмотру фильмов через интернет, когда «больной» может провести перед экраном весь день не отрываясь из-за того, что в сети можно посмотреть практически любой фильм или передачу.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5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632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Очень важно распознать интернет - зависимость детей на ранней стадии и установить </a:t>
            </a:r>
            <a:r>
              <a:rPr lang="ru-RU" sz="2800" b="1" dirty="0" smtClean="0">
                <a:solidFill>
                  <a:srgbClr val="FF0000"/>
                </a:solidFill>
              </a:rPr>
              <a:t>ограничение </a:t>
            </a:r>
            <a:r>
              <a:rPr lang="ru-RU" sz="2800" b="1" dirty="0">
                <a:solidFill>
                  <a:srgbClr val="FF0000"/>
                </a:solidFill>
              </a:rPr>
              <a:t>на его </a:t>
            </a:r>
            <a:r>
              <a:rPr lang="ru-RU" sz="2800" b="1" dirty="0" smtClean="0">
                <a:solidFill>
                  <a:srgbClr val="FF0000"/>
                </a:solidFill>
              </a:rPr>
              <a:t>использование!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9" y="2348880"/>
            <a:ext cx="75657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3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anchor="t"/>
          <a:lstStyle/>
          <a:p>
            <a:r>
              <a:rPr lang="ru-RU" sz="3600" dirty="0"/>
              <a:t>Признаки </a:t>
            </a:r>
            <a:r>
              <a:rPr lang="ru-RU" sz="3600" dirty="0" smtClean="0"/>
              <a:t>интернет-зависимости: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Ребёнок </a:t>
            </a:r>
            <a:r>
              <a:rPr lang="ru-RU" dirty="0">
                <a:solidFill>
                  <a:schemeClr val="tx1"/>
                </a:solidFill>
              </a:rPr>
              <a:t>использует </a:t>
            </a:r>
            <a:r>
              <a:rPr lang="ru-RU" dirty="0" smtClean="0">
                <a:solidFill>
                  <a:schemeClr val="tx1"/>
                </a:solidFill>
              </a:rPr>
              <a:t>Интернет, </a:t>
            </a:r>
            <a:r>
              <a:rPr lang="ru-RU" dirty="0">
                <a:solidFill>
                  <a:schemeClr val="tx1"/>
                </a:solidFill>
              </a:rPr>
              <a:t>как средство от стресса.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Ребёнок </a:t>
            </a:r>
            <a:r>
              <a:rPr lang="ru-RU" dirty="0">
                <a:solidFill>
                  <a:schemeClr val="tx1"/>
                </a:solidFill>
              </a:rPr>
              <a:t>часто теряет счёт времени, в то время </a:t>
            </a:r>
            <a:r>
              <a:rPr lang="ru-RU" dirty="0" smtClean="0">
                <a:solidFill>
                  <a:schemeClr val="tx1"/>
                </a:solidFill>
              </a:rPr>
              <a:t>когда </a:t>
            </a:r>
            <a:r>
              <a:rPr lang="ru-RU" dirty="0">
                <a:solidFill>
                  <a:schemeClr val="tx1"/>
                </a:solidFill>
              </a:rPr>
              <a:t>находится в Интернете.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Ребёнок </a:t>
            </a:r>
            <a:r>
              <a:rPr lang="ru-RU" dirty="0">
                <a:solidFill>
                  <a:schemeClr val="tx1"/>
                </a:solidFill>
              </a:rPr>
              <a:t>жертвует сном за возможность провести больше времени в он-</a:t>
            </a:r>
            <a:r>
              <a:rPr lang="ru-RU" dirty="0" err="1">
                <a:solidFill>
                  <a:schemeClr val="tx1"/>
                </a:solidFill>
              </a:rPr>
              <a:t>лайне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Ребёнок </a:t>
            </a:r>
            <a:r>
              <a:rPr lang="ru-RU" dirty="0">
                <a:solidFill>
                  <a:schemeClr val="tx1"/>
                </a:solidFill>
              </a:rPr>
              <a:t>больше предпочитает тратить своё время на Интернет, а не на друзей или </a:t>
            </a:r>
            <a:r>
              <a:rPr lang="ru-RU" dirty="0" smtClean="0">
                <a:solidFill>
                  <a:schemeClr val="tx1"/>
                </a:solidFill>
              </a:rPr>
              <a:t>семью.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Ребёнок обманывает членов семьи </a:t>
            </a:r>
            <a:r>
              <a:rPr lang="ru-RU" dirty="0">
                <a:solidFill>
                  <a:schemeClr val="tx1"/>
                </a:solidFill>
              </a:rPr>
              <a:t>о количестве проведённого времени в сети. 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91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anchor="t"/>
          <a:lstStyle/>
          <a:p>
            <a:r>
              <a:rPr lang="ru-RU" sz="3600" dirty="0"/>
              <a:t>Признаки </a:t>
            </a:r>
            <a:r>
              <a:rPr lang="ru-RU" sz="3600" dirty="0" smtClean="0"/>
              <a:t>интернет-зависимости: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. Ребёнок становится раздражительным, если ему не разрешают подключиться к Интернету.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7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Ребёнок потерял интерес </a:t>
            </a:r>
            <a:r>
              <a:rPr lang="ru-RU" dirty="0">
                <a:solidFill>
                  <a:schemeClr val="tx1"/>
                </a:solidFill>
              </a:rPr>
              <a:t>к тем занятиям, которые считал </a:t>
            </a:r>
            <a:r>
              <a:rPr lang="ru-RU" dirty="0" smtClean="0">
                <a:solidFill>
                  <a:schemeClr val="tx1"/>
                </a:solidFill>
              </a:rPr>
              <a:t>приятным </a:t>
            </a:r>
            <a:r>
              <a:rPr lang="ru-RU" dirty="0">
                <a:solidFill>
                  <a:schemeClr val="tx1"/>
                </a:solidFill>
              </a:rPr>
              <a:t>времяпрепровождением до получения доступа к Интернету.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9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Ребёнок проверяет </a:t>
            </a:r>
            <a:r>
              <a:rPr lang="ru-RU" dirty="0">
                <a:solidFill>
                  <a:schemeClr val="tx1"/>
                </a:solidFill>
              </a:rPr>
              <a:t>свою </a:t>
            </a:r>
            <a:r>
              <a:rPr lang="ru-RU" dirty="0" smtClean="0">
                <a:solidFill>
                  <a:schemeClr val="tx1"/>
                </a:solidFill>
              </a:rPr>
              <a:t>страницу в социальных сетях </a:t>
            </a:r>
            <a:r>
              <a:rPr lang="ru-RU" dirty="0">
                <a:solidFill>
                  <a:schemeClr val="tx1"/>
                </a:solidFill>
              </a:rPr>
              <a:t>несколько раз в день.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10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Ребёнок пренебрегает учёбой </a:t>
            </a:r>
            <a:r>
              <a:rPr lang="ru-RU" dirty="0">
                <a:solidFill>
                  <a:schemeClr val="tx1"/>
                </a:solidFill>
              </a:rPr>
              <a:t>из-за Интернета. 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anchor="t"/>
          <a:lstStyle/>
          <a:p>
            <a:r>
              <a:rPr lang="ru-RU" sz="3600" dirty="0"/>
              <a:t>Признаки </a:t>
            </a:r>
            <a:r>
              <a:rPr lang="ru-RU" sz="3600" dirty="0" smtClean="0"/>
              <a:t>интернет-зависимости: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r>
              <a:rPr lang="ru-RU" dirty="0">
                <a:solidFill>
                  <a:schemeClr val="tx1"/>
                </a:solidFill>
              </a:rPr>
              <a:t>. Ребёнок не соблюдает установленных вами сроков на использование Интернета.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12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Ребёнок часто ест </a:t>
            </a:r>
            <a:r>
              <a:rPr lang="ru-RU" dirty="0">
                <a:solidFill>
                  <a:schemeClr val="tx1"/>
                </a:solidFill>
              </a:rPr>
              <a:t>перед компьютером.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13</a:t>
            </a:r>
            <a:r>
              <a:rPr lang="ru-RU" dirty="0">
                <a:solidFill>
                  <a:schemeClr val="tx1"/>
                </a:solidFill>
              </a:rPr>
              <a:t>. У ребёнка проявляются симптомы </a:t>
            </a:r>
            <a:r>
              <a:rPr lang="ru-RU" dirty="0" smtClean="0">
                <a:solidFill>
                  <a:schemeClr val="tx1"/>
                </a:solidFill>
              </a:rPr>
              <a:t>«ломки» -</a:t>
            </a:r>
            <a:r>
              <a:rPr lang="ru-RU" dirty="0">
                <a:solidFill>
                  <a:schemeClr val="tx1"/>
                </a:solidFill>
              </a:rPr>
              <a:t>беспокойство; </a:t>
            </a:r>
            <a:r>
              <a:rPr lang="ru-RU" dirty="0" smtClean="0">
                <a:solidFill>
                  <a:schemeClr val="tx1"/>
                </a:solidFill>
              </a:rPr>
              <a:t>неугомонность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ru-RU" dirty="0" smtClean="0">
                <a:solidFill>
                  <a:schemeClr val="tx1"/>
                </a:solidFill>
              </a:rPr>
              <a:t>дрожащие </a:t>
            </a:r>
            <a:r>
              <a:rPr lang="ru-RU" dirty="0">
                <a:solidFill>
                  <a:schemeClr val="tx1"/>
                </a:solidFill>
              </a:rPr>
              <a:t>руки после продолжительного неиспользования Интернета.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14</a:t>
            </a:r>
            <a:r>
              <a:rPr lang="ru-RU" dirty="0">
                <a:solidFill>
                  <a:schemeClr val="tx1"/>
                </a:solidFill>
              </a:rPr>
              <a:t>. Ребёнок постоянно думает об Интернете.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15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Ребёнок перестаёт </a:t>
            </a:r>
            <a:r>
              <a:rPr lang="ru-RU" dirty="0">
                <a:solidFill>
                  <a:schemeClr val="tx1"/>
                </a:solidFill>
              </a:rPr>
              <a:t>отличать виртуальный мир от </a:t>
            </a:r>
            <a:r>
              <a:rPr lang="ru-RU" dirty="0" smtClean="0">
                <a:solidFill>
                  <a:schemeClr val="tx1"/>
                </a:solidFill>
              </a:rPr>
              <a:t>реального.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2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Общие правила безопасности при работе в интернете: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разрешайте ребенку предоставлять личную информацию через </a:t>
            </a:r>
            <a:r>
              <a:rPr lang="ru-RU" dirty="0" smtClean="0">
                <a:solidFill>
                  <a:schemeClr val="tx1"/>
                </a:solidFill>
              </a:rPr>
              <a:t>Интернет. </a:t>
            </a:r>
            <a:r>
              <a:rPr lang="ru-RU" dirty="0">
                <a:solidFill>
                  <a:schemeClr val="tx1"/>
                </a:solidFill>
              </a:rPr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Не следует открывать </a:t>
            </a:r>
            <a:r>
              <a:rPr lang="ru-RU" dirty="0" smtClean="0">
                <a:solidFill>
                  <a:schemeClr val="tx1"/>
                </a:solidFill>
              </a:rPr>
              <a:t>письма, </a:t>
            </a:r>
            <a:r>
              <a:rPr lang="ru-RU" dirty="0">
                <a:solidFill>
                  <a:schemeClr val="tx1"/>
                </a:solidFill>
              </a:rPr>
              <a:t>файлы или </a:t>
            </a:r>
            <a:r>
              <a:rPr lang="ru-RU" dirty="0" err="1">
                <a:solidFill>
                  <a:schemeClr val="tx1"/>
                </a:solidFill>
              </a:rPr>
              <a:t>Web</a:t>
            </a:r>
            <a:r>
              <a:rPr lang="ru-RU" dirty="0">
                <a:solidFill>
                  <a:schemeClr val="tx1"/>
                </a:solidFill>
              </a:rPr>
              <a:t>-страницы, полученные от людей, которые не знакомы или не внушают доверия.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Оградите </a:t>
            </a:r>
            <a:r>
              <a:rPr lang="ru-RU" dirty="0">
                <a:solidFill>
                  <a:schemeClr val="tx1"/>
                </a:solidFill>
              </a:rPr>
              <a:t>ребенка от ненадлежащего веб-содержимого.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Научите </a:t>
            </a:r>
            <a:r>
              <a:rPr lang="ru-RU" dirty="0">
                <a:solidFill>
                  <a:schemeClr val="tx1"/>
                </a:solidFill>
              </a:rPr>
              <a:t>его, как следует поступать при столкновении с подозрительным материалом, расскажите, что не нужно нажимать на ссылки в электронных сообщениях от неизвестных </a:t>
            </a:r>
            <a:r>
              <a:rPr lang="ru-RU" dirty="0" smtClean="0">
                <a:solidFill>
                  <a:schemeClr val="tx1"/>
                </a:solidFill>
              </a:rPr>
              <a:t>источников. </a:t>
            </a:r>
            <a:r>
              <a:rPr lang="ru-RU" dirty="0">
                <a:solidFill>
                  <a:schemeClr val="tx1"/>
                </a:solidFill>
              </a:rPr>
              <a:t>Такие ссылки могут </a:t>
            </a:r>
            <a:r>
              <a:rPr lang="ru-RU" dirty="0" smtClean="0">
                <a:solidFill>
                  <a:schemeClr val="tx1"/>
                </a:solidFill>
              </a:rPr>
              <a:t>вывести </a:t>
            </a:r>
            <a:r>
              <a:rPr lang="ru-RU" dirty="0">
                <a:solidFill>
                  <a:schemeClr val="tx1"/>
                </a:solidFill>
              </a:rPr>
              <a:t>на нежелательные сайты, или содержать вирусы, которые заразят Ваш компьютер.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Удаляйте </a:t>
            </a:r>
            <a:r>
              <a:rPr lang="ru-RU" dirty="0">
                <a:solidFill>
                  <a:schemeClr val="tx1"/>
                </a:solidFill>
              </a:rPr>
              <a:t>с Вашего компьютера </a:t>
            </a:r>
            <a:r>
              <a:rPr lang="ru-RU" dirty="0" smtClean="0">
                <a:solidFill>
                  <a:schemeClr val="tx1"/>
                </a:solidFill>
              </a:rPr>
              <a:t>информацию, </a:t>
            </a:r>
            <a:r>
              <a:rPr lang="ru-RU" dirty="0">
                <a:solidFill>
                  <a:schemeClr val="tx1"/>
                </a:solidFill>
              </a:rPr>
              <a:t>которую нежелательно обнаружить Вашему ребенку.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90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 anchor="ctr"/>
          <a:lstStyle/>
          <a:p>
            <a:r>
              <a:rPr lang="ru-RU" sz="4800" dirty="0" smtClean="0"/>
              <a:t>Интернет позволяет нам: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 общаться с друзьями, семьей, коллегами;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• получать </a:t>
            </a:r>
            <a:r>
              <a:rPr lang="ru-RU" dirty="0">
                <a:solidFill>
                  <a:schemeClr val="tx1"/>
                </a:solidFill>
              </a:rPr>
              <a:t>доступ к информации и развлечениям;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• учиться</a:t>
            </a:r>
            <a:r>
              <a:rPr lang="ru-RU" dirty="0">
                <a:solidFill>
                  <a:schemeClr val="tx1"/>
                </a:solidFill>
              </a:rPr>
              <a:t>, встречаться с людьми и узнавать новое.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17" y="3068960"/>
            <a:ext cx="4824536" cy="362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34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dirty="0"/>
              <a:t>Общие правила безопасности при работе в интернете: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2304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Встреча в реальной жизни со знакомыми по Интернет-общению не является очень хорошей идеей, поскольку люди могут быть разными в электронном общении и при реальной встрече, и, если ребенок желает встретиться с ними, родителям следует пойти на первую встречу вместе. Ребенок должен понять, что его виртуальный собеседник может выдавать себя за другого. </a:t>
            </a:r>
            <a:r>
              <a:rPr lang="ru-RU" sz="2000" dirty="0" smtClean="0">
                <a:solidFill>
                  <a:schemeClr val="tx1"/>
                </a:solidFill>
              </a:rPr>
              <a:t>И, например, </a:t>
            </a:r>
            <a:r>
              <a:rPr lang="ru-RU" sz="2000" dirty="0">
                <a:solidFill>
                  <a:schemeClr val="tx1"/>
                </a:solidFill>
              </a:rPr>
              <a:t>10-летний друг Вашего ребенка по чату в реальности может оказаться злоумышленником. Поэтому запретите ребенку назначать встречи с виртуальными знакомыми.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5"/>
          <a:stretch/>
        </p:blipFill>
        <p:spPr bwMode="auto">
          <a:xfrm>
            <a:off x="2267744" y="3573016"/>
            <a:ext cx="4718298" cy="308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64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anchor="t"/>
          <a:lstStyle/>
          <a:p>
            <a:r>
              <a:rPr lang="ru-RU" sz="3600" dirty="0" smtClean="0"/>
              <a:t>Рекомендации родителям: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Посещайте </a:t>
            </a:r>
            <a:r>
              <a:rPr lang="ru-RU" dirty="0">
                <a:solidFill>
                  <a:schemeClr val="tx1"/>
                </a:solidFill>
              </a:rPr>
              <a:t>Интернет вместе с детьми.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Объясните </a:t>
            </a:r>
            <a:r>
              <a:rPr lang="ru-RU" dirty="0">
                <a:solidFill>
                  <a:schemeClr val="tx1"/>
                </a:solidFill>
              </a:rPr>
              <a:t>детям, что если в Интернете что-либо беспокоит их, то им следует не скрывать этого, а поделиться с вами своим </a:t>
            </a:r>
            <a:r>
              <a:rPr lang="ru-RU" dirty="0" smtClean="0">
                <a:solidFill>
                  <a:schemeClr val="tx1"/>
                </a:solidFill>
              </a:rPr>
              <a:t>беспокойством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Составьте </a:t>
            </a:r>
            <a:r>
              <a:rPr lang="ru-RU" dirty="0">
                <a:solidFill>
                  <a:schemeClr val="tx1"/>
                </a:solidFill>
              </a:rPr>
              <a:t>список правил работы детей в </a:t>
            </a:r>
            <a:r>
              <a:rPr lang="ru-RU" dirty="0" smtClean="0">
                <a:solidFill>
                  <a:schemeClr val="tx1"/>
                </a:solidFill>
              </a:rPr>
              <a:t>Интернете </a:t>
            </a:r>
            <a:r>
              <a:rPr lang="ru-RU" dirty="0">
                <a:solidFill>
                  <a:schemeClr val="tx1"/>
                </a:solidFill>
              </a:rPr>
              <a:t>и помните, что лучше твердое «нет», чем неуверенное «да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Объясните </a:t>
            </a:r>
            <a:r>
              <a:rPr lang="ru-RU" dirty="0">
                <a:solidFill>
                  <a:schemeClr val="tx1"/>
                </a:solidFill>
              </a:rPr>
              <a:t>ребенку, что нельзя выдавать свои личные данные, такие как домашний адрес, номер телефона и любую другую личную информацию, например, номер школы, класс, любимое место прогулки, время возвращения домой, место работы отца или матери и </a:t>
            </a:r>
            <a:r>
              <a:rPr lang="ru-RU" dirty="0" smtClean="0">
                <a:solidFill>
                  <a:schemeClr val="tx1"/>
                </a:solidFill>
              </a:rPr>
              <a:t>т.д.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76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 anchor="t"/>
          <a:lstStyle/>
          <a:p>
            <a:r>
              <a:rPr lang="ru-RU" sz="3600" dirty="0" smtClean="0"/>
              <a:t>Рекомендации родителям: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5. Объясните </a:t>
            </a:r>
            <a:r>
              <a:rPr lang="ru-RU" dirty="0">
                <a:solidFill>
                  <a:schemeClr val="tx1"/>
                </a:solidFill>
              </a:rPr>
              <a:t>своему ребенку, что </a:t>
            </a:r>
            <a:r>
              <a:rPr lang="ru-RU" dirty="0" smtClean="0">
                <a:solidFill>
                  <a:schemeClr val="tx1"/>
                </a:solidFill>
              </a:rPr>
              <a:t>никогда </a:t>
            </a:r>
            <a:r>
              <a:rPr lang="ru-RU" dirty="0">
                <a:solidFill>
                  <a:schemeClr val="tx1"/>
                </a:solidFill>
              </a:rPr>
              <a:t>не стоит встречаться с друзьями из Интернета. Ведь люди могут оказаться совсем не теми, за кого себя выдают;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6. Объясните</a:t>
            </a:r>
            <a:r>
              <a:rPr lang="ru-RU" dirty="0">
                <a:solidFill>
                  <a:schemeClr val="tx1"/>
                </a:solidFill>
              </a:rPr>
              <a:t>, что далеко не </a:t>
            </a:r>
            <a:r>
              <a:rPr lang="ru-RU" dirty="0" smtClean="0">
                <a:solidFill>
                  <a:schemeClr val="tx1"/>
                </a:solidFill>
              </a:rPr>
              <a:t>всё, </a:t>
            </a:r>
            <a:r>
              <a:rPr lang="ru-RU" dirty="0">
                <a:solidFill>
                  <a:schemeClr val="tx1"/>
                </a:solidFill>
              </a:rPr>
              <a:t>что можно увидеть в Интернете – правда.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7. </a:t>
            </a:r>
            <a:r>
              <a:rPr lang="ru-RU" dirty="0">
                <a:solidFill>
                  <a:schemeClr val="tx1"/>
                </a:solidFill>
              </a:rPr>
              <a:t>Компьютер с подключением к Интернету должен находиться в общей комнате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8. </a:t>
            </a:r>
            <a:r>
              <a:rPr lang="ru-RU" dirty="0">
                <a:solidFill>
                  <a:schemeClr val="tx1"/>
                </a:solidFill>
              </a:rPr>
              <a:t>Приучите себя знакомиться с сайтами, которые посещают ваши дети.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12</a:t>
            </a:r>
            <a:r>
              <a:rPr lang="ru-RU" dirty="0">
                <a:solidFill>
                  <a:schemeClr val="tx1"/>
                </a:solidFill>
              </a:rPr>
              <a:t>. Используйте современные программы, которые предоставляют возможность фильтрации содержимого сайтов, контролировать места посещения и деятельность там </a:t>
            </a:r>
            <a:r>
              <a:rPr lang="ru-RU" dirty="0" smtClean="0">
                <a:solidFill>
                  <a:schemeClr val="tx1"/>
                </a:solidFill>
              </a:rPr>
              <a:t>(например</a:t>
            </a:r>
            <a:r>
              <a:rPr lang="ru-RU" dirty="0">
                <a:solidFill>
                  <a:schemeClr val="tx1"/>
                </a:solidFill>
              </a:rPr>
              <a:t>, Интернет-Цензор).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0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-86"/>
          <a:stretch/>
        </p:blipFill>
        <p:spPr bwMode="auto">
          <a:xfrm>
            <a:off x="1043608" y="188640"/>
            <a:ext cx="6840760" cy="647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520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Интернет является прекрасным источником для новых знаний, помогает в учебе, занимает досуг. Но в то же время, Сеть таит в себе много опасностей. Обязательно нужно поговорить с детьми, объяснить, что могут возникать различные неприятные ситуации и то, как из них лучшим образом выходить. Помните, что безопасность ваших детей в Интернете, на 90% зависит от  вас.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92" y="2780928"/>
            <a:ext cx="5649636" cy="376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79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ru-RU" dirty="0" smtClean="0"/>
              <a:t>Статистика: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100 % детей имеют дома </a:t>
            </a:r>
            <a:r>
              <a:rPr lang="ru-RU" dirty="0" smtClean="0">
                <a:solidFill>
                  <a:schemeClr val="tx1"/>
                </a:solidFill>
              </a:rPr>
              <a:t>компьютер. </a:t>
            </a:r>
            <a:r>
              <a:rPr lang="ru-RU" dirty="0">
                <a:solidFill>
                  <a:schemeClr val="tx1"/>
                </a:solidFill>
              </a:rPr>
              <a:t>·       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среднем ежедневно дети проводят за </a:t>
            </a:r>
            <a:r>
              <a:rPr lang="ru-RU" dirty="0" smtClean="0">
                <a:solidFill>
                  <a:schemeClr val="tx1"/>
                </a:solidFill>
              </a:rPr>
              <a:t>компьютером </a:t>
            </a:r>
            <a:r>
              <a:rPr lang="ru-RU" dirty="0">
                <a:solidFill>
                  <a:schemeClr val="tx1"/>
                </a:solidFill>
              </a:rPr>
              <a:t>по 4 часа в </a:t>
            </a:r>
            <a:r>
              <a:rPr lang="ru-RU" dirty="0" smtClean="0">
                <a:solidFill>
                  <a:schemeClr val="tx1"/>
                </a:solidFill>
              </a:rPr>
              <a:t>день. </a:t>
            </a:r>
            <a:r>
              <a:rPr lang="ru-RU" dirty="0">
                <a:solidFill>
                  <a:schemeClr val="tx1"/>
                </a:solidFill>
              </a:rPr>
              <a:t>·       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Из </a:t>
            </a:r>
            <a:r>
              <a:rPr lang="ru-RU" dirty="0">
                <a:solidFill>
                  <a:schemeClr val="tx1"/>
                </a:solidFill>
              </a:rPr>
              <a:t>видов деятельности, преобладающих в общении с компьютером, дети на первое место поставили – компьютерные игры.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втором месте – общение в Сети. </a:t>
            </a:r>
            <a:r>
              <a:rPr lang="ru-RU" dirty="0" smtClean="0">
                <a:solidFill>
                  <a:schemeClr val="tx1"/>
                </a:solidFill>
              </a:rPr>
              <a:t>·</a:t>
            </a:r>
            <a:r>
              <a:rPr lang="ru-RU" dirty="0">
                <a:solidFill>
                  <a:schemeClr val="tx1"/>
                </a:solidFill>
              </a:rPr>
              <a:t>       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Далее </a:t>
            </a:r>
            <a:r>
              <a:rPr lang="ru-RU" dirty="0">
                <a:solidFill>
                  <a:schemeClr val="tx1"/>
                </a:solidFill>
              </a:rPr>
              <a:t>дети выбирают прослушивание музыки, рисование, печать </a:t>
            </a:r>
            <a:r>
              <a:rPr lang="ru-RU" dirty="0" smtClean="0">
                <a:solidFill>
                  <a:schemeClr val="tx1"/>
                </a:solidFill>
              </a:rPr>
              <a:t>документов.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38% детей - при </a:t>
            </a:r>
            <a:r>
              <a:rPr lang="ru-RU" dirty="0">
                <a:solidFill>
                  <a:schemeClr val="tx1"/>
                </a:solidFill>
              </a:rPr>
              <a:t>определении рейтинга использования свободного времени на </a:t>
            </a:r>
            <a:r>
              <a:rPr lang="ru-RU" dirty="0" smtClean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место поставили компьютер, исключив при этом занятия спортом, прогулки на воздухе, общение с семьёй.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9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32656"/>
            <a:ext cx="8229600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Любопытная детская природа может завести их на сайты расистского, дискриминационного, сексуального, насильственного содержания или на сайты, содержащие материалы, побуждающие ребенка к действиям, которые могут поставить под угрозу его психологическое или физическое </a:t>
            </a:r>
            <a:r>
              <a:rPr lang="ru-RU" dirty="0" smtClean="0">
                <a:solidFill>
                  <a:schemeClr val="tx1"/>
                </a:solidFill>
              </a:rPr>
              <a:t>здоровье.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5106144" cy="382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489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</a:rPr>
              <a:t>По данным </a:t>
            </a:r>
            <a:r>
              <a:rPr lang="en-US" sz="4800" dirty="0">
                <a:solidFill>
                  <a:schemeClr val="tx1"/>
                </a:solidFill>
              </a:rPr>
              <a:t>RU</a:t>
            </a:r>
            <a:r>
              <a:rPr lang="ru-RU" sz="4800" dirty="0">
                <a:solidFill>
                  <a:schemeClr val="tx1"/>
                </a:solidFill>
              </a:rPr>
              <a:t>Метрики: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39</a:t>
            </a:r>
            <a:r>
              <a:rPr lang="ru-RU" dirty="0">
                <a:solidFill>
                  <a:schemeClr val="tx1"/>
                </a:solidFill>
              </a:rPr>
              <a:t>% детей просматривали </a:t>
            </a:r>
            <a:r>
              <a:rPr lang="ru-RU" dirty="0" err="1">
                <a:solidFill>
                  <a:schemeClr val="tx1"/>
                </a:solidFill>
              </a:rPr>
              <a:t>порносайты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38</a:t>
            </a:r>
            <a:r>
              <a:rPr lang="ru-RU" dirty="0">
                <a:solidFill>
                  <a:schemeClr val="tx1"/>
                </a:solidFill>
              </a:rPr>
              <a:t>% наблюдали сцены насилия,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16</a:t>
            </a:r>
            <a:r>
              <a:rPr lang="ru-RU" dirty="0">
                <a:solidFill>
                  <a:schemeClr val="tx1"/>
                </a:solidFill>
              </a:rPr>
              <a:t>% интересовались азартными играми,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14</a:t>
            </a:r>
            <a:r>
              <a:rPr lang="ru-RU" dirty="0">
                <a:solidFill>
                  <a:schemeClr val="tx1"/>
                </a:solidFill>
              </a:rPr>
              <a:t>% - наркотическими веществами,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16</a:t>
            </a:r>
            <a:r>
              <a:rPr lang="ru-RU" dirty="0">
                <a:solidFill>
                  <a:schemeClr val="tx1"/>
                </a:solidFill>
              </a:rPr>
              <a:t>% - экстремизмом или национализмом.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524250"/>
            <a:ext cx="5664671" cy="314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734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ru-RU" sz="3600" dirty="0" smtClean="0"/>
              <a:t>Угрозы, подстерегающие ребёнка в глобальной сети: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Даже случайный клик по всплывшему баннеру или переход по ссылке может привести </a:t>
            </a:r>
            <a:r>
              <a:rPr lang="ru-RU" sz="2800" dirty="0" smtClean="0">
                <a:solidFill>
                  <a:srgbClr val="FF0000"/>
                </a:solidFill>
              </a:rPr>
              <a:t>ребенка на </a:t>
            </a:r>
            <a:r>
              <a:rPr lang="ru-RU" sz="2800" dirty="0">
                <a:solidFill>
                  <a:srgbClr val="FF0000"/>
                </a:solidFill>
              </a:rPr>
              <a:t>сайт с опасным содержимым!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4376936" cy="329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855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Угрозы, подстерегающие ребёнка </a:t>
            </a:r>
            <a:br>
              <a:rPr lang="ru-RU" sz="2800" dirty="0" smtClean="0"/>
            </a:br>
            <a:r>
              <a:rPr lang="ru-RU" sz="2800" dirty="0" smtClean="0"/>
              <a:t>в глобальной сети: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Порнография.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Опасна для детской психики избыточной </a:t>
            </a:r>
            <a:r>
              <a:rPr lang="ru-RU" dirty="0">
                <a:solidFill>
                  <a:schemeClr val="tx1"/>
                </a:solidFill>
              </a:rPr>
              <a:t>информацией и грубым, часто извращенным, натурализмом. Мешает развитию естественных эмоциональных привязанностей.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4176464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029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Угрозы, подстерегающие ребёнка </a:t>
            </a:r>
            <a:br>
              <a:rPr lang="ru-RU" sz="2800" dirty="0" smtClean="0"/>
            </a:br>
            <a:r>
              <a:rPr lang="ru-RU" sz="2800" dirty="0" smtClean="0"/>
              <a:t>в глобальной сети: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tx1"/>
                </a:solidFill>
              </a:rPr>
              <a:t>Депрессивные </a:t>
            </a:r>
            <a:r>
              <a:rPr lang="ru-RU" b="1" u="sng" dirty="0" smtClean="0">
                <a:solidFill>
                  <a:schemeClr val="tx1"/>
                </a:solidFill>
              </a:rPr>
              <a:t>подростковые течения.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Ребенок </a:t>
            </a:r>
            <a:r>
              <a:rPr lang="ru-RU" dirty="0">
                <a:solidFill>
                  <a:schemeClr val="tx1"/>
                </a:solidFill>
              </a:rPr>
              <a:t>может поверить, что шрамы – лучшее украшение, а суицид – всего лишь способ избавления от </a:t>
            </a:r>
            <a:r>
              <a:rPr lang="ru-RU" dirty="0" smtClean="0">
                <a:solidFill>
                  <a:schemeClr val="tx1"/>
                </a:solidFill>
              </a:rPr>
              <a:t>проблем.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8"/>
          <a:stretch/>
        </p:blipFill>
        <p:spPr bwMode="auto">
          <a:xfrm>
            <a:off x="1691680" y="2996952"/>
            <a:ext cx="5754216" cy="35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47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137</TotalTime>
  <Words>934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Безопасность детей в интернете</vt:lpstr>
      <vt:lpstr>Интернет позволяет нам:</vt:lpstr>
      <vt:lpstr>Презентация PowerPoint</vt:lpstr>
      <vt:lpstr>Статистика:</vt:lpstr>
      <vt:lpstr>Презентация PowerPoint</vt:lpstr>
      <vt:lpstr>По данным RUМетрики:</vt:lpstr>
      <vt:lpstr>Угрозы, подстерегающие ребёнка в глобальной сети:</vt:lpstr>
      <vt:lpstr>Угрозы, подстерегающие ребёнка  в глобальной сети:</vt:lpstr>
      <vt:lpstr>Угрозы, подстерегающие ребёнка  в глобальной сети:</vt:lpstr>
      <vt:lpstr>Угрозы, подстерегающие ребёнка  в глобальной сети:</vt:lpstr>
      <vt:lpstr>Угрозы, подстерегающие ребёнка  в глобальной сети:</vt:lpstr>
      <vt:lpstr>Угрозы, подстерегающие ребёнка  в глобальной сети:</vt:lpstr>
      <vt:lpstr>Угрозы, подстерегающие ребёнка  в глобальной сети:</vt:lpstr>
      <vt:lpstr>Интернет-зависимость. Что это?</vt:lpstr>
      <vt:lpstr>Презентация PowerPoint</vt:lpstr>
      <vt:lpstr>Признаки интернет-зависимости:</vt:lpstr>
      <vt:lpstr>Признаки интернет-зависимости:</vt:lpstr>
      <vt:lpstr>Признаки интернет-зависимости:</vt:lpstr>
      <vt:lpstr>Общие правила безопасности при работе в интернете:</vt:lpstr>
      <vt:lpstr>Общие правила безопасности при работе в интернете:</vt:lpstr>
      <vt:lpstr>Рекомендации родителям:</vt:lpstr>
      <vt:lpstr>Рекомендации родителям: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в интернете</dc:title>
  <dc:creator>sony</dc:creator>
  <cp:lastModifiedBy>sony</cp:lastModifiedBy>
  <cp:revision>26</cp:revision>
  <dcterms:created xsi:type="dcterms:W3CDTF">2017-03-14T15:34:27Z</dcterms:created>
  <dcterms:modified xsi:type="dcterms:W3CDTF">2017-03-14T17:52:12Z</dcterms:modified>
</cp:coreProperties>
</file>