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Slides/_rels/notesSlide7.xml.rels" ContentType="application/vnd.openxmlformats-package.relationships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2.jpeg" ContentType="image/jpeg"/>
  <Override PartName="/ppt/media/image11.wmf" ContentType="image/x-wmf"/>
  <Override PartName="/ppt/media/image3.jpeg" ContentType="image/jpeg"/>
  <Override PartName="/ppt/media/image4.jpeg" ContentType="image/jpeg"/>
  <Override PartName="/ppt/media/image5.png" ContentType="image/png"/>
  <Override PartName="/ppt/media/image10.jpeg" ContentType="image/jpeg"/>
  <Override PartName="/ppt/media/image7.png" ContentType="image/png"/>
  <Override PartName="/ppt/media/image8.jpeg" ContentType="image/jpeg"/>
  <Override PartName="/ppt/media/image9.jpeg" ContentType="image/jpeg"/>
  <Override PartName="/ppt/media/image1.jpeg" ContentType="image/jpeg"/>
  <Override PartName="/ppt/media/image6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9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  <p:sldMasterId id="2147483652" r:id="rId4"/>
    <p:sldMasterId id="214748365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317121D1-51B1-41C1-8111-3191A101F1E1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4203720"/>
          </a:xfrm>
          <a:prstGeom prst="rect">
            <a:avLst/>
          </a:prstGeom>
        </p:spPr>
      </p:sp>
      <p:sp>
        <p:nvSpPr>
          <p:cNvPr id="57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B1C14101-7181-41F1-B131-1141E1B1F141}" type="slidenum">
              <a:rPr lang="ru-RU">
                <a:solidFill>
                  <a:srgbClr val="ffffff"/>
                </a:solidFill>
                <a:latin typeface="+mn-lt"/>
                <a:ea typeface="+mn-ea"/>
              </a:rPr>
              <a:t>&lt;номер&gt;</a:t>
            </a:fld>
            <a:fld id="{E1E1D161-5181-41E1-8131-410151C13111}" type="slidenum">
              <a:rPr lang="ru-RU">
                <a:solidFill>
                  <a:srgbClr val="ffffff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360" cy="360"/>
          </a:xfrm>
          <a:prstGeom prst="rect">
            <a:avLst/>
          </a:prstGeom>
        </p:spPr>
      </p:sp>
      <p:sp>
        <p:nvSpPr>
          <p:cNvPr id="59" name="CustomShape 2"/>
          <p:cNvSpPr/>
          <p:nvPr/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bIns="45000" lIns="90000" rIns="90000" tIns="45000"/>
          <a:p>
            <a:fld id="{C1C14161-E161-41A1-B161-21A121214101}" type="slidenum">
              <a:rPr lang="ru-RU">
                <a:solidFill>
                  <a:srgbClr val="ffffff"/>
                </a:solidFill>
                <a:latin typeface="+mn-lt"/>
                <a:ea typeface="+mn-ea"/>
              </a:rPr>
              <a:t>&lt;номер&gt;</a:t>
            </a:fld>
            <a:fld id="{41511181-0141-4141-B171-F15101C14161}" type="slidenum">
              <a:rPr lang="ru-RU">
                <a:solidFill>
                  <a:srgbClr val="ffffff"/>
                </a:solidFill>
                <a:latin typeface="+mn-lt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ru-RU"/>
              <a:t>Четвертый уровень структуры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ru-RU"/>
              <a:t>Восьмой уровень структуры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ru-RU"/>
              <a:t>Девятый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stomShape 1"/>
          <p:cNvSpPr/>
          <p:nvPr/>
        </p:nvSpPr>
        <p:spPr>
          <a:xfrm>
            <a:off x="285840" y="1643040"/>
            <a:ext cx="8856720" cy="18558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5200">
                <a:solidFill>
                  <a:srgbClr val="000000"/>
                </a:solidFill>
                <a:latin typeface="Arial"/>
              </a:rPr>
              <a:t>Курить – здоровью вредить!</a:t>
            </a:r>
            <a:endParaRPr/>
          </a:p>
        </p:txBody>
      </p:sp>
      <p:sp>
        <p:nvSpPr>
          <p:cNvPr id="14" name="CustomShape 2"/>
          <p:cNvSpPr/>
          <p:nvPr/>
        </p:nvSpPr>
        <p:spPr>
          <a:xfrm>
            <a:off x="3895560" y="907920"/>
            <a:ext cx="5247000" cy="91440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>
                <a:solidFill>
                  <a:srgbClr val="000000"/>
                </a:solidFill>
              </a:rPr>
              <a:t>Классный час</a:t>
            </a:r>
            <a:endParaRPr/>
          </a:p>
        </p:txBody>
      </p:sp>
      <p:sp>
        <p:nvSpPr>
          <p:cNvPr id="15" name="CustomShape 3"/>
          <p:cNvSpPr/>
          <p:nvPr/>
        </p:nvSpPr>
        <p:spPr>
          <a:xfrm>
            <a:off x="1214280" y="4214880"/>
            <a:ext cx="5247000" cy="914400"/>
          </a:xfrm>
          <a:prstGeom prst="rect">
            <a:avLst/>
          </a:prstGeom>
        </p:spPr>
      </p:sp>
      <p:sp>
        <p:nvSpPr>
          <p:cNvPr id="16" name="CustomShape 4"/>
          <p:cNvSpPr/>
          <p:nvPr/>
        </p:nvSpPr>
        <p:spPr>
          <a:xfrm>
            <a:off x="2230560" y="4149720"/>
            <a:ext cx="6912000" cy="12938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i="1" lang="ru-RU" sz="3200">
                <a:solidFill>
                  <a:srgbClr val="000000"/>
                </a:solidFill>
                <a:latin typeface="Times New Roman"/>
              </a:rPr>
              <a:t>Здоровье – не всё, но всё без </a:t>
            </a:r>
            <a:endParaRPr/>
          </a:p>
          <a:p>
            <a:pPr algn="ctr"/>
            <a:r>
              <a:rPr i="1" lang="ru-RU" sz="3200">
                <a:solidFill>
                  <a:srgbClr val="000000"/>
                </a:solidFill>
                <a:latin typeface="Times New Roman"/>
              </a:rPr>
              <a:t>здоровья ничто. Сократ.</a:t>
            </a:r>
            <a:endParaRPr/>
          </a:p>
        </p:txBody>
      </p:sp>
      <p:pic>
        <p:nvPicPr>
          <p:cNvPr descr="" id="17" name="Рисунок 5"/>
          <p:cNvPicPr/>
          <p:nvPr/>
        </p:nvPicPr>
        <p:blipFill>
          <a:blip r:embed="rId1"/>
          <a:stretch>
            <a:fillRect/>
          </a:stretch>
        </p:blipFill>
        <p:spPr>
          <a:xfrm>
            <a:off x="785880" y="3714840"/>
            <a:ext cx="2213280" cy="2498760"/>
          </a:xfrm>
          <a:prstGeom prst="rect">
            <a:avLst/>
          </a:prstGeom>
        </p:spPr>
      </p:pic>
    </p:spTree>
  </p:cSld>
  <p:timing>
    <p:tnLst>
      <p:par>
        <p:cTn dur="indefinite" id="1" nodeType="tmRoot" restart="never">
          <p:childTnLst>
            <p:seq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str">
                                      <p:cBhvr additive="repl">
                                        <p:cTn dur="2000" fill="hold" id="8"/>
                                        <p:tgtEl>
                                          <p:spTgt spid="17"/>
                                        </p:tgtEl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2000" fill="hold" id="9"/>
                                        <p:tgtEl>
                                          <p:spTgt spid="17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2000" fill="hold" id="10"/>
                                        <p:tgtEl>
                                          <p:spTgt spid="17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</p:spPr>
      </p:sp>
      <p:sp>
        <p:nvSpPr>
          <p:cNvPr id="45" name="CustomShape 2"/>
          <p:cNvSpPr/>
          <p:nvPr/>
        </p:nvSpPr>
        <p:spPr>
          <a:xfrm>
            <a:off x="285840" y="642960"/>
            <a:ext cx="8499600" cy="81662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000">
                <a:solidFill>
                  <a:srgbClr val="984204"/>
                </a:solidFill>
                <a:latin typeface="Tahoma"/>
              </a:rPr>
              <a:t>По данным Всемирной Организации Здравоохранения:</a:t>
            </a:r>
            <a:endParaRPr/>
          </a:p>
          <a:p>
            <a:endParaRPr/>
          </a:p>
          <a:p>
            <a:pPr algn="ctr"/>
            <a:r>
              <a:rPr b="1" lang="ru-RU" sz="4000">
                <a:solidFill>
                  <a:srgbClr val="984204"/>
                </a:solidFill>
                <a:latin typeface="Tahoma"/>
              </a:rPr>
              <a:t>ЕЖЕГОДНО  ОТ КУРЕНИЯ УМИРАЮТ</a:t>
            </a:r>
            <a:endParaRPr/>
          </a:p>
          <a:p>
            <a:pPr algn="ctr"/>
            <a:r>
              <a:rPr b="1" lang="ru-RU" sz="8000">
                <a:solidFill>
                  <a:srgbClr val="ff0000"/>
                </a:solidFill>
                <a:latin typeface="Tahoma"/>
              </a:rPr>
              <a:t>3 миллиона человек </a:t>
            </a:r>
            <a:endParaRPr/>
          </a:p>
          <a:p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28760" y="428760"/>
            <a:ext cx="8499600" cy="9874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ff0000"/>
                </a:solidFill>
                <a:latin typeface="Arial"/>
              </a:rPr>
              <a:t>Как ты понимаешь пословицы?</a:t>
            </a:r>
            <a:endParaRPr/>
          </a:p>
        </p:txBody>
      </p:sp>
      <p:sp>
        <p:nvSpPr>
          <p:cNvPr id="47" name="CustomShape 2"/>
          <p:cNvSpPr/>
          <p:nvPr/>
        </p:nvSpPr>
        <p:spPr>
          <a:xfrm>
            <a:off x="900000" y="1279800"/>
            <a:ext cx="7198920" cy="5577120"/>
          </a:xfrm>
          <a:prstGeom prst="rect">
            <a:avLst/>
          </a:prstGeom>
        </p:spPr>
        <p:txBody>
          <a:bodyPr bIns="45000" lIns="90000" rIns="90000" tIns="45000"/>
          <a:p>
            <a:r>
              <a:rPr b="1" i="1" lang="ru-RU" sz="4800">
                <a:solidFill>
                  <a:srgbClr val="984204"/>
                </a:solidFill>
                <a:latin typeface="Arial"/>
              </a:rPr>
              <a:t>Курильщик–сам себе могильщик. </a:t>
            </a:r>
            <a:endParaRPr/>
          </a:p>
          <a:p>
            <a:endParaRPr/>
          </a:p>
          <a:p>
            <a:r>
              <a:rPr b="1" i="1" lang="ru-RU" sz="4800">
                <a:solidFill>
                  <a:srgbClr val="984204"/>
                </a:solidFill>
                <a:latin typeface="Arial"/>
              </a:rPr>
              <a:t>Табак – забава для    дураков. </a:t>
            </a:r>
            <a:endParaRPr/>
          </a:p>
          <a:p>
            <a:endParaRPr/>
          </a:p>
          <a:p>
            <a:endParaRPr/>
          </a:p>
        </p:txBody>
      </p:sp>
      <p:pic>
        <p:nvPicPr>
          <p:cNvPr descr="" id="48" name="i-main-pic"/>
          <p:cNvPicPr/>
          <p:nvPr/>
        </p:nvPicPr>
        <p:blipFill>
          <a:blip r:embed="rId1"/>
          <a:stretch>
            <a:fillRect/>
          </a:stretch>
        </p:blipFill>
        <p:spPr>
          <a:xfrm>
            <a:off x="6840000" y="2700000"/>
            <a:ext cx="2073960" cy="3960000"/>
          </a:xfrm>
          <a:prstGeom prst="rect">
            <a:avLst/>
          </a:prstGeom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80000" y="180000"/>
            <a:ext cx="8639280" cy="6119280"/>
          </a:xfrm>
          <a:prstGeom prst="rect">
            <a:avLst/>
          </a:prstGeom>
        </p:spPr>
      </p:pic>
      <p:sp>
        <p:nvSpPr>
          <p:cNvPr id="50" name="CustomShape 1"/>
          <p:cNvSpPr/>
          <p:nvPr/>
        </p:nvSpPr>
        <p:spPr>
          <a:xfrm>
            <a:off x="642960" y="4429080"/>
            <a:ext cx="7999560" cy="16250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ru-RU" sz="3600">
                <a:solidFill>
                  <a:srgbClr val="ffffff"/>
                </a:solidFill>
                <a:latin typeface="Arial"/>
              </a:rPr>
              <a:t>Курящие отцы и матери сокращают не только свою жизнь, но и жизнь своих детей.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0" y="274680"/>
            <a:ext cx="9142560" cy="11415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7200">
                <a:solidFill>
                  <a:srgbClr val="ff0000"/>
                </a:solidFill>
                <a:latin typeface="Arial"/>
              </a:rPr>
              <a:t>Курение  убивает!</a:t>
            </a:r>
            <a:endParaRPr/>
          </a:p>
        </p:txBody>
      </p:sp>
      <p:sp>
        <p:nvSpPr>
          <p:cNvPr id="52" name="CustomShape 2"/>
          <p:cNvSpPr/>
          <p:nvPr/>
        </p:nvSpPr>
        <p:spPr>
          <a:xfrm>
            <a:off x="900000" y="5220000"/>
            <a:ext cx="7559280" cy="1176840"/>
          </a:xfrm>
          <a:prstGeom prst="rect">
            <a:avLst/>
          </a:prstGeom>
          <a:gradFill>
            <a:gsLst>
              <a:gs pos="0">
                <a:srgbClr val="ffbdae"/>
              </a:gs>
              <a:gs pos="100000">
                <a:srgbClr val="ffede9"/>
              </a:gs>
            </a:gsLst>
            <a:lin ang="16200000"/>
          </a:gradFill>
          <a:ln w="9360">
            <a:solidFill>
              <a:srgbClr val="dd6830"/>
            </a:solidFill>
            <a:round/>
          </a:ln>
        </p:spPr>
        <p:txBody>
          <a:bodyPr bIns="45000" lIns="90000" rIns="90000" tIns="45000" wrap="none"/>
          <a:p>
            <a:r>
              <a:rPr b="1" lang="ru-RU" sz="7200">
                <a:solidFill>
                  <a:srgbClr val="ff0000"/>
                </a:solidFill>
                <a:latin typeface="Arial"/>
              </a:rPr>
              <a:t>Никогда  не  курите!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838080" y="990720"/>
            <a:ext cx="5484960" cy="142740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lang="ru-RU" sz="3600">
                <a:solidFill>
                  <a:srgbClr val="ffffff"/>
                </a:solidFill>
                <a:latin typeface="Impact"/>
              </a:rPr>
              <a:t>всем спасибо!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714240" y="3143160"/>
            <a:ext cx="8071200" cy="199872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b="1" lang="ru-RU" sz="3600">
                <a:solidFill>
                  <a:srgbClr val="eaeaea"/>
                </a:solidFill>
                <a:latin typeface="Arial"/>
              </a:rPr>
              <a:t>будьте здоровы и счастливы!</a:t>
            </a:r>
            <a:endParaRPr/>
          </a:p>
        </p:txBody>
      </p:sp>
      <p:pic>
        <p:nvPicPr>
          <p:cNvPr descr="" id="55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6705720" y="304920"/>
            <a:ext cx="2281320" cy="228456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/>
        </p:nvSpPr>
        <p:spPr>
          <a:xfrm>
            <a:off x="1752480" y="457200"/>
            <a:ext cx="5562720" cy="12340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000">
                <a:solidFill>
                  <a:srgbClr val="ff0000"/>
                </a:solidFill>
                <a:latin typeface="Arial"/>
              </a:rPr>
              <a:t>слагаемые здоровья</a:t>
            </a:r>
            <a:r>
              <a:rPr lang="ru-RU" sz="4000">
                <a:solidFill>
                  <a:srgbClr val="ffffff"/>
                </a:solidFill>
                <a:latin typeface="Arial"/>
              </a:rPr>
              <a:t> </a:t>
            </a:r>
            <a:endParaRPr/>
          </a:p>
        </p:txBody>
      </p:sp>
      <p:pic>
        <p:nvPicPr>
          <p:cNvPr descr="" id="19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1371600" y="1371600"/>
            <a:ext cx="7228080" cy="48308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468360" y="189000"/>
            <a:ext cx="8228160" cy="586908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  <a:p>
            <a:r>
              <a:rPr b="1" lang="ru-RU" sz="4400">
                <a:solidFill>
                  <a:srgbClr val="c00000"/>
                </a:solidFill>
                <a:latin typeface="Arial"/>
              </a:rPr>
              <a:t>НИКОТИН</a:t>
            </a:r>
            <a:r>
              <a:rPr b="1" lang="ru-RU" sz="4400">
                <a:solidFill>
                  <a:srgbClr val="000000"/>
                </a:solidFill>
                <a:latin typeface="Arial"/>
              </a:rPr>
              <a:t>- СИЛЬНЕЙШИЙ </a:t>
            </a:r>
            <a:r>
              <a:rPr b="1" lang="ru-RU" sz="4400">
                <a:solidFill>
                  <a:srgbClr val="c00000"/>
                </a:solidFill>
                <a:latin typeface="Arial"/>
              </a:rPr>
              <a:t>ЯД</a:t>
            </a:r>
            <a:r>
              <a:rPr b="1" lang="ru-RU" sz="4400">
                <a:solidFill>
                  <a:srgbClr val="000000"/>
                </a:solidFill>
                <a:latin typeface="Arial"/>
              </a:rPr>
              <a:t>, КОТОРЫЙ ДЕЙСТВУЕТ НА НЕРВНУЮ СИСТЕМУ, ПИЩЕВАРЕНИЕ, НА ДЫХАТЕЛЬНУЮ И СЕРДЕЧНО- СОСУДИСТУЮ</a:t>
            </a:r>
            <a:endParaRPr/>
          </a:p>
          <a:p>
            <a:r>
              <a:rPr b="1" lang="ru-RU" sz="4400">
                <a:solidFill>
                  <a:srgbClr val="000000"/>
                </a:solidFill>
                <a:latin typeface="Arial"/>
              </a:rPr>
              <a:t>СИСТЕМУ. </a:t>
            </a:r>
            <a:endParaRPr/>
          </a:p>
          <a:p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ru-RU" sz="4400">
                <a:solidFill>
                  <a:srgbClr val="000000"/>
                </a:solidFill>
                <a:latin typeface="Arial"/>
              </a:rPr>
              <a:t>НИКОТИН УБИВАЕТ:</a:t>
            </a:r>
            <a:endParaRPr/>
          </a:p>
        </p:txBody>
      </p:sp>
      <p:sp>
        <p:nvSpPr>
          <p:cNvPr id="22" name="CustomShape 2"/>
          <p:cNvSpPr/>
          <p:nvPr/>
        </p:nvSpPr>
        <p:spPr>
          <a:xfrm>
            <a:off x="714240" y="1571760"/>
            <a:ext cx="7499520" cy="4951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</a:rPr>
              <a:t>1 капля –  ПТИЦУ</a:t>
            </a:r>
            <a:endParaRPr/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</a:rPr>
              <a:t>3-6 капель – ЛОЩАДЬ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</a:rPr>
              <a:t>0,5 – 2 капель – СОБАКУ</a:t>
            </a:r>
            <a:endParaRPr/>
          </a:p>
          <a:p>
            <a:pPr>
              <a:lnSpc>
                <a:spcPct val="90000"/>
              </a:lnSpc>
            </a:pPr>
            <a:r>
              <a:rPr lang="ru-RU">
                <a:solidFill>
                  <a:srgbClr val="000000"/>
                </a:solidFill>
              </a:rPr>
              <a:t>0,01-0,08 гр.- ЧЕЛОВЕКА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descr="" id="23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2050920" y="2637000"/>
            <a:ext cx="4283280" cy="244800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</p:spPr>
      </p:sp>
      <p:sp>
        <p:nvSpPr>
          <p:cNvPr id="25" name="CustomShape 2"/>
          <p:cNvSpPr/>
          <p:nvPr/>
        </p:nvSpPr>
        <p:spPr>
          <a:xfrm>
            <a:off x="0" y="285840"/>
            <a:ext cx="9142560" cy="8450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В дыме  сигарет содержится более 30 отравляющих организм человека веществ: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никотин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аммиак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угарный  газ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синильная  кислота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пиридин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метанол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формальдегид</a:t>
            </a:r>
            <a:endParaRPr/>
          </a:p>
          <a:p>
            <a:pPr>
              <a:lnSpc>
                <a:spcPct val="80000"/>
              </a:lnSpc>
            </a:pPr>
            <a:r>
              <a:rPr b="1" lang="ru-RU" sz="4000">
                <a:solidFill>
                  <a:srgbClr val="000000"/>
                </a:solidFill>
                <a:latin typeface="Arial Narrow"/>
              </a:rPr>
              <a:t>   </a:t>
            </a:r>
            <a:r>
              <a:rPr b="1" lang="ru-RU" sz="4000">
                <a:solidFill>
                  <a:srgbClr val="000000"/>
                </a:solidFill>
                <a:latin typeface="Arial Narrow"/>
              </a:rPr>
              <a:t>- радиоактивные вещества: полоний, свинец, висмут, смолы, деготь и другие. </a:t>
            </a:r>
            <a:endParaRPr/>
          </a:p>
          <a:p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ustomShape 1"/>
          <p:cNvSpPr/>
          <p:nvPr/>
        </p:nvSpPr>
        <p:spPr>
          <a:xfrm>
            <a:off x="-360" y="0"/>
            <a:ext cx="8686080" cy="1234080"/>
          </a:xfrm>
          <a:prstGeom prst="rect">
            <a:avLst/>
          </a:prstGeom>
        </p:spPr>
      </p:sp>
      <p:pic>
        <p:nvPicPr>
          <p:cNvPr descr="" id="27" name="Содержимое 3"/>
          <p:cNvPicPr/>
          <p:nvPr/>
        </p:nvPicPr>
        <p:blipFill>
          <a:blip r:embed="rId1"/>
          <a:stretch>
            <a:fillRect/>
          </a:stretch>
        </p:blipFill>
        <p:spPr>
          <a:xfrm>
            <a:off x="4714920" y="2928960"/>
            <a:ext cx="4124520" cy="3516480"/>
          </a:xfrm>
          <a:prstGeom prst="rect">
            <a:avLst/>
          </a:prstGeom>
        </p:spPr>
      </p:pic>
      <p:sp>
        <p:nvSpPr>
          <p:cNvPr id="28" name="Line 2"/>
          <p:cNvSpPr/>
          <p:nvPr/>
        </p:nvSpPr>
        <p:spPr>
          <a:xfrm flipH="1">
            <a:off x="4499640" y="1357200"/>
            <a:ext cx="720" cy="5216400"/>
          </a:xfrm>
          <a:prstGeom prst="line">
            <a:avLst/>
          </a:prstGeom>
          <a:ln w="63360">
            <a:solidFill>
              <a:srgbClr val="984204"/>
            </a:solidFill>
            <a:round/>
          </a:ln>
        </p:spPr>
      </p:sp>
      <p:sp>
        <p:nvSpPr>
          <p:cNvPr id="29" name="CustomShape 3"/>
          <p:cNvSpPr/>
          <p:nvPr/>
        </p:nvSpPr>
        <p:spPr>
          <a:xfrm>
            <a:off x="357120" y="1214280"/>
            <a:ext cx="4141800" cy="179028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000">
                <a:solidFill>
                  <a:srgbClr val="000000"/>
                </a:solidFill>
                <a:latin typeface="Arial"/>
              </a:rPr>
              <a:t>Лёгкие здорового</a:t>
            </a:r>
            <a:endParaRPr/>
          </a:p>
          <a:p>
            <a:pPr algn="ctr"/>
            <a:r>
              <a:rPr b="1" lang="ru-RU" sz="4000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4000">
                <a:solidFill>
                  <a:srgbClr val="000000"/>
                </a:solidFill>
                <a:latin typeface="Arial"/>
              </a:rPr>
              <a:t>человека</a:t>
            </a:r>
            <a:endParaRPr/>
          </a:p>
        </p:txBody>
      </p:sp>
      <p:sp>
        <p:nvSpPr>
          <p:cNvPr id="30" name="CustomShape 4"/>
          <p:cNvSpPr/>
          <p:nvPr/>
        </p:nvSpPr>
        <p:spPr>
          <a:xfrm>
            <a:off x="5299920" y="1357200"/>
            <a:ext cx="3250440" cy="1223280"/>
          </a:xfrm>
          <a:prstGeom prst="rect">
            <a:avLst/>
          </a:prstGeom>
        </p:spPr>
        <p:txBody>
          <a:bodyPr bIns="45000" lIns="90000" rIns="90000" tIns="45000" wrap="none"/>
          <a:p>
            <a:pPr algn="ctr"/>
            <a:r>
              <a:rPr b="1" lang="ru-RU" sz="4000">
                <a:solidFill>
                  <a:srgbClr val="000000"/>
                </a:solidFill>
                <a:latin typeface="Arial"/>
              </a:rPr>
              <a:t>Лёгкие </a:t>
            </a:r>
            <a:endParaRPr/>
          </a:p>
          <a:p>
            <a:pPr algn="ctr"/>
            <a:r>
              <a:rPr b="1" lang="ru-RU" sz="4000">
                <a:solidFill>
                  <a:srgbClr val="000000"/>
                </a:solidFill>
                <a:latin typeface="Arial"/>
              </a:rPr>
              <a:t>курильщика</a:t>
            </a:r>
            <a:endParaRPr/>
          </a:p>
        </p:txBody>
      </p:sp>
      <p:sp>
        <p:nvSpPr>
          <p:cNvPr id="31" name="CustomShape 5"/>
          <p:cNvSpPr/>
          <p:nvPr/>
        </p:nvSpPr>
        <p:spPr>
          <a:xfrm>
            <a:off x="0" y="0"/>
            <a:ext cx="9287640" cy="1168200"/>
          </a:xfrm>
          <a:prstGeom prst="rect">
            <a:avLst/>
          </a:prstGeom>
          <a:gradFill>
            <a:gsLst>
              <a:gs pos="0">
                <a:srgbClr val="e8acfa"/>
              </a:gs>
              <a:gs pos="100000">
                <a:srgbClr val="f8e6ff"/>
              </a:gs>
            </a:gsLst>
            <a:lin ang="16200000"/>
          </a:gradFill>
          <a:ln w="9360">
            <a:solidFill>
              <a:srgbClr val="a961b8"/>
            </a:solidFill>
            <a:round/>
          </a:ln>
        </p:spPr>
        <p:txBody>
          <a:bodyPr bIns="45000" lIns="90000" rIns="90000" tIns="45000"/>
          <a:p>
            <a:pPr algn="ctr"/>
            <a:r>
              <a:rPr b="1" i="1" lang="ru-RU" sz="3600">
                <a:solidFill>
                  <a:srgbClr val="000000"/>
                </a:solidFill>
                <a:latin typeface="Arial"/>
              </a:rPr>
              <a:t>Больше всего от курения страдают лёгкие</a:t>
            </a:r>
            <a:r>
              <a:rPr b="1" i="1" lang="ru-RU" sz="4000">
                <a:solidFill>
                  <a:srgbClr val="000000"/>
                </a:solidFill>
                <a:latin typeface="Arial"/>
              </a:rPr>
              <a:t>.</a:t>
            </a:r>
            <a:endParaRPr/>
          </a:p>
        </p:txBody>
      </p:sp>
      <p:pic>
        <p:nvPicPr>
          <p:cNvPr descr="" id="3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000" y="3060000"/>
            <a:ext cx="3959640" cy="341964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stomShape 1"/>
          <p:cNvSpPr/>
          <p:nvPr/>
        </p:nvSpPr>
        <p:spPr>
          <a:xfrm>
            <a:off x="457200" y="274680"/>
            <a:ext cx="8228160" cy="172404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4400">
                <a:solidFill>
                  <a:srgbClr val="cc0099"/>
                </a:solidFill>
                <a:latin typeface="Arial"/>
              </a:rPr>
              <a:t>Сердце</a:t>
            </a:r>
            <a:endParaRPr/>
          </a:p>
        </p:txBody>
      </p:sp>
      <p:sp>
        <p:nvSpPr>
          <p:cNvPr id="34" name="CustomShape 2"/>
          <p:cNvSpPr/>
          <p:nvPr/>
        </p:nvSpPr>
        <p:spPr>
          <a:xfrm>
            <a:off x="714240" y="1785960"/>
            <a:ext cx="1998720" cy="4615200"/>
          </a:xfrm>
          <a:prstGeom prst="rect">
            <a:avLst/>
          </a:prstGeom>
        </p:spPr>
      </p:sp>
      <p:pic>
        <p:nvPicPr>
          <p:cNvPr descr="" id="35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5580000" y="2609280"/>
            <a:ext cx="3239640" cy="3870360"/>
          </a:xfrm>
          <a:prstGeom prst="rect">
            <a:avLst/>
          </a:prstGeom>
        </p:spPr>
      </p:pic>
      <p:pic>
        <p:nvPicPr>
          <p:cNvPr descr="" id="3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20000" y="2700000"/>
            <a:ext cx="3419640" cy="3779640"/>
          </a:xfrm>
          <a:prstGeom prst="rect">
            <a:avLst/>
          </a:prstGeom>
        </p:spPr>
      </p:pic>
      <p:sp>
        <p:nvSpPr>
          <p:cNvPr id="37" name="CustomShape 3"/>
          <p:cNvSpPr/>
          <p:nvPr/>
        </p:nvSpPr>
        <p:spPr>
          <a:xfrm>
            <a:off x="540000" y="1080000"/>
            <a:ext cx="2879640" cy="1259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anchor="ctr" anchorCtr="1" bIns="45000" lIns="90000" rIns="90000" tIns="45000"/>
          <a:p>
            <a:r>
              <a:rPr lang="ru-RU">
                <a:latin typeface="Arial Black"/>
              </a:rPr>
              <a:t>Сердце </a:t>
            </a:r>
            <a:endParaRPr/>
          </a:p>
          <a:p>
            <a:r>
              <a:rPr lang="ru-RU">
                <a:latin typeface="Arial Black"/>
              </a:rPr>
              <a:t>здорового</a:t>
            </a:r>
            <a:endParaRPr/>
          </a:p>
          <a:p>
            <a:r>
              <a:rPr lang="ru-RU">
                <a:latin typeface="Arial Black"/>
              </a:rPr>
              <a:t> </a:t>
            </a:r>
            <a:r>
              <a:rPr lang="ru-RU">
                <a:latin typeface="Arial Black"/>
              </a:rPr>
              <a:t>человека</a:t>
            </a:r>
            <a:endParaRPr/>
          </a:p>
        </p:txBody>
      </p:sp>
      <p:sp>
        <p:nvSpPr>
          <p:cNvPr id="38" name="CustomShape 4"/>
          <p:cNvSpPr/>
          <p:nvPr/>
        </p:nvSpPr>
        <p:spPr>
          <a:xfrm>
            <a:off x="5760000" y="1080000"/>
            <a:ext cx="2699640" cy="1259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txBody>
          <a:bodyPr anchor="ctr" anchorCtr="1" bIns="45000" lIns="90000" rIns="90000" tIns="45000"/>
          <a:p>
            <a:r>
              <a:rPr lang="ru-RU">
                <a:latin typeface="Arial Black"/>
              </a:rPr>
              <a:t>Сердце</a:t>
            </a:r>
            <a:endParaRPr/>
          </a:p>
          <a:p>
            <a:r>
              <a:rPr lang="ru-RU">
                <a:latin typeface="Arial Black"/>
              </a:rPr>
              <a:t> </a:t>
            </a:r>
            <a:r>
              <a:rPr lang="ru-RU">
                <a:latin typeface="Arial Black"/>
              </a:rPr>
              <a:t>курильщика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200" y="221040"/>
            <a:ext cx="8229240" cy="1250280"/>
          </a:xfrm>
          <a:prstGeom prst="rect">
            <a:avLst/>
          </a:prstGeom>
        </p:spPr>
      </p:sp>
      <p:sp>
        <p:nvSpPr>
          <p:cNvPr id="40" name="TextShape 2"/>
          <p:cNvSpPr txBox="1"/>
          <p:nvPr/>
        </p:nvSpPr>
        <p:spPr>
          <a:xfrm>
            <a:off x="457200" y="1649520"/>
            <a:ext cx="8229240" cy="4435920"/>
          </a:xfrm>
          <a:prstGeom prst="rect">
            <a:avLst/>
          </a:prstGeom>
        </p:spPr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57200" y="274680"/>
            <a:ext cx="8228160" cy="11415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b="1" lang="ru-RU" sz="7200">
                <a:solidFill>
                  <a:srgbClr val="ffffff"/>
                </a:solidFill>
                <a:latin typeface="Arial"/>
              </a:rPr>
              <a:t>ЗАПОМНИ!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180000" y="360000"/>
            <a:ext cx="8505360" cy="8287560"/>
          </a:xfrm>
          <a:prstGeom prst="rect">
            <a:avLst/>
          </a:prstGeom>
        </p:spPr>
        <p:txBody>
          <a:bodyPr bIns="45000" lIns="90000" rIns="90000" tIns="45000"/>
          <a:p>
            <a:r>
              <a:rPr b="1" i="1" lang="ru-RU" sz="3200">
                <a:solidFill>
                  <a:srgbClr val="000000"/>
                </a:solidFill>
                <a:latin typeface="Arial Narrow"/>
              </a:rPr>
              <a:t>* Курение загрязняет лёгкие.</a:t>
            </a:r>
            <a:endParaRPr/>
          </a:p>
          <a:p>
            <a:r>
              <a:rPr b="1" i="1" lang="ru-RU" sz="3200">
                <a:solidFill>
                  <a:srgbClr val="000000"/>
                </a:solidFill>
                <a:latin typeface="Arial Narrow"/>
              </a:rPr>
              <a:t>*Курение затрудняет проникновение      кислорода в организм.</a:t>
            </a:r>
            <a:endParaRPr/>
          </a:p>
          <a:p>
            <a:r>
              <a:rPr b="1" i="1" lang="ru-RU" sz="3200">
                <a:solidFill>
                  <a:srgbClr val="000000"/>
                </a:solidFill>
                <a:latin typeface="Arial Narrow"/>
              </a:rPr>
              <a:t>* Курение затрудняет нормальную         работу сердца, оно быстро                    изнашивается.</a:t>
            </a:r>
            <a:endParaRPr/>
          </a:p>
          <a:p>
            <a:r>
              <a:rPr b="1" i="1" lang="ru-RU" sz="3200">
                <a:solidFill>
                  <a:srgbClr val="000000"/>
                </a:solidFill>
                <a:latin typeface="Arial Narrow"/>
              </a:rPr>
              <a:t>*От курения желтеют зубы,</a:t>
            </a:r>
            <a:endParaRPr/>
          </a:p>
          <a:p>
            <a:pPr>
              <a:buSzPct val="45000"/>
              <a:buFont typeface="Arial"/>
              <a:buChar char="•"/>
            </a:pPr>
            <a:r>
              <a:rPr b="1" i="1" lang="ru-RU" sz="3200">
                <a:solidFill>
                  <a:srgbClr val="000000"/>
                </a:solidFill>
                <a:latin typeface="Arial Narrow"/>
              </a:rPr>
              <a:t> </a:t>
            </a:r>
            <a:r>
              <a:rPr b="1" i="1" lang="ru-RU" sz="3200">
                <a:solidFill>
                  <a:srgbClr val="000000"/>
                </a:solidFill>
                <a:latin typeface="Arial Narrow"/>
              </a:rPr>
              <a:t>появляется дурной запах  во рту.</a:t>
            </a:r>
            <a:endParaRPr/>
          </a:p>
          <a:p>
            <a:r>
              <a:rPr b="1" i="1" lang="ru-RU" sz="3200">
                <a:solidFill>
                  <a:srgbClr val="c68a1c"/>
                </a:solidFill>
                <a:latin typeface="Arial Narrow"/>
              </a:rPr>
              <a:t>*</a:t>
            </a:r>
            <a:r>
              <a:rPr b="1" i="1" lang="ru-RU" sz="3200" u="sng">
                <a:solidFill>
                  <a:srgbClr val="c68a1c"/>
                </a:solidFill>
                <a:latin typeface="Arial Narrow"/>
              </a:rPr>
              <a:t>Каждая сигарета отнимает от 5 </a:t>
            </a:r>
            <a:endParaRPr/>
          </a:p>
          <a:p>
            <a:r>
              <a:rPr b="1" i="1" lang="ru-RU" sz="3200" u="sng">
                <a:solidFill>
                  <a:srgbClr val="c68a1c"/>
                </a:solidFill>
                <a:latin typeface="Arial Narrow"/>
              </a:rPr>
              <a:t>    </a:t>
            </a:r>
            <a:r>
              <a:rPr b="1" i="1" lang="ru-RU" sz="3200" u="sng">
                <a:solidFill>
                  <a:srgbClr val="c68a1c"/>
                </a:solidFill>
                <a:latin typeface="Arial Narrow"/>
              </a:rPr>
              <a:t>до 15 минут жизни.</a:t>
            </a:r>
            <a:endParaRPr/>
          </a:p>
          <a:p>
            <a:endParaRPr/>
          </a:p>
          <a:p>
            <a:endParaRPr/>
          </a:p>
        </p:txBody>
      </p:sp>
      <p:pic>
        <p:nvPicPr>
          <p:cNvPr descr="" id="43" name="i-main-pic"/>
          <p:cNvPicPr/>
          <p:nvPr/>
        </p:nvPicPr>
        <p:blipFill>
          <a:blip r:embed="rId1"/>
          <a:stretch>
            <a:fillRect/>
          </a:stretch>
        </p:blipFill>
        <p:spPr>
          <a:xfrm>
            <a:off x="6572160" y="4429080"/>
            <a:ext cx="2284560" cy="2143440"/>
          </a:xfrm>
          <a:prstGeom prst="rect">
            <a:avLst/>
          </a:prstGeom>
        </p:spPr>
      </p:pic>
    </p:spTree>
  </p:cSld>
  <p:timing>
    <p:tnLst>
      <p:par>
        <p:cTn dur="indefinite" id="15" nodeType="tmRoot" restart="never">
          <p:childTnLst>
            <p:seq>
              <p:cTn dur="indefinite" id="16" nodeType="mainSeq">
                <p:childTnLst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withEffect" presetClass="entr" presetID="5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dur="500" fill="hold" id="21"/>
                                        <p:tgtEl>
                                          <p:spTgt spid="4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dur="500" fill="hold" id="22"/>
                                        <p:tgtEl>
                                          <p:spTgt spid="41"/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dur="500" fill="freeze" id="2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>
                            <p:stCondLst>
                              <p:cond delay="500"/>
                            </p:stCondLst>
                            <p:childTnLst>
                              <p:par>
                                <p:cTn fill="hold" id="25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500"/>
                            </p:stCondLst>
                            <p:childTnLst>
                              <p:par>
                                <p:cTn fill="hold" id="28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>
                            <p:stCondLst>
                              <p:cond delay="500"/>
                            </p:stCondLst>
                            <p:childTnLst>
                              <p:par>
                                <p:cTn fill="hold" id="31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>
                            <p:stCondLst>
                              <p:cond delay="500"/>
                            </p:stCondLst>
                            <p:childTnLst>
                              <p:par>
                                <p:cTn fill="hold" id="34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>
                            <p:stCondLst>
                              <p:cond delay="500"/>
                            </p:stCondLst>
                            <p:childTnLst>
                              <p:par>
                                <p:cTn fill="hold" id="37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>
                            <p:stCondLst>
                              <p:cond delay="500"/>
                            </p:stCondLst>
                            <p:childTnLst>
                              <p:par>
                                <p:cTn fill="hold" id="40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>
                            <p:stCondLst>
                              <p:cond delay="500"/>
                            </p:stCondLst>
                            <p:childTnLst>
                              <p:par>
                                <p:cTn fill="hold" id="43" nodeType="afterEffect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end="306" st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