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4" r:id="rId17"/>
    <p:sldId id="272" r:id="rId18"/>
    <p:sldId id="273" r:id="rId19"/>
    <p:sldId id="275" r:id="rId20"/>
    <p:sldId id="276"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18.12.2013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18.12.2013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18.12.2013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18.12.2013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18.12.2013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18.12.2013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18.12.2013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18.12.2013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18.12.2013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18.12.2013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18.12.2013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18.12.2013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Лена\Desktop\артур\Картинки\i.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1083692" y="1412776"/>
            <a:ext cx="6912768" cy="5067629"/>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99592" y="332656"/>
            <a:ext cx="728096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cap="none" spc="0" dirty="0" smtClean="0">
                <a:ln w="11430"/>
                <a:solidFill>
                  <a:schemeClr val="accent6">
                    <a:lumMod val="50000"/>
                  </a:schemeClr>
                </a:solidFill>
                <a:effectLst>
                  <a:outerShdw blurRad="50800" dist="39000" dir="5460000" algn="tl">
                    <a:srgbClr val="000000">
                      <a:alpha val="38000"/>
                    </a:srgbClr>
                  </a:outerShdw>
                </a:effectLst>
              </a:rPr>
              <a:t>Метафорические карты</a:t>
            </a:r>
            <a:endParaRPr lang="ru-RU" sz="5400" b="1" cap="none" spc="0" dirty="0">
              <a:ln w="11430"/>
              <a:solidFill>
                <a:schemeClr val="accent6">
                  <a:lumMod val="50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06279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Проективные карты как коррекционный инструмент</a:t>
            </a:r>
            <a:r>
              <a:rPr lang="ru-RU" dirty="0">
                <a:effectLst/>
              </a:rPr>
              <a:t/>
            </a:r>
            <a:br>
              <a:rPr lang="ru-RU" dirty="0">
                <a:effectLst/>
              </a:rPr>
            </a:br>
            <a:endParaRPr lang="ru-RU" dirty="0"/>
          </a:p>
        </p:txBody>
      </p:sp>
      <p:sp>
        <p:nvSpPr>
          <p:cNvPr id="3" name="Объект 2"/>
          <p:cNvSpPr>
            <a:spLocks noGrp="1"/>
          </p:cNvSpPr>
          <p:nvPr>
            <p:ph idx="1"/>
          </p:nvPr>
        </p:nvSpPr>
        <p:spPr>
          <a:xfrm>
            <a:off x="251520" y="1340768"/>
            <a:ext cx="6066971" cy="4525963"/>
          </a:xfrm>
        </p:spPr>
        <p:txBody>
          <a:bodyPr/>
          <a:lstStyle/>
          <a:p>
            <a:pPr marL="0" indent="0">
              <a:buNone/>
            </a:pPr>
            <a:r>
              <a:rPr lang="ru-RU" dirty="0" smtClean="0"/>
              <a:t> </a:t>
            </a:r>
            <a:r>
              <a:rPr lang="ru-RU" dirty="0"/>
              <a:t>психолог </a:t>
            </a:r>
            <a:r>
              <a:rPr lang="ru-RU" dirty="0" smtClean="0"/>
              <a:t>ставит перед </a:t>
            </a:r>
            <a:r>
              <a:rPr lang="ru-RU" dirty="0"/>
              <a:t>клиентом вопросы, касающиеся актуальной для</a:t>
            </a:r>
            <a:br>
              <a:rPr lang="ru-RU" dirty="0"/>
            </a:br>
            <a:r>
              <a:rPr lang="ru-RU" dirty="0"/>
              <a:t>клиента темы, а клиент ищет ответы на эти вопросы </a:t>
            </a:r>
            <a:r>
              <a:rPr lang="ru-RU" dirty="0" smtClean="0"/>
              <a:t>в изображении</a:t>
            </a:r>
            <a:r>
              <a:rPr lang="ru-RU" dirty="0"/>
              <a:t>, случайно выпавшем ему из колоды </a:t>
            </a:r>
            <a:r>
              <a:rPr lang="ru-RU" dirty="0" smtClean="0"/>
              <a:t>или целенаправленно выбранном </a:t>
            </a:r>
            <a:r>
              <a:rPr lang="ru-RU" dirty="0"/>
              <a:t>им.</a:t>
            </a:r>
          </a:p>
        </p:txBody>
      </p:sp>
      <p:pic>
        <p:nvPicPr>
          <p:cNvPr id="7170" name="Picture 2" descr="C:\Users\Лена\Desktop\артур\Картинки\i (18).jpg"/>
          <p:cNvPicPr>
            <a:picLocks noChangeAspect="1" noChangeArrowheads="1"/>
          </p:cNvPicPr>
          <p:nvPr/>
        </p:nvPicPr>
        <p:blipFill rotWithShape="1">
          <a:blip r:embed="rId2">
            <a:extLst>
              <a:ext uri="{28A0092B-C50C-407E-A947-70E740481C1C}">
                <a14:useLocalDpi xmlns:a14="http://schemas.microsoft.com/office/drawing/2010/main" val="0"/>
              </a:ext>
            </a:extLst>
          </a:blip>
          <a:srcRect l="3283" t="3608" r="4806" b="4048"/>
          <a:stretch/>
        </p:blipFill>
        <p:spPr bwMode="auto">
          <a:xfrm>
            <a:off x="5759624" y="3212976"/>
            <a:ext cx="3384376" cy="3400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827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effectLst/>
              </a:rPr>
              <a:t/>
            </a:r>
            <a:br>
              <a:rPr lang="ru-RU" dirty="0" smtClean="0">
                <a:effectLst/>
              </a:rPr>
            </a:br>
            <a:r>
              <a:rPr lang="ru-RU" dirty="0">
                <a:effectLst/>
              </a:rPr>
              <a:t/>
            </a:r>
            <a:br>
              <a:rPr lang="ru-RU" dirty="0">
                <a:effectLst/>
              </a:rPr>
            </a:br>
            <a:r>
              <a:rPr lang="ru-RU" dirty="0" smtClean="0">
                <a:effectLst/>
              </a:rPr>
              <a:t>Достоинства </a:t>
            </a:r>
            <a:r>
              <a:rPr lang="ru-RU" dirty="0">
                <a:effectLst/>
              </a:rPr>
              <a:t>проективных карт, как инструмента практической работы психолога</a:t>
            </a:r>
            <a:br>
              <a:rPr lang="ru-RU" dirty="0">
                <a:effectLst/>
              </a:rPr>
            </a:br>
            <a:endParaRPr lang="ru-RU" dirty="0"/>
          </a:p>
        </p:txBody>
      </p:sp>
      <p:sp>
        <p:nvSpPr>
          <p:cNvPr id="3" name="Объект 2"/>
          <p:cNvSpPr>
            <a:spLocks noGrp="1"/>
          </p:cNvSpPr>
          <p:nvPr>
            <p:ph idx="1"/>
          </p:nvPr>
        </p:nvSpPr>
        <p:spPr/>
        <p:txBody>
          <a:bodyPr>
            <a:normAutofit lnSpcReduction="10000"/>
          </a:bodyPr>
          <a:lstStyle/>
          <a:p>
            <a:endParaRPr lang="ru-RU" dirty="0" smtClean="0"/>
          </a:p>
          <a:p>
            <a:pPr marL="0" indent="0">
              <a:buNone/>
            </a:pPr>
            <a:r>
              <a:rPr lang="ru-RU" dirty="0"/>
              <a:t>Проективные	карты	создают        </a:t>
            </a:r>
            <a:r>
              <a:rPr lang="ru-RU" dirty="0" smtClean="0"/>
              <a:t>обстановку, способствующую </a:t>
            </a:r>
            <a:r>
              <a:rPr lang="ru-RU" dirty="0"/>
              <a:t>подлинно глубокому, искреннему общению людей, их самовыражению, раскрытию и </a:t>
            </a:r>
            <a:r>
              <a:rPr lang="ru-RU" dirty="0" smtClean="0"/>
              <a:t>рефлексии; возникновение </a:t>
            </a:r>
            <a:r>
              <a:rPr lang="ru-RU" dirty="0"/>
              <a:t>чувства доверия и безопасности -клиент сам выбирает, насколько глубоко он готов раскрыться в данный момент, без ощущения давления на него;</a:t>
            </a:r>
          </a:p>
          <a:p>
            <a:endParaRPr lang="ru-RU" dirty="0"/>
          </a:p>
        </p:txBody>
      </p:sp>
    </p:spTree>
    <p:extLst>
      <p:ext uri="{BB962C8B-B14F-4D97-AF65-F5344CB8AC3E}">
        <p14:creationId xmlns:p14="http://schemas.microsoft.com/office/powerpoint/2010/main" val="1050517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a:t>создание общего контекста для психолога и клиента, общего метафорического языка при обсуждении той или иной ситуации из жизни клиента;</a:t>
            </a:r>
          </a:p>
          <a:p>
            <a:pPr marL="0" indent="0">
              <a:buNone/>
            </a:pPr>
            <a:r>
              <a:rPr lang="ru-RU" dirty="0"/>
              <a:t>возможность решения проблем на символическом уровне, возможность привлекать неосознаваемые ресурсы психики;</a:t>
            </a:r>
          </a:p>
          <a:p>
            <a:endParaRPr lang="ru-RU" dirty="0"/>
          </a:p>
        </p:txBody>
      </p:sp>
    </p:spTree>
    <p:extLst>
      <p:ext uri="{BB962C8B-B14F-4D97-AF65-F5344CB8AC3E}">
        <p14:creationId xmlns:p14="http://schemas.microsoft.com/office/powerpoint/2010/main" val="137577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pPr marL="0" indent="0">
              <a:buNone/>
            </a:pPr>
            <a:r>
              <a:rPr lang="ru-RU" dirty="0"/>
              <a:t>использование проективных карт развивает творческие способности;</a:t>
            </a:r>
          </a:p>
          <a:p>
            <a:pPr marL="0" indent="0">
              <a:buNone/>
            </a:pPr>
            <a:r>
              <a:rPr lang="ru-RU" dirty="0"/>
              <a:t>в групповой работе проективные карты стимулируют мышление, навыки кооперации и ведения дискуссий;</a:t>
            </a:r>
          </a:p>
          <a:p>
            <a:pPr marL="0" indent="0">
              <a:buNone/>
            </a:pPr>
            <a:r>
              <a:rPr lang="ru-RU" dirty="0"/>
              <a:t>легкость освоения методики психологом - не требуется длительное обучение, с базовыми техниками можно разобраться по инструкции к любой колоде;</a:t>
            </a:r>
          </a:p>
          <a:p>
            <a:pPr marL="0" indent="0">
              <a:buNone/>
            </a:pPr>
            <a:r>
              <a:rPr lang="ru-RU" dirty="0"/>
              <a:t>гибкие      правила      использования,</a:t>
            </a:r>
          </a:p>
        </p:txBody>
      </p:sp>
    </p:spTree>
    <p:extLst>
      <p:ext uri="{BB962C8B-B14F-4D97-AF65-F5344CB8AC3E}">
        <p14:creationId xmlns:p14="http://schemas.microsoft.com/office/powerpoint/2010/main" val="3417552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392" y="332656"/>
            <a:ext cx="8686800" cy="838200"/>
          </a:xfrm>
        </p:spPr>
        <p:txBody>
          <a:bodyPr>
            <a:normAutofit/>
          </a:bodyPr>
          <a:lstStyle/>
          <a:p>
            <a:r>
              <a:rPr lang="ru-RU" sz="4400" b="1" dirty="0">
                <a:solidFill>
                  <a:srgbClr val="253F6F"/>
                </a:solidFill>
                <a:latin typeface="Trebuchet MS"/>
                <a:ea typeface="Times New Roman"/>
                <a:cs typeface="Arial"/>
              </a:rPr>
              <a:t>СОРЕ (ПРЕОДОЛЕНИЕ)</a:t>
            </a:r>
            <a:endParaRPr lang="ru-RU" dirty="0"/>
          </a:p>
        </p:txBody>
      </p:sp>
      <p:sp>
        <p:nvSpPr>
          <p:cNvPr id="3" name="Объект 2"/>
          <p:cNvSpPr>
            <a:spLocks noGrp="1"/>
          </p:cNvSpPr>
          <p:nvPr>
            <p:ph idx="1"/>
          </p:nvPr>
        </p:nvSpPr>
        <p:spPr>
          <a:xfrm>
            <a:off x="457200" y="1628800"/>
            <a:ext cx="8686800" cy="4525963"/>
          </a:xfrm>
        </p:spPr>
        <p:txBody>
          <a:bodyPr/>
          <a:lstStyle/>
          <a:p>
            <a:pPr marL="0" indent="0">
              <a:lnSpc>
                <a:spcPct val="115000"/>
              </a:lnSpc>
              <a:spcAft>
                <a:spcPts val="1000"/>
              </a:spcAft>
              <a:buNone/>
            </a:pPr>
            <a:r>
              <a:rPr lang="ru-RU" b="1" dirty="0">
                <a:solidFill>
                  <a:srgbClr val="000000"/>
                </a:solidFill>
                <a:latin typeface="Arial"/>
                <a:ea typeface="Times New Roman"/>
                <a:cs typeface="Times New Roman"/>
              </a:rPr>
              <a:t>комплект из 88 карт-картинок  для преодоления кризисных ситуаций и исцеления душевных травм.</a:t>
            </a:r>
            <a:endParaRPr lang="ru-RU" sz="2400" dirty="0">
              <a:ea typeface="Calibri"/>
              <a:cs typeface="Times New Roman"/>
            </a:endParaRPr>
          </a:p>
          <a:p>
            <a:pPr marL="0" indent="0">
              <a:lnSpc>
                <a:spcPct val="115000"/>
              </a:lnSpc>
              <a:spcAft>
                <a:spcPts val="1000"/>
              </a:spcAft>
              <a:buNone/>
            </a:pPr>
            <a:r>
              <a:rPr lang="ru-RU" b="1" dirty="0">
                <a:solidFill>
                  <a:srgbClr val="000000"/>
                </a:solidFill>
                <a:latin typeface="Arial"/>
                <a:ea typeface="Times New Roman"/>
                <a:cs typeface="Times New Roman"/>
              </a:rPr>
              <a:t>Психолог: др. </a:t>
            </a:r>
            <a:r>
              <a:rPr lang="ru-RU" b="1" dirty="0" err="1">
                <a:solidFill>
                  <a:srgbClr val="000000"/>
                </a:solidFill>
                <a:latin typeface="Arial"/>
                <a:ea typeface="Times New Roman"/>
                <a:cs typeface="Times New Roman"/>
              </a:rPr>
              <a:t>Офра</a:t>
            </a:r>
            <a:r>
              <a:rPr lang="ru-RU" b="1" dirty="0">
                <a:solidFill>
                  <a:srgbClr val="000000"/>
                </a:solidFill>
                <a:latin typeface="Arial"/>
                <a:ea typeface="Times New Roman"/>
                <a:cs typeface="Times New Roman"/>
              </a:rPr>
              <a:t> </a:t>
            </a:r>
            <a:r>
              <a:rPr lang="ru-RU" b="1" dirty="0" err="1">
                <a:solidFill>
                  <a:srgbClr val="000000"/>
                </a:solidFill>
                <a:latin typeface="Arial"/>
                <a:ea typeface="Times New Roman"/>
                <a:cs typeface="Times New Roman"/>
              </a:rPr>
              <a:t>Аялон</a:t>
            </a:r>
            <a:endParaRPr lang="ru-RU" sz="2400" dirty="0">
              <a:ea typeface="Calibri"/>
              <a:cs typeface="Times New Roman"/>
            </a:endParaRPr>
          </a:p>
          <a:p>
            <a:pPr marL="0" indent="0">
              <a:lnSpc>
                <a:spcPct val="115000"/>
              </a:lnSpc>
              <a:spcAft>
                <a:spcPts val="1000"/>
              </a:spcAft>
              <a:buNone/>
            </a:pPr>
            <a:r>
              <a:rPr lang="ru-RU" b="1" dirty="0">
                <a:solidFill>
                  <a:srgbClr val="000000"/>
                </a:solidFill>
                <a:latin typeface="Arial"/>
                <a:ea typeface="Times New Roman"/>
                <a:cs typeface="Times New Roman"/>
              </a:rPr>
              <a:t>Художница: Марина Лукьянова</a:t>
            </a:r>
            <a:endParaRPr lang="ru-RU" sz="2400" dirty="0">
              <a:ea typeface="Calibri"/>
              <a:cs typeface="Times New Roman"/>
            </a:endParaRPr>
          </a:p>
          <a:p>
            <a:pPr marL="0" indent="0">
              <a:lnSpc>
                <a:spcPct val="115000"/>
              </a:lnSpc>
              <a:spcAft>
                <a:spcPts val="1000"/>
              </a:spcAft>
              <a:buNone/>
            </a:pPr>
            <a:r>
              <a:rPr lang="ru-RU" b="1" dirty="0">
                <a:solidFill>
                  <a:srgbClr val="000000"/>
                </a:solidFill>
                <a:latin typeface="Arial"/>
                <a:ea typeface="Times New Roman"/>
                <a:cs typeface="Times New Roman"/>
              </a:rPr>
              <a:t>Издатель: </a:t>
            </a:r>
            <a:r>
              <a:rPr lang="ru-RU" b="1" dirty="0" err="1">
                <a:solidFill>
                  <a:srgbClr val="000000"/>
                </a:solidFill>
                <a:latin typeface="Arial"/>
                <a:ea typeface="Times New Roman"/>
                <a:cs typeface="Times New Roman"/>
              </a:rPr>
              <a:t>Мориц</a:t>
            </a:r>
            <a:r>
              <a:rPr lang="ru-RU" b="1" dirty="0">
                <a:solidFill>
                  <a:srgbClr val="000000"/>
                </a:solidFill>
                <a:latin typeface="Arial"/>
                <a:ea typeface="Times New Roman"/>
                <a:cs typeface="Times New Roman"/>
              </a:rPr>
              <a:t> </a:t>
            </a:r>
            <a:r>
              <a:rPr lang="ru-RU" b="1" dirty="0" err="1">
                <a:solidFill>
                  <a:srgbClr val="000000"/>
                </a:solidFill>
                <a:latin typeface="Arial"/>
                <a:ea typeface="Times New Roman"/>
                <a:cs typeface="Times New Roman"/>
              </a:rPr>
              <a:t>Эгетмайер</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448430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361" y="0"/>
            <a:ext cx="7848872" cy="5945217"/>
          </a:xfrm>
          <a:prstGeom prst="rect">
            <a:avLst/>
          </a:prstGeom>
        </p:spPr>
        <p:txBody>
          <a:bodyPr wrap="square">
            <a:spAutoFit/>
          </a:bodyPr>
          <a:lstStyle/>
          <a:p>
            <a:pPr>
              <a:lnSpc>
                <a:spcPct val="115000"/>
              </a:lnSpc>
              <a:spcAft>
                <a:spcPts val="1000"/>
              </a:spcAft>
            </a:pPr>
            <a:r>
              <a:rPr lang="ru-RU" sz="2000" b="1" dirty="0" smtClean="0">
                <a:solidFill>
                  <a:srgbClr val="000000"/>
                </a:solidFill>
                <a:latin typeface="Arial"/>
                <a:ea typeface="Times New Roman"/>
                <a:cs typeface="Times New Roman"/>
              </a:rPr>
              <a:t>Карты СОРЕ были созданы на основе эффективного мирового  опыта  применения метафорических ассоциативных  карт в лечебной практике для преодоления  кризисных ситуаций  и травм.</a:t>
            </a:r>
            <a:endParaRPr lang="ru-RU" sz="2000" dirty="0" smtClean="0">
              <a:ea typeface="Calibri"/>
              <a:cs typeface="Times New Roman"/>
            </a:endParaRPr>
          </a:p>
          <a:p>
            <a:pPr>
              <a:lnSpc>
                <a:spcPct val="115000"/>
              </a:lnSpc>
              <a:spcAft>
                <a:spcPts val="1000"/>
              </a:spcAft>
            </a:pPr>
            <a:r>
              <a:rPr lang="ru-RU" sz="2000" b="1" dirty="0" smtClean="0">
                <a:solidFill>
                  <a:srgbClr val="000000"/>
                </a:solidFill>
                <a:latin typeface="Arial"/>
                <a:ea typeface="Times New Roman"/>
                <a:cs typeface="Times New Roman"/>
              </a:rPr>
              <a:t>Авторы сознательно  не используют на картах кричащие газетные изображения войн, терактов, насилия или катастроф. Карты СОРЕ изображают травматические события и эмоциональные реакции на них в   </a:t>
            </a:r>
          </a:p>
          <a:p>
            <a:pPr>
              <a:lnSpc>
                <a:spcPct val="115000"/>
              </a:lnSpc>
              <a:spcAft>
                <a:spcPts val="1000"/>
              </a:spcAft>
            </a:pPr>
            <a:r>
              <a:rPr lang="ru-RU" sz="2000" b="1" dirty="0" smtClean="0">
                <a:solidFill>
                  <a:srgbClr val="000000"/>
                </a:solidFill>
                <a:latin typeface="Arial"/>
                <a:ea typeface="Times New Roman"/>
                <a:cs typeface="Times New Roman"/>
              </a:rPr>
              <a:t> символическом и метафорическом виде. </a:t>
            </a:r>
          </a:p>
          <a:p>
            <a:pPr>
              <a:lnSpc>
                <a:spcPct val="115000"/>
              </a:lnSpc>
              <a:spcAft>
                <a:spcPts val="1000"/>
              </a:spcAft>
            </a:pPr>
            <a:r>
              <a:rPr lang="ru-RU" sz="2000" b="1" dirty="0" smtClean="0">
                <a:solidFill>
                  <a:srgbClr val="000000"/>
                </a:solidFill>
                <a:latin typeface="Arial"/>
                <a:ea typeface="Times New Roman"/>
                <a:cs typeface="Times New Roman"/>
              </a:rPr>
              <a:t>Одновременно карты предлагают </a:t>
            </a:r>
          </a:p>
          <a:p>
            <a:pPr>
              <a:lnSpc>
                <a:spcPct val="115000"/>
              </a:lnSpc>
              <a:spcAft>
                <a:spcPts val="1000"/>
              </a:spcAft>
            </a:pPr>
            <a:r>
              <a:rPr lang="ru-RU" sz="2000" b="1" dirty="0" smtClean="0">
                <a:solidFill>
                  <a:srgbClr val="000000"/>
                </a:solidFill>
                <a:latin typeface="Arial"/>
                <a:ea typeface="Times New Roman"/>
                <a:cs typeface="Times New Roman"/>
              </a:rPr>
              <a:t>символы </a:t>
            </a:r>
          </a:p>
          <a:p>
            <a:pPr>
              <a:lnSpc>
                <a:spcPct val="115000"/>
              </a:lnSpc>
              <a:spcAft>
                <a:spcPts val="1000"/>
              </a:spcAft>
            </a:pPr>
            <a:r>
              <a:rPr lang="ru-RU" sz="2000" b="1" dirty="0" smtClean="0">
                <a:solidFill>
                  <a:srgbClr val="000000"/>
                </a:solidFill>
                <a:latin typeface="Arial"/>
                <a:ea typeface="Times New Roman"/>
                <a:cs typeface="Times New Roman"/>
              </a:rPr>
              <a:t>образы облегчения, </a:t>
            </a:r>
          </a:p>
          <a:p>
            <a:pPr>
              <a:lnSpc>
                <a:spcPct val="115000"/>
              </a:lnSpc>
              <a:spcAft>
                <a:spcPts val="1000"/>
              </a:spcAft>
            </a:pPr>
            <a:r>
              <a:rPr lang="ru-RU" sz="2000" b="1" dirty="0" smtClean="0">
                <a:solidFill>
                  <a:srgbClr val="000000"/>
                </a:solidFill>
                <a:latin typeface="Arial"/>
                <a:ea typeface="Times New Roman"/>
                <a:cs typeface="Times New Roman"/>
              </a:rPr>
              <a:t>успокоения, уверенности </a:t>
            </a:r>
          </a:p>
          <a:p>
            <a:pPr>
              <a:lnSpc>
                <a:spcPct val="115000"/>
              </a:lnSpc>
              <a:spcAft>
                <a:spcPts val="1000"/>
              </a:spcAft>
            </a:pPr>
            <a:r>
              <a:rPr lang="ru-RU" sz="2000" b="1" dirty="0" smtClean="0">
                <a:solidFill>
                  <a:srgbClr val="000000"/>
                </a:solidFill>
                <a:latin typeface="Arial"/>
                <a:ea typeface="Times New Roman"/>
                <a:cs typeface="Times New Roman"/>
              </a:rPr>
              <a:t>и исцеления.</a:t>
            </a:r>
            <a:endParaRPr lang="ru-RU" sz="2000" dirty="0">
              <a:ea typeface="Calibri"/>
              <a:cs typeface="Times New Roman"/>
            </a:endParaRPr>
          </a:p>
        </p:txBody>
      </p:sp>
      <p:pic>
        <p:nvPicPr>
          <p:cNvPr id="8194" name="Picture 2" descr="C:\Users\Лена\Desktop\артур\Картинки\i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447246"/>
            <a:ext cx="4567684" cy="3425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886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79512" y="188640"/>
            <a:ext cx="8136904" cy="2862322"/>
          </a:xfrm>
          <a:prstGeom prst="rect">
            <a:avLst/>
          </a:prstGeom>
        </p:spPr>
        <p:txBody>
          <a:bodyPr wrap="square">
            <a:spAutoFit/>
          </a:bodyPr>
          <a:lstStyle/>
          <a:p>
            <a:r>
              <a:rPr lang="ru-RU" sz="2000" b="1" dirty="0">
                <a:solidFill>
                  <a:srgbClr val="000000"/>
                </a:solidFill>
                <a:latin typeface="Arial"/>
                <a:ea typeface="Times New Roman"/>
              </a:rPr>
              <a:t>Мы нуждаемся в инструменте, помогающем нам справиться с нынешними трудностями и построить лучшее будущее. Но для этого мы должны посмотреть в глаза нашему прошлому.     </a:t>
            </a:r>
            <a:endParaRPr lang="ru-RU" sz="2000" b="1" dirty="0" smtClean="0">
              <a:solidFill>
                <a:srgbClr val="000000"/>
              </a:solidFill>
              <a:latin typeface="Arial"/>
              <a:ea typeface="Times New Roman"/>
            </a:endParaRPr>
          </a:p>
          <a:p>
            <a:r>
              <a:rPr lang="ru-RU" sz="2000" b="1" dirty="0">
                <a:solidFill>
                  <a:srgbClr val="000000"/>
                </a:solidFill>
                <a:latin typeface="Arial"/>
                <a:ea typeface="Times New Roman"/>
              </a:rPr>
              <a:t>    Карты СОРЕ позволяют нам войти в контакт, с зачастую вытесненными из нашего сознания чувствами, мыслями и образами. Давая пищу для творческого воображения, стимулируя групповую поддержку, карты помогают осторожно нащупать путь к исцелению. </a:t>
            </a:r>
            <a:endParaRPr lang="ru-RU" sz="2000" dirty="0"/>
          </a:p>
        </p:txBody>
      </p:sp>
      <p:pic>
        <p:nvPicPr>
          <p:cNvPr id="9218" name="Picture 2" descr="C:\Users\Лена\Desktop\артур\Картинки\i (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778218"/>
            <a:ext cx="6552728" cy="3079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265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rgbClr val="000000"/>
                </a:solidFill>
                <a:latin typeface="Arial"/>
                <a:ea typeface="Times New Roman"/>
                <a:cs typeface="Times New Roman"/>
              </a:rPr>
              <a:t>Основные принципы, лежащие в основе создания карт СОРЕ.</a:t>
            </a:r>
            <a:endParaRPr lang="ru-RU" dirty="0"/>
          </a:p>
        </p:txBody>
      </p:sp>
      <p:sp>
        <p:nvSpPr>
          <p:cNvPr id="3" name="Объект 2"/>
          <p:cNvSpPr>
            <a:spLocks noGrp="1"/>
          </p:cNvSpPr>
          <p:nvPr>
            <p:ph idx="1"/>
          </p:nvPr>
        </p:nvSpPr>
        <p:spPr/>
        <p:txBody>
          <a:bodyPr>
            <a:normAutofit fontScale="92500" lnSpcReduction="20000"/>
          </a:bodyPr>
          <a:lstStyle/>
          <a:p>
            <a:r>
              <a:rPr lang="ru-RU" dirty="0">
                <a:solidFill>
                  <a:srgbClr val="000000"/>
                </a:solidFill>
                <a:latin typeface="Arial"/>
                <a:ea typeface="Times New Roman"/>
              </a:rPr>
              <a:t>Первый     принцип     —     это     принцип     нормализации.</a:t>
            </a:r>
          </a:p>
          <a:p>
            <a:r>
              <a:rPr lang="ru-RU" dirty="0">
                <a:solidFill>
                  <a:srgbClr val="000000"/>
                </a:solidFill>
                <a:latin typeface="Arial"/>
                <a:ea typeface="Times New Roman"/>
              </a:rPr>
              <a:t>Второй      принцип -      это      приобретение      навыков самообладания.</a:t>
            </a:r>
          </a:p>
          <a:p>
            <a:r>
              <a:rPr lang="ru-RU" dirty="0">
                <a:solidFill>
                  <a:srgbClr val="000000"/>
                </a:solidFill>
                <a:latin typeface="Arial"/>
                <a:ea typeface="Times New Roman"/>
              </a:rPr>
              <a:t>Третий принцип связан с самовыражением и с желанием</a:t>
            </a:r>
            <a:br>
              <a:rPr lang="ru-RU" dirty="0">
                <a:solidFill>
                  <a:srgbClr val="000000"/>
                </a:solidFill>
                <a:latin typeface="Arial"/>
                <a:ea typeface="Times New Roman"/>
              </a:rPr>
            </a:br>
            <a:r>
              <a:rPr lang="ru-RU" dirty="0">
                <a:solidFill>
                  <a:srgbClr val="000000"/>
                </a:solidFill>
                <a:latin typeface="Arial"/>
                <a:ea typeface="Times New Roman"/>
              </a:rPr>
              <a:t>поделиться своими переживаниями.</a:t>
            </a:r>
          </a:p>
          <a:p>
            <a:pPr>
              <a:lnSpc>
                <a:spcPct val="115000"/>
              </a:lnSpc>
              <a:spcAft>
                <a:spcPts val="1000"/>
              </a:spcAft>
            </a:pPr>
            <a:r>
              <a:rPr lang="ru-RU" dirty="0">
                <a:solidFill>
                  <a:srgbClr val="000000"/>
                </a:solidFill>
                <a:latin typeface="Arial"/>
                <a:ea typeface="Times New Roman"/>
                <a:cs typeface="Times New Roman"/>
              </a:rPr>
              <a:t>• Четвертый принцип - создание личной теории излечения</a:t>
            </a:r>
            <a:r>
              <a:rPr lang="ru-RU" b="1" dirty="0">
                <a:solidFill>
                  <a:srgbClr val="000000"/>
                </a:solidFill>
                <a:latin typeface="Arial"/>
                <a:ea typeface="Times New Roman"/>
                <a:cs typeface="Times New Roman"/>
              </a:rPr>
              <a:t>.</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774630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игры</a:t>
            </a:r>
            <a:endParaRPr lang="ru-RU" dirty="0"/>
          </a:p>
        </p:txBody>
      </p:sp>
      <p:sp>
        <p:nvSpPr>
          <p:cNvPr id="3" name="Объект 2"/>
          <p:cNvSpPr>
            <a:spLocks noGrp="1"/>
          </p:cNvSpPr>
          <p:nvPr>
            <p:ph idx="1"/>
          </p:nvPr>
        </p:nvSpPr>
        <p:spPr/>
        <p:txBody>
          <a:bodyPr>
            <a:normAutofit fontScale="85000" lnSpcReduction="10000"/>
          </a:bodyPr>
          <a:lstStyle/>
          <a:p>
            <a:pPr>
              <a:lnSpc>
                <a:spcPct val="115000"/>
              </a:lnSpc>
              <a:spcAft>
                <a:spcPts val="1000"/>
              </a:spcAft>
            </a:pPr>
            <a:r>
              <a:rPr lang="ru-RU" b="1" dirty="0">
                <a:solidFill>
                  <a:srgbClr val="000000"/>
                </a:solidFill>
                <a:latin typeface="Arial"/>
                <a:ea typeface="Times New Roman"/>
                <a:cs typeface="Times New Roman"/>
              </a:rPr>
              <a:t>1.            Первая стопка - Что Вы потеряли в этом кризисе?</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2.            Вторая     стопка    -  Чем     Вы     были     готовы пожертвовать?</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3.            Третья стопка - Что Вы приобрели в результате данного события?</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4.            Четвертая стопка - Что бы Вы хотели приобрести в результате пережитого?</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629281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rgbClr val="000000"/>
                </a:solidFill>
                <a:latin typeface="Arial"/>
                <a:ea typeface="Times New Roman"/>
              </a:rPr>
              <a:t>Создание Истории: от личной Истории к Истории группы.</a:t>
            </a:r>
            <a:endParaRPr lang="ru-RU" dirty="0"/>
          </a:p>
        </p:txBody>
      </p:sp>
      <p:sp>
        <p:nvSpPr>
          <p:cNvPr id="3" name="Объект 2"/>
          <p:cNvSpPr>
            <a:spLocks noGrp="1"/>
          </p:cNvSpPr>
          <p:nvPr>
            <p:ph idx="1"/>
          </p:nvPr>
        </p:nvSpPr>
        <p:spPr/>
        <p:txBody>
          <a:bodyPr>
            <a:normAutofit fontScale="70000" lnSpcReduction="20000"/>
          </a:bodyPr>
          <a:lstStyle/>
          <a:p>
            <a:pPr>
              <a:lnSpc>
                <a:spcPct val="115000"/>
              </a:lnSpc>
              <a:spcAft>
                <a:spcPts val="1000"/>
              </a:spcAft>
            </a:pPr>
            <a:r>
              <a:rPr lang="ru-RU" b="1" dirty="0">
                <a:solidFill>
                  <a:srgbClr val="000000"/>
                </a:solidFill>
                <a:latin typeface="Arial"/>
                <a:ea typeface="Times New Roman"/>
                <a:cs typeface="Times New Roman"/>
              </a:rPr>
              <a:t>Процесс игры.</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1.  Каждый участник вытягивает из колоды по две карты. Ведущий говорит: «Откройте ваши карты, рассмотрите их и покажите остальным участникам. Какую историю рассказывают вам эти карты?»</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2.            Каждый участник по очереди излагает свой сюжет.</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3.            Все участники открыто выкладывают свои карты в центре стола. Ведущий предлагает: «Сейчас перед нами выложены все карты. Давайте все вместе создадим новую историю»</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954668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body" sz="half" idx="2"/>
          </p:nvPr>
        </p:nvSpPr>
        <p:spPr>
          <a:xfrm>
            <a:off x="611560" y="4149080"/>
            <a:ext cx="6480720" cy="2016224"/>
          </a:xfrm>
        </p:spPr>
        <p:txBody>
          <a:bodyPr>
            <a:noAutofit/>
          </a:bodyPr>
          <a:lstStyle/>
          <a:p>
            <a:pPr marL="0" indent="0">
              <a:buNone/>
            </a:pPr>
            <a:r>
              <a:rPr lang="ru-RU" sz="2400" dirty="0"/>
              <a:t>П</a:t>
            </a:r>
            <a:r>
              <a:rPr lang="ru-RU" sz="2400" dirty="0" smtClean="0"/>
              <a:t>роективные </a:t>
            </a:r>
            <a:r>
              <a:rPr lang="ru-RU" sz="2400" dirty="0"/>
              <a:t>карты </a:t>
            </a:r>
            <a:r>
              <a:rPr lang="ru-RU" sz="2400" dirty="0" smtClean="0"/>
              <a:t> (метафорические ассоциативные)— </a:t>
            </a:r>
            <a:r>
              <a:rPr lang="ru-RU" sz="2400" dirty="0"/>
              <a:t>новаторский и</a:t>
            </a:r>
            <a:br>
              <a:rPr lang="ru-RU" sz="2400" dirty="0"/>
            </a:br>
            <a:r>
              <a:rPr lang="ru-RU" sz="2400" dirty="0"/>
              <a:t>чрезвычайно	</a:t>
            </a:r>
            <a:r>
              <a:rPr lang="ru-RU" sz="2400" dirty="0" smtClean="0"/>
              <a:t>эффективный инструмент</a:t>
            </a:r>
            <a:r>
              <a:rPr lang="ru-RU" sz="2400" dirty="0"/>
              <a:t> </a:t>
            </a:r>
            <a:r>
              <a:rPr lang="ru-RU" sz="2400" dirty="0" smtClean="0"/>
              <a:t>  практической </a:t>
            </a:r>
            <a:r>
              <a:rPr lang="ru-RU" sz="2400" dirty="0"/>
              <a:t>психологии и психотерапии, также успешно применяемый в работе ведущих тренингов, </a:t>
            </a:r>
            <a:r>
              <a:rPr lang="ru-RU" sz="2400" dirty="0" err="1"/>
              <a:t>коучей</a:t>
            </a:r>
            <a:r>
              <a:rPr lang="ru-RU" sz="2400" dirty="0"/>
              <a:t> и преподавателей. </a:t>
            </a:r>
          </a:p>
        </p:txBody>
      </p:sp>
      <p:pic>
        <p:nvPicPr>
          <p:cNvPr id="2050" name="Picture 2" descr="C:\Users\Лена\Desktop\артур\Картинки\i (1).jpg"/>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t="11506" b="4424"/>
          <a:stretch/>
        </p:blipFill>
        <p:spPr bwMode="auto">
          <a:xfrm>
            <a:off x="1187624" y="188640"/>
            <a:ext cx="5229219" cy="372787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362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pPr>
              <a:lnSpc>
                <a:spcPct val="115000"/>
              </a:lnSpc>
              <a:spcAft>
                <a:spcPts val="1000"/>
              </a:spcAft>
            </a:pPr>
            <a:r>
              <a:rPr lang="ru-RU" b="1" dirty="0">
                <a:solidFill>
                  <a:srgbClr val="000000"/>
                </a:solidFill>
                <a:latin typeface="Arial"/>
                <a:ea typeface="Times New Roman"/>
                <a:cs typeface="Times New Roman"/>
              </a:rPr>
              <a:t>4.            Групповой сюжет может либо включать в себя элементы личных историй, либо стать совсем новой историей. Можно закончить игру на этой стадии, а можно задать участникам дополнительный вопрос:</a:t>
            </a:r>
            <a:endParaRPr lang="ru-RU" sz="2400" dirty="0">
              <a:ea typeface="Calibri"/>
              <a:cs typeface="Times New Roman"/>
            </a:endParaRPr>
          </a:p>
          <a:p>
            <a:pPr>
              <a:lnSpc>
                <a:spcPct val="115000"/>
              </a:lnSpc>
              <a:spcAft>
                <a:spcPts val="1000"/>
              </a:spcAft>
            </a:pPr>
            <a:r>
              <a:rPr lang="ru-RU" b="1" dirty="0">
                <a:solidFill>
                  <a:srgbClr val="000000"/>
                </a:solidFill>
                <a:latin typeface="Arial"/>
                <a:ea typeface="Times New Roman"/>
                <a:cs typeface="Times New Roman"/>
              </a:rPr>
              <a:t>каждый участник смотрит на две свои начальные карты и решает, изменилось ли их значение для него в результате проделанной работы.</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015118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solidFill>
                  <a:srgbClr val="000000"/>
                </a:solidFill>
                <a:latin typeface="Arial"/>
                <a:ea typeface="Times New Roman"/>
                <a:cs typeface="Times New Roman"/>
              </a:rPr>
              <a:t>Игра №7 - «Давать и получать»</a:t>
            </a:r>
            <a:endParaRPr lang="ru-RU" dirty="0"/>
          </a:p>
        </p:txBody>
      </p:sp>
      <p:sp>
        <p:nvSpPr>
          <p:cNvPr id="3" name="Объект 2"/>
          <p:cNvSpPr>
            <a:spLocks noGrp="1"/>
          </p:cNvSpPr>
          <p:nvPr>
            <p:ph idx="1"/>
          </p:nvPr>
        </p:nvSpPr>
        <p:spPr>
          <a:xfrm>
            <a:off x="0" y="1340768"/>
            <a:ext cx="8686800" cy="4525963"/>
          </a:xfrm>
        </p:spPr>
        <p:txBody>
          <a:bodyPr>
            <a:noAutofit/>
          </a:bodyPr>
          <a:lstStyle/>
          <a:p>
            <a:pPr>
              <a:lnSpc>
                <a:spcPct val="115000"/>
              </a:lnSpc>
              <a:spcAft>
                <a:spcPts val="1000"/>
              </a:spcAft>
            </a:pPr>
            <a:r>
              <a:rPr lang="ru-RU" sz="1800" b="1" dirty="0">
                <a:solidFill>
                  <a:srgbClr val="000000"/>
                </a:solidFill>
                <a:latin typeface="Arial"/>
                <a:ea typeface="Times New Roman"/>
                <a:cs typeface="Times New Roman"/>
              </a:rPr>
              <a:t>«Научиться получать, не чувствуя себя оскорбленным и униженным, научиться давать, не возгордившись собой».</a:t>
            </a:r>
            <a:endParaRPr lang="ru-RU" sz="1800" dirty="0">
              <a:ea typeface="Calibri"/>
              <a:cs typeface="Times New Roman"/>
            </a:endParaRPr>
          </a:p>
          <a:p>
            <a:pPr>
              <a:lnSpc>
                <a:spcPct val="115000"/>
              </a:lnSpc>
              <a:spcAft>
                <a:spcPts val="1000"/>
              </a:spcAft>
            </a:pPr>
            <a:r>
              <a:rPr lang="ru-RU" sz="1800" b="1" dirty="0">
                <a:solidFill>
                  <a:srgbClr val="000000"/>
                </a:solidFill>
                <a:latin typeface="Arial"/>
                <a:ea typeface="Times New Roman"/>
                <a:cs typeface="Times New Roman"/>
              </a:rPr>
              <a:t>Процесс игры</a:t>
            </a:r>
            <a:endParaRPr lang="ru-RU" sz="1800" dirty="0">
              <a:ea typeface="Calibri"/>
              <a:cs typeface="Times New Roman"/>
            </a:endParaRPr>
          </a:p>
          <a:p>
            <a:pPr>
              <a:lnSpc>
                <a:spcPct val="115000"/>
              </a:lnSpc>
              <a:spcAft>
                <a:spcPts val="1000"/>
              </a:spcAft>
            </a:pPr>
            <a:r>
              <a:rPr lang="ru-RU" sz="1800" b="1" dirty="0">
                <a:solidFill>
                  <a:srgbClr val="000000"/>
                </a:solidFill>
                <a:latin typeface="Arial"/>
                <a:ea typeface="Times New Roman"/>
                <a:cs typeface="Times New Roman"/>
              </a:rPr>
              <a:t>Ведущий перетасовывает карты и кладет их на стол двумя стопками, рубашками вверх. Затем он говорит участнику: «Та стопка, что по правую руку от вас, содержит все, что вам бы хотелось получить от этого мира. Та стопка, что по левую руку содержит все, что вам хотелось бы дать этому миру. Перетасуйте каждую стопку по отдельности, а затем откройте в каждой из них по одной верхней карте. Теперь вы готовы получить ответы на свои вопросы:</a:t>
            </a:r>
            <a:endParaRPr lang="ru-RU" sz="1800" dirty="0">
              <a:ea typeface="Calibri"/>
              <a:cs typeface="Times New Roman"/>
            </a:endParaRPr>
          </a:p>
          <a:p>
            <a:pPr>
              <a:lnSpc>
                <a:spcPct val="115000"/>
              </a:lnSpc>
              <a:spcAft>
                <a:spcPts val="1000"/>
              </a:spcAft>
            </a:pPr>
            <a:r>
              <a:rPr lang="ru-RU" sz="1800" b="1" dirty="0">
                <a:solidFill>
                  <a:srgbClr val="000000"/>
                </a:solidFill>
                <a:latin typeface="Arial"/>
                <a:ea typeface="Times New Roman"/>
                <a:cs typeface="Times New Roman"/>
              </a:rPr>
              <a:t>1.  </a:t>
            </a:r>
            <a:r>
              <a:rPr lang="ru-RU" sz="1800" b="1" dirty="0" smtClean="0">
                <a:solidFill>
                  <a:srgbClr val="000000"/>
                </a:solidFill>
                <a:latin typeface="Arial"/>
                <a:ea typeface="Times New Roman"/>
                <a:cs typeface="Times New Roman"/>
              </a:rPr>
              <a:t>«</a:t>
            </a:r>
            <a:r>
              <a:rPr lang="ru-RU" sz="1800" b="1" dirty="0">
                <a:solidFill>
                  <a:srgbClr val="000000"/>
                </a:solidFill>
                <a:latin typeface="Arial"/>
                <a:ea typeface="Times New Roman"/>
                <a:cs typeface="Times New Roman"/>
              </a:rPr>
              <a:t>Что  я  научился  получать  в результате  пережитых кризисов?»</a:t>
            </a:r>
            <a:endParaRPr lang="ru-RU" sz="1800" dirty="0">
              <a:ea typeface="Calibri"/>
              <a:cs typeface="Times New Roman"/>
            </a:endParaRPr>
          </a:p>
          <a:p>
            <a:pPr>
              <a:lnSpc>
                <a:spcPct val="115000"/>
              </a:lnSpc>
              <a:spcAft>
                <a:spcPts val="1000"/>
              </a:spcAft>
            </a:pPr>
            <a:r>
              <a:rPr lang="ru-RU" sz="1800" b="1" dirty="0">
                <a:solidFill>
                  <a:srgbClr val="000000"/>
                </a:solidFill>
                <a:latin typeface="Arial"/>
                <a:ea typeface="Times New Roman"/>
                <a:cs typeface="Times New Roman"/>
              </a:rPr>
              <a:t>2. </a:t>
            </a:r>
            <a:r>
              <a:rPr lang="ru-RU" sz="1800" b="1" dirty="0" smtClean="0">
                <a:solidFill>
                  <a:srgbClr val="000000"/>
                </a:solidFill>
                <a:latin typeface="Arial"/>
                <a:ea typeface="Times New Roman"/>
                <a:cs typeface="Times New Roman"/>
              </a:rPr>
              <a:t>«</a:t>
            </a:r>
            <a:r>
              <a:rPr lang="ru-RU" sz="1800" b="1" dirty="0">
                <a:solidFill>
                  <a:srgbClr val="000000"/>
                </a:solidFill>
                <a:latin typeface="Arial"/>
                <a:ea typeface="Times New Roman"/>
                <a:cs typeface="Times New Roman"/>
              </a:rPr>
              <a:t>Что   я   научился   давать   в   результате   пережитых кризисов?»</a:t>
            </a:r>
            <a:endParaRPr lang="ru-RU" sz="1800" dirty="0">
              <a:ea typeface="Calibri"/>
              <a:cs typeface="Times New Roman"/>
            </a:endParaRPr>
          </a:p>
          <a:p>
            <a:endParaRPr lang="ru-RU" sz="1800" dirty="0"/>
          </a:p>
        </p:txBody>
      </p:sp>
    </p:spTree>
    <p:extLst>
      <p:ext uri="{BB962C8B-B14F-4D97-AF65-F5344CB8AC3E}">
        <p14:creationId xmlns:p14="http://schemas.microsoft.com/office/powerpoint/2010/main" val="230233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74530" y="204709"/>
            <a:ext cx="8064896" cy="1815882"/>
          </a:xfrm>
          <a:prstGeom prst="rect">
            <a:avLst/>
          </a:prstGeom>
        </p:spPr>
        <p:txBody>
          <a:bodyPr wrap="square">
            <a:spAutoFit/>
          </a:bodyPr>
          <a:lstStyle/>
          <a:p>
            <a:pPr lvl="0"/>
            <a:r>
              <a:rPr lang="ru-RU" sz="2800" dirty="0">
                <a:solidFill>
                  <a:schemeClr val="tx2"/>
                </a:solidFill>
              </a:rPr>
              <a:t>П</a:t>
            </a:r>
            <a:r>
              <a:rPr lang="ru-RU" sz="2800" dirty="0" smtClean="0">
                <a:solidFill>
                  <a:schemeClr val="tx2"/>
                </a:solidFill>
              </a:rPr>
              <a:t>оявились </a:t>
            </a:r>
            <a:r>
              <a:rPr lang="ru-RU" sz="2800" dirty="0">
                <a:solidFill>
                  <a:schemeClr val="tx2"/>
                </a:solidFill>
              </a:rPr>
              <a:t>как самостоятельный жанр в 1975 году, Созданные в сотрудничестве художника и психотерапевта, они стали новым инструментом арт-терапии </a:t>
            </a:r>
          </a:p>
        </p:txBody>
      </p:sp>
      <p:pic>
        <p:nvPicPr>
          <p:cNvPr id="3074" name="Picture 2" descr="C:\Users\Лена\Desktop\артур\Картинки\i (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020591"/>
            <a:ext cx="7064051" cy="4709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730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251520" y="1124744"/>
            <a:ext cx="8686800" cy="4525963"/>
          </a:xfrm>
        </p:spPr>
        <p:txBody>
          <a:bodyPr>
            <a:normAutofit fontScale="77500" lnSpcReduction="20000"/>
          </a:bodyPr>
          <a:lstStyle/>
          <a:p>
            <a:endParaRPr lang="ru-RU" dirty="0"/>
          </a:p>
          <a:p>
            <a:pPr marL="0" indent="0">
              <a:buNone/>
            </a:pPr>
            <a:r>
              <a:rPr lang="ru-RU" dirty="0"/>
              <a:t>В мире существует три крупных научных института, разрабатывающих методы работы с проективными картами и публикующих материалы о </a:t>
            </a:r>
            <a:r>
              <a:rPr lang="ru-RU" dirty="0" smtClean="0"/>
              <a:t>них.</a:t>
            </a:r>
          </a:p>
          <a:p>
            <a:pPr marL="0" indent="0">
              <a:buNone/>
            </a:pPr>
            <a:r>
              <a:rPr lang="ru-RU" dirty="0" smtClean="0"/>
              <a:t> Немецкий </a:t>
            </a:r>
            <a:r>
              <a:rPr lang="ru-RU" dirty="0"/>
              <a:t>«ОХ-институт» под руководством </a:t>
            </a:r>
            <a:r>
              <a:rPr lang="ru-RU" dirty="0" err="1"/>
              <a:t>Морица</a:t>
            </a:r>
            <a:r>
              <a:rPr lang="ru-RU" dirty="0"/>
              <a:t> </a:t>
            </a:r>
            <a:r>
              <a:rPr lang="ru-RU" dirty="0" err="1"/>
              <a:t>Эгетмайера</a:t>
            </a:r>
            <a:r>
              <a:rPr lang="ru-RU" dirty="0"/>
              <a:t>, созданный на базе издательства «ОН</a:t>
            </a:r>
            <a:r>
              <a:rPr lang="ru-RU" dirty="0" smtClean="0"/>
              <a:t>».</a:t>
            </a:r>
          </a:p>
          <a:p>
            <a:pPr marL="0" indent="0">
              <a:buNone/>
            </a:pPr>
            <a:endParaRPr lang="ru-RU" dirty="0"/>
          </a:p>
          <a:p>
            <a:pPr marL="0" indent="0">
              <a:buNone/>
            </a:pPr>
            <a:r>
              <a:rPr lang="ru-RU" dirty="0"/>
              <a:t>И</a:t>
            </a:r>
            <a:r>
              <a:rPr lang="ru-RU" dirty="0" smtClean="0"/>
              <a:t>зраильский </a:t>
            </a:r>
            <a:r>
              <a:rPr lang="ru-RU" dirty="0"/>
              <a:t>«Институт Норд», под руководством доктора психологии </a:t>
            </a:r>
            <a:r>
              <a:rPr lang="ru-RU" dirty="0" err="1"/>
              <a:t>Офры</a:t>
            </a:r>
            <a:r>
              <a:rPr lang="ru-RU" dirty="0"/>
              <a:t> </a:t>
            </a:r>
            <a:r>
              <a:rPr lang="ru-RU" dirty="0" err="1"/>
              <a:t>Аялон</a:t>
            </a:r>
            <a:r>
              <a:rPr lang="ru-RU" dirty="0" smtClean="0"/>
              <a:t>.</a:t>
            </a:r>
          </a:p>
          <a:p>
            <a:endParaRPr lang="ru-RU" dirty="0"/>
          </a:p>
          <a:p>
            <a:pPr marL="0" indent="0">
              <a:buNone/>
            </a:pPr>
            <a:r>
              <a:rPr lang="ru-RU" dirty="0" smtClean="0"/>
              <a:t> </a:t>
            </a:r>
            <a:r>
              <a:rPr lang="ru-RU" dirty="0"/>
              <a:t>У</a:t>
            </a:r>
            <a:r>
              <a:rPr lang="ru-RU" dirty="0" smtClean="0"/>
              <a:t>краинский </a:t>
            </a:r>
            <a:r>
              <a:rPr lang="ru-RU" dirty="0"/>
              <a:t>Институт Проективных Карт под руководством Евы Морозовской, </a:t>
            </a:r>
          </a:p>
        </p:txBody>
      </p:sp>
    </p:spTree>
    <p:extLst>
      <p:ext uri="{BB962C8B-B14F-4D97-AF65-F5344CB8AC3E}">
        <p14:creationId xmlns:p14="http://schemas.microsoft.com/office/powerpoint/2010/main" val="2864586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332656"/>
            <a:ext cx="8458200" cy="520700"/>
          </a:xfrm>
        </p:spPr>
        <p:txBody>
          <a:bodyPr>
            <a:noAutofit/>
          </a:bodyPr>
          <a:lstStyle/>
          <a:p>
            <a:r>
              <a:rPr lang="ru-RU" sz="3200" b="1" dirty="0">
                <a:effectLst/>
              </a:rPr>
              <a:t>Что такое проективные карты?</a:t>
            </a:r>
            <a:r>
              <a:rPr lang="ru-RU" sz="3200" dirty="0">
                <a:effectLst/>
              </a:rPr>
              <a:t/>
            </a:r>
            <a:br>
              <a:rPr lang="ru-RU" sz="3200" dirty="0">
                <a:effectLst/>
              </a:rPr>
            </a:br>
            <a:endParaRPr lang="ru-RU" sz="3200" dirty="0"/>
          </a:p>
        </p:txBody>
      </p:sp>
      <p:sp>
        <p:nvSpPr>
          <p:cNvPr id="4" name="Текст 3"/>
          <p:cNvSpPr>
            <a:spLocks noGrp="1"/>
          </p:cNvSpPr>
          <p:nvPr>
            <p:ph type="body" idx="2"/>
          </p:nvPr>
        </p:nvSpPr>
        <p:spPr>
          <a:xfrm>
            <a:off x="179512" y="692696"/>
            <a:ext cx="3384376" cy="5328592"/>
          </a:xfrm>
        </p:spPr>
        <p:txBody>
          <a:bodyPr>
            <a:normAutofit/>
          </a:bodyPr>
          <a:lstStyle/>
          <a:p>
            <a:r>
              <a:rPr lang="ru-RU" sz="1800" dirty="0"/>
              <a:t>Набор картинок </a:t>
            </a:r>
            <a:r>
              <a:rPr lang="ru-RU" sz="1800" dirty="0" smtClean="0"/>
              <a:t>,применяемый </a:t>
            </a:r>
            <a:r>
              <a:rPr lang="ru-RU" sz="1800" dirty="0"/>
              <a:t>психологами различных терапевтических школ в индивидуальной, семейной и групповой работе, с любой возрастной </a:t>
            </a:r>
            <a:r>
              <a:rPr lang="ru-RU" sz="1800" dirty="0" smtClean="0"/>
              <a:t>аудиторией </a:t>
            </a:r>
            <a:r>
              <a:rPr lang="ru-RU" sz="1800" dirty="0"/>
              <a:t>.</a:t>
            </a:r>
            <a:endParaRPr lang="ru-RU" sz="1800" dirty="0"/>
          </a:p>
          <a:p>
            <a:r>
              <a:rPr lang="ru-RU" sz="1800" dirty="0"/>
              <a:t> Инструмент , без ограничений по национальному и религиозному признакам, для клиентов с любым уровнем образования .</a:t>
            </a:r>
          </a:p>
          <a:p>
            <a:r>
              <a:rPr lang="ru-RU" sz="1800" dirty="0"/>
              <a:t>Используется для проективной психодиагностики, консультирования и </a:t>
            </a:r>
            <a:r>
              <a:rPr lang="ru-RU" sz="1800" dirty="0" err="1"/>
              <a:t>психокоррекции</a:t>
            </a:r>
            <a:r>
              <a:rPr lang="ru-RU" sz="1800" dirty="0"/>
              <a:t>.</a:t>
            </a:r>
          </a:p>
          <a:p>
            <a:endParaRPr lang="ru-RU" sz="1800" dirty="0"/>
          </a:p>
        </p:txBody>
      </p:sp>
      <p:sp>
        <p:nvSpPr>
          <p:cNvPr id="3" name="Объект 2"/>
          <p:cNvSpPr>
            <a:spLocks noGrp="1"/>
          </p:cNvSpPr>
          <p:nvPr>
            <p:ph sz="half" idx="1"/>
          </p:nvPr>
        </p:nvSpPr>
        <p:spPr>
          <a:xfrm>
            <a:off x="3635896" y="1052736"/>
            <a:ext cx="5340350" cy="4800600"/>
          </a:xfrm>
        </p:spPr>
        <p:txBody>
          <a:bodyPr>
            <a:normAutofit/>
          </a:bodyPr>
          <a:lstStyle/>
          <a:p>
            <a:r>
              <a:rPr lang="ru-RU" dirty="0" smtClean="0"/>
              <a:t> </a:t>
            </a:r>
            <a:endParaRPr lang="ru-RU" dirty="0"/>
          </a:p>
        </p:txBody>
      </p:sp>
      <p:pic>
        <p:nvPicPr>
          <p:cNvPr id="4100" name="Picture 4" descr="C:\Users\Лена\Desktop\артур\Картинки\i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0538" y="1286527"/>
            <a:ext cx="5373950" cy="3582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204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16632"/>
            <a:ext cx="8686800" cy="838200"/>
          </a:xfrm>
          <a:effectLst/>
        </p:spPr>
        <p:txBody>
          <a:bodyPr>
            <a:normAutofit fontScale="90000"/>
          </a:bodyPr>
          <a:lstStyle/>
          <a:p>
            <a:r>
              <a:rPr lang="ru-RU" dirty="0" smtClean="0"/>
              <a:t>Какими бывают проективные                      карты</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a:t>Карты могут содержать только изображение, либо изображение с надписью. Иногда надпись располагается на лицевой стороне карт, иногда на обратной. </a:t>
            </a:r>
            <a:endParaRPr lang="ru-RU" dirty="0" smtClean="0"/>
          </a:p>
          <a:p>
            <a:pPr marL="0" indent="0">
              <a:buNone/>
            </a:pPr>
            <a:r>
              <a:rPr lang="ru-RU" dirty="0" smtClean="0"/>
              <a:t>Часто </a:t>
            </a:r>
            <a:r>
              <a:rPr lang="ru-RU" dirty="0"/>
              <a:t>колода содержит два набора карт: один с картинками, другой с надписями. Надпись без изображения - совсем редкий вариант, но есть и такие</a:t>
            </a:r>
            <a:r>
              <a:rPr lang="ru-RU" dirty="0" smtClean="0"/>
              <a:t>.</a:t>
            </a:r>
          </a:p>
          <a:p>
            <a:pPr marL="0" indent="0">
              <a:buNone/>
            </a:pPr>
            <a:r>
              <a:rPr lang="ru-RU" dirty="0" smtClean="0"/>
              <a:t> </a:t>
            </a:r>
            <a:r>
              <a:rPr lang="ru-RU" dirty="0"/>
              <a:t>На картинках изображены пейзажи, люди, животные, ситуации из жизни, предметы, объекты, иногда абстрактные картины или </a:t>
            </a:r>
            <a:r>
              <a:rPr lang="ru-RU" dirty="0" smtClean="0"/>
              <a:t>коллажи</a:t>
            </a:r>
            <a:r>
              <a:rPr lang="ru-RU" dirty="0"/>
              <a:t>.</a:t>
            </a:r>
          </a:p>
        </p:txBody>
      </p:sp>
    </p:spTree>
    <p:extLst>
      <p:ext uri="{BB962C8B-B14F-4D97-AF65-F5344CB8AC3E}">
        <p14:creationId xmlns:p14="http://schemas.microsoft.com/office/powerpoint/2010/main" val="3720308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88640"/>
            <a:ext cx="8830816" cy="910208"/>
          </a:xfrm>
          <a:effectLst/>
        </p:spPr>
        <p:txBody>
          <a:bodyPr>
            <a:normAutofit/>
          </a:bodyPr>
          <a:lstStyle/>
          <a:p>
            <a:r>
              <a:rPr lang="ru-RU" dirty="0" smtClean="0"/>
              <a:t>Диапазон применения карт</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sz="3200" dirty="0">
                <a:latin typeface="Arial"/>
                <a:ea typeface="Times New Roman"/>
              </a:rPr>
              <a:t>в групповой и индивидуальной работе со взрослыми и детьми огромен:</a:t>
            </a:r>
          </a:p>
          <a:p>
            <a:r>
              <a:rPr lang="ru-RU" sz="3200" dirty="0" smtClean="0">
                <a:latin typeface="Arial"/>
                <a:ea typeface="Times New Roman"/>
              </a:rPr>
              <a:t> семейная терапия </a:t>
            </a:r>
            <a:endParaRPr lang="ru-RU" sz="3200" dirty="0">
              <a:latin typeface="Arial"/>
              <a:ea typeface="Times New Roman"/>
            </a:endParaRPr>
          </a:p>
          <a:p>
            <a:r>
              <a:rPr lang="ru-RU" sz="3200" dirty="0" err="1" smtClean="0">
                <a:latin typeface="Arial"/>
                <a:ea typeface="Times New Roman"/>
              </a:rPr>
              <a:t>психодрама</a:t>
            </a:r>
            <a:r>
              <a:rPr lang="ru-RU" sz="3200" dirty="0" smtClean="0">
                <a:latin typeface="Arial"/>
                <a:ea typeface="Times New Roman"/>
              </a:rPr>
              <a:t> </a:t>
            </a:r>
            <a:endParaRPr lang="ru-RU" sz="3200" dirty="0">
              <a:latin typeface="Arial"/>
              <a:ea typeface="Times New Roman"/>
            </a:endParaRPr>
          </a:p>
          <a:p>
            <a:r>
              <a:rPr lang="ru-RU" sz="3200" dirty="0" err="1" smtClean="0">
                <a:latin typeface="Arial"/>
                <a:ea typeface="Times New Roman"/>
              </a:rPr>
              <a:t>гештальт</a:t>
            </a:r>
            <a:endParaRPr lang="ru-RU" sz="3200" dirty="0">
              <a:latin typeface="Arial"/>
              <a:ea typeface="Times New Roman"/>
            </a:endParaRPr>
          </a:p>
          <a:p>
            <a:r>
              <a:rPr lang="ru-RU" sz="3200" dirty="0" smtClean="0">
                <a:latin typeface="Arial"/>
                <a:ea typeface="Times New Roman"/>
              </a:rPr>
              <a:t>Экзистенциальная  </a:t>
            </a:r>
            <a:r>
              <a:rPr lang="ru-RU" sz="3200" dirty="0">
                <a:latin typeface="Arial"/>
                <a:ea typeface="Times New Roman"/>
              </a:rPr>
              <a:t>и  </a:t>
            </a:r>
            <a:r>
              <a:rPr lang="ru-RU" sz="3200" dirty="0" smtClean="0">
                <a:latin typeface="Arial"/>
                <a:ea typeface="Times New Roman"/>
              </a:rPr>
              <a:t>арт-терапия, </a:t>
            </a:r>
            <a:endParaRPr lang="ru-RU" sz="3200" dirty="0">
              <a:latin typeface="Arial"/>
              <a:ea typeface="Times New Roman"/>
            </a:endParaRPr>
          </a:p>
          <a:p>
            <a:r>
              <a:rPr lang="ru-RU" sz="3200" dirty="0" err="1" smtClean="0">
                <a:latin typeface="Arial"/>
                <a:ea typeface="Times New Roman"/>
              </a:rPr>
              <a:t>транзактный</a:t>
            </a:r>
            <a:r>
              <a:rPr lang="ru-RU" sz="3200" dirty="0" smtClean="0">
                <a:latin typeface="Arial"/>
                <a:ea typeface="Times New Roman"/>
              </a:rPr>
              <a:t> анализ </a:t>
            </a:r>
            <a:r>
              <a:rPr lang="ru-RU" sz="3200" dirty="0">
                <a:latin typeface="Arial"/>
                <a:ea typeface="Times New Roman"/>
              </a:rPr>
              <a:t>и </a:t>
            </a:r>
            <a:r>
              <a:rPr lang="ru-RU" sz="3200" dirty="0" err="1" smtClean="0">
                <a:latin typeface="Arial"/>
                <a:ea typeface="Times New Roman"/>
              </a:rPr>
              <a:t>психосинтез</a:t>
            </a:r>
            <a:r>
              <a:rPr lang="ru-RU" sz="3200" dirty="0" smtClean="0">
                <a:latin typeface="Arial"/>
                <a:ea typeface="Times New Roman"/>
              </a:rPr>
              <a:t>, </a:t>
            </a:r>
            <a:endParaRPr lang="ru-RU" sz="3200" dirty="0">
              <a:latin typeface="Arial"/>
              <a:ea typeface="Times New Roman"/>
            </a:endParaRPr>
          </a:p>
          <a:p>
            <a:r>
              <a:rPr lang="ru-RU" sz="3200" dirty="0" smtClean="0">
                <a:latin typeface="Arial"/>
                <a:ea typeface="Times New Roman"/>
              </a:rPr>
              <a:t>для </a:t>
            </a:r>
            <a:r>
              <a:rPr lang="ru-RU" sz="3200" dirty="0">
                <a:latin typeface="Arial"/>
                <a:ea typeface="Times New Roman"/>
              </a:rPr>
              <a:t>развлечения в кругу друзей и семьи. </a:t>
            </a:r>
          </a:p>
          <a:p>
            <a:r>
              <a:rPr lang="ru-RU" sz="3200" dirty="0" smtClean="0">
                <a:latin typeface="Arial"/>
                <a:ea typeface="Times New Roman"/>
              </a:rPr>
              <a:t>При посттравматическом  синдроме, </a:t>
            </a:r>
            <a:endParaRPr lang="ru-RU" sz="3200" dirty="0">
              <a:latin typeface="Arial"/>
              <a:ea typeface="Times New Roman"/>
            </a:endParaRPr>
          </a:p>
          <a:p>
            <a:r>
              <a:rPr lang="ru-RU" sz="3200" dirty="0" smtClean="0">
                <a:latin typeface="Arial"/>
                <a:ea typeface="Times New Roman"/>
              </a:rPr>
              <a:t> в работе</a:t>
            </a:r>
            <a:r>
              <a:rPr lang="ru-RU" sz="3200" dirty="0">
                <a:latin typeface="Arial"/>
                <a:ea typeface="Times New Roman"/>
              </a:rPr>
              <a:t> с психосоматическими заболеваниями и зависимостями, </a:t>
            </a:r>
          </a:p>
          <a:p>
            <a:r>
              <a:rPr lang="ru-RU" sz="3200" dirty="0">
                <a:latin typeface="Arial"/>
                <a:ea typeface="Times New Roman"/>
              </a:rPr>
              <a:t>проблемы детско-родительских и супружеских отношений, </a:t>
            </a:r>
          </a:p>
          <a:p>
            <a:r>
              <a:rPr lang="ru-RU" sz="3200" dirty="0">
                <a:latin typeface="Arial"/>
                <a:ea typeface="Times New Roman"/>
              </a:rPr>
              <a:t> взаимоотношения в коллективах,</a:t>
            </a:r>
          </a:p>
          <a:p>
            <a:r>
              <a:rPr lang="ru-RU" sz="3200" dirty="0">
                <a:latin typeface="Arial"/>
                <a:ea typeface="Times New Roman"/>
              </a:rPr>
              <a:t> бизнес </a:t>
            </a:r>
            <a:r>
              <a:rPr lang="ru-RU" sz="3200" dirty="0" smtClean="0">
                <a:latin typeface="Arial"/>
                <a:ea typeface="Times New Roman"/>
              </a:rPr>
              <a:t>- консультирование</a:t>
            </a:r>
            <a:r>
              <a:rPr lang="ru-RU" sz="3200" dirty="0">
                <a:latin typeface="Arial"/>
                <a:ea typeface="Times New Roman"/>
              </a:rPr>
              <a:t>, </a:t>
            </a:r>
          </a:p>
          <a:p>
            <a:r>
              <a:rPr lang="ru-RU" sz="3200" dirty="0">
                <a:latin typeface="Arial"/>
                <a:ea typeface="Times New Roman"/>
              </a:rPr>
              <a:t>прояснение и разрешение </a:t>
            </a:r>
            <a:r>
              <a:rPr lang="ru-RU" sz="3200" dirty="0" smtClean="0">
                <a:latin typeface="Arial"/>
                <a:ea typeface="Times New Roman"/>
              </a:rPr>
              <a:t>конфликтов</a:t>
            </a:r>
          </a:p>
          <a:p>
            <a:r>
              <a:rPr lang="ru-RU" sz="3200" dirty="0" smtClean="0">
                <a:latin typeface="Arial"/>
                <a:ea typeface="Times New Roman"/>
              </a:rPr>
              <a:t> </a:t>
            </a:r>
            <a:r>
              <a:rPr lang="ru-RU" sz="3200" dirty="0">
                <a:latin typeface="Arial"/>
                <a:ea typeface="Times New Roman"/>
              </a:rPr>
              <a:t>личностный рост </a:t>
            </a:r>
            <a:endParaRPr lang="ru-RU" sz="3200" dirty="0"/>
          </a:p>
          <a:p>
            <a:endParaRPr lang="ru-RU" dirty="0"/>
          </a:p>
        </p:txBody>
      </p:sp>
    </p:spTree>
    <p:extLst>
      <p:ext uri="{BB962C8B-B14F-4D97-AF65-F5344CB8AC3E}">
        <p14:creationId xmlns:p14="http://schemas.microsoft.com/office/powerpoint/2010/main" val="3459887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2243" y="0"/>
            <a:ext cx="8686800" cy="838200"/>
          </a:xfrm>
        </p:spPr>
        <p:txBody>
          <a:bodyPr>
            <a:normAutofit fontScale="90000"/>
          </a:bodyPr>
          <a:lstStyle/>
          <a:p>
            <a:r>
              <a:rPr lang="ru-RU" dirty="0">
                <a:effectLst/>
              </a:rPr>
              <a:t/>
            </a:r>
            <a:br>
              <a:rPr lang="ru-RU" dirty="0">
                <a:effectLst/>
              </a:rPr>
            </a:br>
            <a:r>
              <a:rPr lang="ru-RU" b="1" dirty="0">
                <a:effectLst/>
              </a:rPr>
              <a:t>Проективные карты как инструмент проективной психодиагностики</a:t>
            </a:r>
            <a:endParaRPr lang="ru-RU" dirty="0"/>
          </a:p>
        </p:txBody>
      </p:sp>
      <p:sp>
        <p:nvSpPr>
          <p:cNvPr id="3" name="Объект 2"/>
          <p:cNvSpPr>
            <a:spLocks noGrp="1"/>
          </p:cNvSpPr>
          <p:nvPr>
            <p:ph idx="1"/>
          </p:nvPr>
        </p:nvSpPr>
        <p:spPr>
          <a:xfrm>
            <a:off x="300608" y="764704"/>
            <a:ext cx="8686800" cy="4525963"/>
          </a:xfrm>
        </p:spPr>
        <p:txBody>
          <a:bodyPr>
            <a:normAutofit/>
          </a:bodyPr>
          <a:lstStyle/>
          <a:p>
            <a:endParaRPr lang="ru-RU" dirty="0" smtClean="0"/>
          </a:p>
          <a:p>
            <a:pPr marL="0" indent="0">
              <a:buNone/>
            </a:pPr>
            <a:r>
              <a:rPr lang="ru-RU" dirty="0" smtClean="0"/>
              <a:t>Можно  </a:t>
            </a:r>
            <a:r>
              <a:rPr lang="ru-RU" dirty="0"/>
              <a:t>применять </a:t>
            </a:r>
            <a:r>
              <a:rPr lang="ru-RU" dirty="0" smtClean="0"/>
              <a:t>большинство </a:t>
            </a:r>
            <a:r>
              <a:rPr lang="ru-RU" dirty="0"/>
              <a:t>колод проективных карт в качестве наборов стимульного материала для проективной диагностики, используя известные нам из Тематического Апперцептивного </a:t>
            </a:r>
            <a:r>
              <a:rPr lang="ru-RU" dirty="0" smtClean="0"/>
              <a:t>Теста и его вариаций принципы.</a:t>
            </a:r>
            <a:endParaRPr lang="ru-RU" dirty="0"/>
          </a:p>
        </p:txBody>
      </p:sp>
      <p:pic>
        <p:nvPicPr>
          <p:cNvPr id="5122" name="Picture 2" descr="C:\Users\Лена\Desktop\артур\Картинки\i (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928135"/>
            <a:ext cx="3943355" cy="2942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78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Карты предлагаются клиенту по одной, с просьбой составить по карте рассказ, включающий в себя ответы на следующие вопросы:</a:t>
            </a:r>
          </a:p>
          <a:p>
            <a:r>
              <a:rPr lang="ru-RU" dirty="0"/>
              <a:t>Кто они - действующие лица, изображенные на картинке?</a:t>
            </a:r>
          </a:p>
          <a:p>
            <a:r>
              <a:rPr lang="ru-RU" dirty="0"/>
              <a:t>Что происходит?</a:t>
            </a:r>
          </a:p>
          <a:p>
            <a:r>
              <a:rPr lang="ru-RU" dirty="0"/>
              <a:t>Что привело к этой ситуации, что было прежде?</a:t>
            </a:r>
          </a:p>
          <a:p>
            <a:r>
              <a:rPr lang="ru-RU" dirty="0"/>
              <a:t>Что будет дальше, чем все закончится?</a:t>
            </a:r>
          </a:p>
          <a:p>
            <a:r>
              <a:rPr lang="ru-RU" dirty="0"/>
              <a:t>Что чувствуют действующие лица?</a:t>
            </a:r>
          </a:p>
          <a:p>
            <a:r>
              <a:rPr lang="ru-RU" dirty="0"/>
              <a:t>О чем думают действующие лица?</a:t>
            </a:r>
          </a:p>
          <a:p>
            <a:pPr marL="0" indent="0">
              <a:buNone/>
            </a:pPr>
            <a:endParaRPr lang="ru-RU" dirty="0"/>
          </a:p>
        </p:txBody>
      </p:sp>
    </p:spTree>
    <p:extLst>
      <p:ext uri="{BB962C8B-B14F-4D97-AF65-F5344CB8AC3E}">
        <p14:creationId xmlns:p14="http://schemas.microsoft.com/office/powerpoint/2010/main" val="2096958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246</TotalTime>
  <Words>622</Words>
  <Application>Microsoft Office PowerPoint</Application>
  <PresentationFormat>Экран (4:3)</PresentationFormat>
  <Paragraphs>93</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Трек</vt:lpstr>
      <vt:lpstr>Презентация PowerPoint</vt:lpstr>
      <vt:lpstr>Презентация PowerPoint</vt:lpstr>
      <vt:lpstr>Презентация PowerPoint</vt:lpstr>
      <vt:lpstr>Презентация PowerPoint</vt:lpstr>
      <vt:lpstr>Что такое проективные карты? </vt:lpstr>
      <vt:lpstr>Какими бывают проективные                      карты</vt:lpstr>
      <vt:lpstr>Диапазон применения карт</vt:lpstr>
      <vt:lpstr> Проективные карты как инструмент проективной психодиагностики</vt:lpstr>
      <vt:lpstr>Презентация PowerPoint</vt:lpstr>
      <vt:lpstr>Проективные карты как коррекционный инструмент </vt:lpstr>
      <vt:lpstr>  Достоинства проективных карт, как инструмента практической работы психолога </vt:lpstr>
      <vt:lpstr>Презентация PowerPoint</vt:lpstr>
      <vt:lpstr>Презентация PowerPoint</vt:lpstr>
      <vt:lpstr>СОРЕ (ПРЕОДОЛЕНИЕ)</vt:lpstr>
      <vt:lpstr>Презентация PowerPoint</vt:lpstr>
      <vt:lpstr>Презентация PowerPoint</vt:lpstr>
      <vt:lpstr>Основные принципы, лежащие в основе создания карт СОРЕ.</vt:lpstr>
      <vt:lpstr>Пример игры</vt:lpstr>
      <vt:lpstr>Создание Истории: от личной Истории к Истории группы.</vt:lpstr>
      <vt:lpstr>Презентация PowerPoint</vt:lpstr>
      <vt:lpstr>Игра №7 - «Давать и получать»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Метафорические карты </dc:title>
  <dc:creator>Лена</dc:creator>
  <cp:lastModifiedBy>Лена</cp:lastModifiedBy>
  <cp:revision>17</cp:revision>
  <dcterms:created xsi:type="dcterms:W3CDTF">2013-12-15T11:39:51Z</dcterms:created>
  <dcterms:modified xsi:type="dcterms:W3CDTF">2013-12-18T07:01:59Z</dcterms:modified>
</cp:coreProperties>
</file>