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4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0" autoAdjust="0"/>
    <p:restoredTop sz="94660"/>
  </p:normalViewPr>
  <p:slideViewPr>
    <p:cSldViewPr>
      <p:cViewPr varScale="1">
        <p:scale>
          <a:sx n="90" d="100"/>
          <a:sy n="90" d="100"/>
        </p:scale>
        <p:origin x="-3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04E-DE80-4DE4-9D3D-307D342CD6C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43A0B55-06FC-4FA3-8BBB-0BFC383C10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04E-DE80-4DE4-9D3D-307D342CD6C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0B55-06FC-4FA3-8BBB-0BFC383C1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04E-DE80-4DE4-9D3D-307D342CD6C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0B55-06FC-4FA3-8BBB-0BFC383C1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04E-DE80-4DE4-9D3D-307D342CD6C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0B55-06FC-4FA3-8BBB-0BFC383C10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04E-DE80-4DE4-9D3D-307D342CD6C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43A0B55-06FC-4FA3-8BBB-0BFC383C1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04E-DE80-4DE4-9D3D-307D342CD6C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0B55-06FC-4FA3-8BBB-0BFC383C10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04E-DE80-4DE4-9D3D-307D342CD6C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0B55-06FC-4FA3-8BBB-0BFC383C10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04E-DE80-4DE4-9D3D-307D342CD6C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0B55-06FC-4FA3-8BBB-0BFC383C1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04E-DE80-4DE4-9D3D-307D342CD6C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0B55-06FC-4FA3-8BBB-0BFC383C1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04E-DE80-4DE4-9D3D-307D342CD6C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0B55-06FC-4FA3-8BBB-0BFC383C10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04E-DE80-4DE4-9D3D-307D342CD6C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43A0B55-06FC-4FA3-8BBB-0BFC383C10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FCB04E-DE80-4DE4-9D3D-307D342CD6C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43A0B55-06FC-4FA3-8BBB-0BFC383C1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Выполнили</a:t>
            </a:r>
            <a:r>
              <a:rPr lang="en-US" dirty="0" smtClean="0"/>
              <a:t>: </a:t>
            </a:r>
            <a:r>
              <a:rPr lang="ru-RU" dirty="0" smtClean="0"/>
              <a:t>Бельских В. Арбузов С. Ребров М. Андрющенко С. </a:t>
            </a:r>
            <a:r>
              <a:rPr lang="ru-RU" dirty="0" err="1" smtClean="0"/>
              <a:t>Юктешев</a:t>
            </a:r>
            <a:r>
              <a:rPr lang="ru-RU" dirty="0" smtClean="0"/>
              <a:t> Д. Новиков Д. Королев Д. Пестов С.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на тему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ru-RU" dirty="0" smtClean="0"/>
              <a:t>«Закон Биномиального распределения»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Определение «Закона биномиального распределение»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Формулы числовых </a:t>
            </a:r>
            <a:r>
              <a:rPr lang="ru-RU" dirty="0" smtClean="0">
                <a:hlinkClick r:id="rId3" action="ppaction://hlinksldjump"/>
              </a:rPr>
              <a:t>х</a:t>
            </a:r>
            <a:r>
              <a:rPr lang="ru-RU" dirty="0" smtClean="0">
                <a:hlinkClick r:id="rId3" action="ppaction://hlinksldjump"/>
              </a:rPr>
              <a:t>арактеристик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Пример </a:t>
            </a: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«Закона биномиального распределения»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329642" cy="5124472"/>
          </a:xfrm>
        </p:spPr>
        <p:txBody>
          <a:bodyPr>
            <a:normAutofit/>
          </a:bodyPr>
          <a:lstStyle/>
          <a:p>
            <a:pPr marL="36000" indent="36000" algn="just">
              <a:spcBef>
                <a:spcPts val="0"/>
              </a:spcBef>
              <a:buNone/>
            </a:pPr>
            <a:r>
              <a:rPr lang="ru-RU" sz="2800" dirty="0" smtClean="0"/>
              <a:t>Определение: Дискретная случайная величина </a:t>
            </a:r>
            <a:r>
              <a:rPr lang="en-US" sz="2800" dirty="0" smtClean="0"/>
              <a:t>X </a:t>
            </a:r>
            <a:r>
              <a:rPr lang="ru-RU" sz="2800" dirty="0" smtClean="0"/>
              <a:t>имеет биномиальный закон распределения, если она принимает значения 0, 1, 2,…, </a:t>
            </a:r>
            <a:r>
              <a:rPr lang="en-US" sz="2800" dirty="0" smtClean="0"/>
              <a:t>m,…,</a:t>
            </a:r>
            <a:r>
              <a:rPr lang="ru-RU" sz="2800" dirty="0" smtClean="0"/>
              <a:t> </a:t>
            </a:r>
            <a:r>
              <a:rPr lang="en-US" sz="2800" dirty="0" smtClean="0"/>
              <a:t>n</a:t>
            </a:r>
            <a:r>
              <a:rPr lang="ru-RU" sz="2800" dirty="0" smtClean="0"/>
              <a:t> с вероятностями                                                       ,</a:t>
            </a:r>
          </a:p>
          <a:p>
            <a:pPr marL="36000" indent="36000" algn="just">
              <a:spcBef>
                <a:spcPts val="0"/>
              </a:spcBef>
              <a:buNone/>
            </a:pPr>
            <a:r>
              <a:rPr lang="ru-RU" sz="2800" dirty="0" smtClean="0"/>
              <a:t>где 0</a:t>
            </a:r>
            <a:r>
              <a:rPr lang="en-US" sz="2800" dirty="0" smtClean="0"/>
              <a:t>&lt;p&lt;1</a:t>
            </a:r>
            <a:r>
              <a:rPr lang="ru-RU" sz="2800" dirty="0" smtClean="0"/>
              <a:t>, </a:t>
            </a:r>
            <a:r>
              <a:rPr lang="en-US" sz="2800" dirty="0" smtClean="0"/>
              <a:t>q=1-p</a:t>
            </a:r>
            <a:r>
              <a:rPr lang="ru-RU" sz="2800" dirty="0" smtClean="0"/>
              <a:t>,</a:t>
            </a:r>
            <a:r>
              <a:rPr lang="en-US" sz="2800" dirty="0" smtClean="0"/>
              <a:t> m=0</a:t>
            </a:r>
            <a:r>
              <a:rPr lang="ru-RU" sz="2800" dirty="0" smtClean="0"/>
              <a:t>, 1, 2,…</a:t>
            </a:r>
            <a:r>
              <a:rPr lang="en-US" sz="2800" dirty="0" smtClean="0"/>
              <a:t>n.</a:t>
            </a:r>
            <a:r>
              <a:rPr lang="ru-RU" sz="2800" dirty="0" smtClean="0"/>
              <a:t> </a:t>
            </a:r>
            <a:endParaRPr lang="en-US" sz="2800" dirty="0" smtClean="0"/>
          </a:p>
          <a:p>
            <a:pPr marL="36000" indent="36000" algn="just">
              <a:spcBef>
                <a:spcPts val="0"/>
              </a:spcBef>
              <a:buNone/>
            </a:pPr>
            <a:endParaRPr lang="en-US" sz="2800" dirty="0" smtClean="0"/>
          </a:p>
          <a:p>
            <a:pPr marL="36000" indent="36000" algn="just">
              <a:spcBef>
                <a:spcPts val="0"/>
              </a:spcBef>
              <a:buNone/>
            </a:pPr>
            <a:r>
              <a:rPr lang="ru-RU" sz="2800" dirty="0" smtClean="0"/>
              <a:t>Ряд биномиального распределения имеет вид</a:t>
            </a:r>
            <a:r>
              <a:rPr lang="en-US" sz="2800" dirty="0" smtClean="0"/>
              <a:t>:</a:t>
            </a:r>
          </a:p>
          <a:p>
            <a:pPr marL="36000" indent="36000" algn="just">
              <a:spcBef>
                <a:spcPts val="0"/>
              </a:spcBef>
              <a:buNone/>
            </a:pPr>
            <a:r>
              <a:rPr lang="ru-RU" sz="2800" dirty="0" smtClean="0"/>
              <a:t> </a:t>
            </a:r>
          </a:p>
          <a:p>
            <a:endParaRPr lang="ru-RU" sz="2800" b="1" dirty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714620"/>
            <a:ext cx="4368217" cy="552451"/>
          </a:xfrm>
          <a:prstGeom prst="rect">
            <a:avLst/>
          </a:prstGeom>
          <a:noFill/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5" name="Формула" r:id="rId4" imgW="114120" imgH="215640" progId="Equation.3">
              <p:embed/>
            </p:oleObj>
          </a:graphicData>
        </a:graphic>
      </p:graphicFrame>
      <p:pic>
        <p:nvPicPr>
          <p:cNvPr id="3087" name="Picture 15" descr="C:\Users\Admin\Pictures\Снимок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663" y="4453855"/>
            <a:ext cx="9050337" cy="14954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Формулы числовых характеристик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472518" cy="4572000"/>
          </a:xfrm>
        </p:spPr>
        <p:txBody>
          <a:bodyPr/>
          <a:lstStyle/>
          <a:p>
            <a:r>
              <a:rPr lang="ru-RU" sz="2800" dirty="0" smtClean="0"/>
              <a:t>Математическое ожидание случайной величины </a:t>
            </a:r>
            <a:r>
              <a:rPr lang="en-US" sz="2800" dirty="0" smtClean="0"/>
              <a:t>X </a:t>
            </a:r>
            <a:r>
              <a:rPr lang="ru-RU" sz="2800" dirty="0" smtClean="0"/>
              <a:t>распределенной по биномиальному закону:</a:t>
            </a:r>
          </a:p>
          <a:p>
            <a:pPr>
              <a:buNone/>
            </a:pP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Дисперсия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r>
              <a:rPr lang="ru-RU" sz="2800" dirty="0" smtClean="0"/>
              <a:t>Среднее квадратическое отклонение</a:t>
            </a:r>
            <a:r>
              <a:rPr lang="en-US" sz="2800" dirty="0" smtClean="0"/>
              <a:t>: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143240" y="2643182"/>
          <a:ext cx="2370850" cy="642942"/>
        </p:xfrm>
        <a:graphic>
          <a:graphicData uri="http://schemas.openxmlformats.org/presentationml/2006/ole">
            <p:oleObj spid="_x0000_s2049" name="Формула" r:id="rId3" imgW="749160" imgH="2030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286116" y="3929066"/>
          <a:ext cx="2099733" cy="571504"/>
        </p:xfrm>
        <a:graphic>
          <a:graphicData uri="http://schemas.openxmlformats.org/presentationml/2006/ole">
            <p:oleObj spid="_x0000_s2050" name="Формула" r:id="rId4" imgW="787320" imgH="2030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928926" y="5214950"/>
          <a:ext cx="3071834" cy="857256"/>
        </p:xfrm>
        <a:graphic>
          <a:graphicData uri="http://schemas.openxmlformats.org/presentationml/2006/ole">
            <p:oleObj spid="_x0000_s2051" name="Формула" r:id="rId5" imgW="838080" imgH="2538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7772400" cy="1143000"/>
          </a:xfrm>
        </p:spPr>
        <p:txBody>
          <a:bodyPr/>
          <a:lstStyle/>
          <a:p>
            <a:r>
              <a:rPr lang="ru-RU" dirty="0" smtClean="0"/>
              <a:t>Пример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9036496" cy="468052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400" dirty="0" smtClean="0"/>
              <a:t>В магазин поступила обувь с 2 фабрик в соотношении 2</a:t>
            </a:r>
            <a:r>
              <a:rPr lang="en-US" sz="2400" dirty="0" smtClean="0"/>
              <a:t>:3. </a:t>
            </a:r>
            <a:r>
              <a:rPr lang="ru-RU" sz="2400" dirty="0" smtClean="0"/>
              <a:t>Куплено 4 пары обуви найти закон распределения числа купленных пар обуви. Найти мат.ожидание и дисперсию этой случайной величины.</a:t>
            </a:r>
          </a:p>
          <a:p>
            <a:r>
              <a:rPr lang="ru-RU" sz="2400" dirty="0" smtClean="0"/>
              <a:t>Решение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en-US" sz="2400" dirty="0" smtClean="0"/>
              <a:t>p=</a:t>
            </a:r>
            <a:r>
              <a:rPr lang="ru-RU" sz="2400" dirty="0" smtClean="0"/>
              <a:t>2</a:t>
            </a:r>
            <a:r>
              <a:rPr lang="en-US" sz="2400" dirty="0" smtClean="0"/>
              <a:t>/(2+3)=0,4 –</a:t>
            </a:r>
            <a:r>
              <a:rPr lang="ru-RU" sz="2400" dirty="0" smtClean="0"/>
              <a:t> вероятность того, что выбранная пара обуви изготовлена на первой фабрике. </a:t>
            </a:r>
            <a:r>
              <a:rPr lang="en-US" sz="2400" dirty="0" smtClean="0"/>
              <a:t>X</a:t>
            </a:r>
            <a:r>
              <a:rPr lang="ru-RU" sz="2400" dirty="0" smtClean="0"/>
              <a:t> – число пар среди четырех изготовленных на первой фабрике имеет биномиальный закон с параметрами </a:t>
            </a:r>
            <a:r>
              <a:rPr lang="en-US" sz="2400" dirty="0" smtClean="0"/>
              <a:t>n=4 </a:t>
            </a:r>
            <a:r>
              <a:rPr lang="ru-RU" sz="2400" dirty="0" smtClean="0"/>
              <a:t>и </a:t>
            </a:r>
            <a:r>
              <a:rPr lang="en-US" sz="2400" dirty="0" smtClean="0"/>
              <a:t>p=0,4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ru-RU" sz="2400" dirty="0" smtClean="0"/>
              <a:t>ряд распределения СВ Х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99592" y="4365104"/>
          <a:ext cx="6357984" cy="921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664"/>
                <a:gridCol w="1059664"/>
                <a:gridCol w="1059664"/>
                <a:gridCol w="1059664"/>
                <a:gridCol w="1059664"/>
                <a:gridCol w="1059664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</a:t>
                      </a:r>
                      <a:r>
                        <a:rPr lang="en-US" sz="2400" i="1" baseline="-25000" dirty="0" smtClean="0"/>
                        <a:t>i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</a:t>
                      </a:r>
                      <a:r>
                        <a:rPr lang="en-US" sz="2400" i="1" baseline="-25000" dirty="0" smtClean="0"/>
                        <a:t>i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r>
                        <a:rPr lang="ru-RU" sz="2400" dirty="0" smtClean="0"/>
                        <a:t>,1296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0,3456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r>
                        <a:rPr lang="ru-RU" sz="2400" dirty="0" smtClean="0"/>
                        <a:t>,3456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0,1536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0,0256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215008" y="5445224"/>
            <a:ext cx="8928992" cy="936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Математическое ожидание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M(X)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4*0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,4=1,6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Дисперсия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D(X)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npq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4*0,4*0,6=0,96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287</TotalTime>
  <Words>229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Справедливость</vt:lpstr>
      <vt:lpstr>Формула</vt:lpstr>
      <vt:lpstr>Презентация на тему: «Закон Биномиального распределения»</vt:lpstr>
      <vt:lpstr>Оглавление</vt:lpstr>
      <vt:lpstr>Определение «Закона биномиального распределения»</vt:lpstr>
      <vt:lpstr>Формулы числовых характеристик</vt:lpstr>
      <vt:lpstr>Пример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«Биноминальное распределение»</dc:title>
  <dc:creator>Admin</dc:creator>
  <cp:lastModifiedBy>IS10820</cp:lastModifiedBy>
  <cp:revision>36</cp:revision>
  <dcterms:created xsi:type="dcterms:W3CDTF">2016-04-22T08:27:46Z</dcterms:created>
  <dcterms:modified xsi:type="dcterms:W3CDTF">2016-04-26T08:08:56Z</dcterms:modified>
</cp:coreProperties>
</file>