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приступили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Принимает учебную задачу и следует инструкции</c:v>
                </c:pt>
                <c:pt idx="1">
                  <c:v>Умеет работать по плану</c:v>
                </c:pt>
                <c:pt idx="2">
                  <c:v>Умеет контролировать выполнение заданий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8.0000000000000099E-2</c:v>
                </c:pt>
                <c:pt idx="1">
                  <c:v>0.11000000000000006</c:v>
                </c:pt>
                <c:pt idx="2">
                  <c:v>8.0000000000000099E-2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допустили ошибки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Принимает учебную задачу и следует инструкции</c:v>
                </c:pt>
                <c:pt idx="1">
                  <c:v>Умеет работать по плану</c:v>
                </c:pt>
                <c:pt idx="2">
                  <c:v>Умеет контролировать выполнение заданий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0.58000000000000052</c:v>
                </c:pt>
                <c:pt idx="1">
                  <c:v>0.62000000000000099</c:v>
                </c:pt>
                <c:pt idx="2">
                  <c:v>0.65000000000000124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выполнили верно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Принимает учебную задачу и следует инструкции</c:v>
                </c:pt>
                <c:pt idx="1">
                  <c:v>Умеет работать по плану</c:v>
                </c:pt>
                <c:pt idx="2">
                  <c:v>Умеет контролировать выполнение заданий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0.34000000000000036</c:v>
                </c:pt>
                <c:pt idx="1">
                  <c:v>0.27</c:v>
                </c:pt>
                <c:pt idx="2">
                  <c:v>0.27</c:v>
                </c:pt>
              </c:numCache>
            </c:numRef>
          </c:val>
        </c:ser>
        <c:dLbls>
          <c:showVal val="1"/>
        </c:dLbls>
        <c:axId val="68188800"/>
        <c:axId val="68219264"/>
      </c:barChart>
      <c:catAx>
        <c:axId val="68188800"/>
        <c:scaling>
          <c:orientation val="minMax"/>
        </c:scaling>
        <c:axPos val="b"/>
        <c:tickLblPos val="nextTo"/>
        <c:crossAx val="68219264"/>
        <c:crosses val="autoZero"/>
        <c:auto val="1"/>
        <c:lblAlgn val="ctr"/>
        <c:lblOffset val="100"/>
      </c:catAx>
      <c:valAx>
        <c:axId val="68219264"/>
        <c:scaling>
          <c:orientation val="minMax"/>
        </c:scaling>
        <c:axPos val="l"/>
        <c:majorGridlines/>
        <c:numFmt formatCode="0%" sourceLinked="1"/>
        <c:tickLblPos val="nextTo"/>
        <c:crossAx val="681888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Регулятивные УУД</a:t>
            </a:r>
          </a:p>
        </c:rich>
      </c:tx>
      <c:layout>
        <c:manualLayout>
          <c:xMode val="edge"/>
          <c:yMode val="edge"/>
          <c:x val="0.35950389715734421"/>
          <c:y val="3.8055667425841897E-3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Регулятивные универсальные учебные действия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 класс</c:v>
                </c:pt>
                <c:pt idx="1">
                  <c:v>3 класс</c:v>
                </c:pt>
                <c:pt idx="2">
                  <c:v>4 класс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0.39000000000000057</c:v>
                </c:pt>
                <c:pt idx="1">
                  <c:v>0.5</c:v>
                </c:pt>
                <c:pt idx="2">
                  <c:v>0.64000000000000112</c:v>
                </c:pt>
              </c:numCache>
            </c:numRef>
          </c:val>
        </c:ser>
        <c:dLbls>
          <c:showVal val="1"/>
        </c:dLbls>
        <c:axId val="111305856"/>
        <c:axId val="111307392"/>
      </c:barChart>
      <c:catAx>
        <c:axId val="11130585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1307392"/>
        <c:crosses val="autoZero"/>
        <c:auto val="1"/>
        <c:lblAlgn val="ctr"/>
        <c:lblOffset val="100"/>
      </c:catAx>
      <c:valAx>
        <c:axId val="111307392"/>
        <c:scaling>
          <c:orientation val="minMax"/>
        </c:scaling>
        <c:axPos val="l"/>
        <c:majorGridlines/>
        <c:numFmt formatCode="0%" sourceLinked="1"/>
        <c:tickLblPos val="nextTo"/>
        <c:crossAx val="111305856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Формирование регулятивных универсальных учебных действий младших школьников на уроках математики по развивающей системе</a:t>
            </a:r>
            <a:br>
              <a:rPr lang="ru-RU" sz="3200" dirty="0" smtClean="0"/>
            </a:br>
            <a:r>
              <a:rPr lang="ru-RU" sz="3200" dirty="0" smtClean="0"/>
              <a:t> Л.В. </a:t>
            </a:r>
            <a:r>
              <a:rPr lang="ru-RU" sz="3200" dirty="0" err="1" smtClean="0"/>
              <a:t>Занкова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sz="2800" dirty="0" smtClean="0"/>
              <a:t>Бронникова М.Г., </a:t>
            </a:r>
          </a:p>
          <a:p>
            <a:pPr algn="r"/>
            <a:r>
              <a:rPr lang="ru-RU" sz="2800" dirty="0" smtClean="0"/>
              <a:t>учитель начальных классов </a:t>
            </a:r>
          </a:p>
          <a:p>
            <a:pPr algn="r"/>
            <a:r>
              <a:rPr lang="ru-RU" sz="2800" dirty="0" smtClean="0"/>
              <a:t>МБОУ «Гимназии №1 им. Н.М.Пржевальского»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5940425" cy="439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54868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Математика. 1 класс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Приём «Предъявление готового плана действий в </a:t>
            </a:r>
            <a:r>
              <a:rPr lang="ru-RU" sz="2400" dirty="0" smtClean="0"/>
              <a:t>искаженном </a:t>
            </a:r>
            <a:r>
              <a:rPr lang="ru-RU" sz="2400" dirty="0" smtClean="0"/>
              <a:t>виде»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1556792"/>
            <a:ext cx="28083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План действий</a:t>
            </a:r>
          </a:p>
          <a:p>
            <a:r>
              <a:rPr lang="ru-RU" dirty="0" smtClean="0"/>
              <a:t>-Нарисовать граф и внести в него данные и вопрос</a:t>
            </a:r>
          </a:p>
          <a:p>
            <a:endParaRPr lang="ru-RU" dirty="0" smtClean="0"/>
          </a:p>
          <a:p>
            <a:r>
              <a:rPr lang="ru-RU" dirty="0" smtClean="0"/>
              <a:t>-Определить количество данных в условии</a:t>
            </a:r>
          </a:p>
          <a:p>
            <a:endParaRPr lang="ru-RU" dirty="0" smtClean="0"/>
          </a:p>
          <a:p>
            <a:r>
              <a:rPr lang="ru-RU" dirty="0" smtClean="0"/>
              <a:t>-Установить связь между известными данными и искомым </a:t>
            </a:r>
          </a:p>
          <a:p>
            <a:endParaRPr lang="ru-RU" dirty="0" smtClean="0"/>
          </a:p>
          <a:p>
            <a:r>
              <a:rPr lang="ru-RU" dirty="0" smtClean="0"/>
              <a:t>-Прочитать задачу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9340" t="13315" r="24923" b="40798"/>
          <a:stretch>
            <a:fillRect/>
          </a:stretch>
        </p:blipFill>
        <p:spPr bwMode="auto">
          <a:xfrm>
            <a:off x="323528" y="1268760"/>
            <a:ext cx="50405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2" y="128586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Математика. 3 класс.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Приём </a:t>
            </a:r>
            <a:r>
              <a:rPr lang="ru-RU" sz="2400" dirty="0" smtClean="0"/>
              <a:t>«Закончи план выполнения задания»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6569" t="31815" r="24920" b="37342"/>
          <a:stretch>
            <a:fillRect/>
          </a:stretch>
        </p:blipFill>
        <p:spPr bwMode="auto">
          <a:xfrm>
            <a:off x="395536" y="1844824"/>
            <a:ext cx="47525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134076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Математика 3 класс №295 с.19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1571612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План</a:t>
            </a:r>
          </a:p>
          <a:p>
            <a:r>
              <a:rPr lang="ru-RU" dirty="0" smtClean="0"/>
              <a:t>1 </a:t>
            </a:r>
            <a:r>
              <a:rPr lang="ru-RU" dirty="0" smtClean="0"/>
              <a:t>.Прочитать …</a:t>
            </a:r>
          </a:p>
          <a:p>
            <a:endParaRPr lang="ru-RU" dirty="0" smtClean="0"/>
          </a:p>
          <a:p>
            <a:r>
              <a:rPr lang="ru-RU" dirty="0" smtClean="0"/>
              <a:t>2.Найти условие и …</a:t>
            </a:r>
          </a:p>
          <a:p>
            <a:endParaRPr lang="ru-RU" dirty="0" smtClean="0"/>
          </a:p>
          <a:p>
            <a:r>
              <a:rPr lang="ru-RU" dirty="0" smtClean="0"/>
              <a:t>3.Из условия задачи выписать…</a:t>
            </a:r>
          </a:p>
          <a:p>
            <a:endParaRPr lang="ru-RU" dirty="0" smtClean="0"/>
          </a:p>
          <a:p>
            <a:r>
              <a:rPr lang="ru-RU" dirty="0" smtClean="0"/>
              <a:t>4. Поставить знак вопроса возле опорного слова с неизвестным данным</a:t>
            </a:r>
          </a:p>
          <a:p>
            <a:endParaRPr lang="ru-RU" dirty="0" smtClean="0"/>
          </a:p>
          <a:p>
            <a:r>
              <a:rPr lang="ru-RU" dirty="0" smtClean="0"/>
              <a:t>5. Повторить условие и вопрос с опорой на …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Приём «Какое действие в плане лишнее?»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34076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Математика 4 класс №9 с.6</a:t>
            </a:r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15882" t="59538" r="50048" b="6404"/>
          <a:stretch>
            <a:fillRect/>
          </a:stretch>
        </p:blipFill>
        <p:spPr bwMode="auto">
          <a:xfrm>
            <a:off x="395536" y="1916832"/>
            <a:ext cx="446449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80112" y="1340768"/>
            <a:ext cx="28083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u="sng" dirty="0" smtClean="0"/>
              <a:t>План действий</a:t>
            </a:r>
            <a:endParaRPr lang="ru-RU" u="sng" dirty="0" smtClean="0"/>
          </a:p>
          <a:p>
            <a:pPr marL="342900" indent="-342900">
              <a:buAutoNum type="arabicPeriod"/>
            </a:pPr>
            <a:r>
              <a:rPr lang="ru-RU" dirty="0" smtClean="0"/>
              <a:t>Определить </a:t>
            </a:r>
            <a:r>
              <a:rPr lang="ru-RU" dirty="0" smtClean="0"/>
              <a:t>вид треугольника.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Измерить длины его сторон, образующих прямой угол.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Начертить  в тетради такой же треугольник с помощью чертежных инструментов.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Построить в тетради прямой угол.</a:t>
            </a:r>
          </a:p>
          <a:p>
            <a:pPr marL="342900" indent="-342900">
              <a:buAutoNum type="arabicPeriod"/>
            </a:pPr>
            <a:r>
              <a:rPr lang="ru-RU" dirty="0" smtClean="0"/>
              <a:t>Убедиться в правильности построения треугольника, сравнив длину третьей стороны.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Задания направленные на формирование умения самоконтроля</a:t>
            </a: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3204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14127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Математика 1 класс №236 с.102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14127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Математика 4 класс №319 с.23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51112" t="15509" r="13856" b="8296"/>
          <a:stretch>
            <a:fillRect/>
          </a:stretch>
        </p:blipFill>
        <p:spPr bwMode="auto">
          <a:xfrm>
            <a:off x="4716016" y="1772816"/>
            <a:ext cx="40324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187624" y="980728"/>
          <a:ext cx="576064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115616" y="3645024"/>
          <a:ext cx="597666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24128" y="5486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Диаграмма 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Диаграмма 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285728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 класс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321468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 – 4 класс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908720"/>
          <a:ext cx="6192688" cy="2088233"/>
        </p:xfrm>
        <a:graphic>
          <a:graphicData uri="http://schemas.openxmlformats.org/drawingml/2006/table">
            <a:tbl>
              <a:tblPr/>
              <a:tblGrid>
                <a:gridCol w="215995"/>
                <a:gridCol w="2879921"/>
                <a:gridCol w="1493960"/>
                <a:gridCol w="1602812"/>
              </a:tblGrid>
              <a:tr h="240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OpenSansRegular"/>
                          <a:ea typeface="Times New Roman"/>
                          <a:cs typeface="Times New Roman"/>
                        </a:rPr>
                        <a:t>#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OpenSansRegular"/>
                          <a:ea typeface="Times New Roman"/>
                          <a:cs typeface="Times New Roman"/>
                        </a:rPr>
                        <a:t>Группа умений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OpenSansRegular"/>
                          <a:ea typeface="Times New Roman"/>
                          <a:cs typeface="Times New Roman"/>
                        </a:rPr>
                        <a:t>Верных ответов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OpenSansRegular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0"/>
                    </a:solidFill>
                  </a:tcPr>
                </a:tc>
              </a:tr>
              <a:tr h="308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99999"/>
                          </a:solidFill>
                          <a:latin typeface="OpenSansRegular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444444"/>
                          </a:solidFill>
                          <a:latin typeface="OpenSansLight"/>
                          <a:ea typeface="Times New Roman"/>
                          <a:cs typeface="Times New Roman"/>
                        </a:rPr>
                        <a:t>Определение проблемы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OpenSansRegular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200" b="1">
                          <a:solidFill>
                            <a:srgbClr val="999999"/>
                          </a:solidFill>
                          <a:latin typeface="OpenSansRegular"/>
                          <a:ea typeface="Times New Roman"/>
                          <a:cs typeface="Times New Roman"/>
                        </a:rPr>
                        <a:t> из 78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OpenSansRegular"/>
                          <a:ea typeface="Times New Roman"/>
                          <a:cs typeface="Times New Roman"/>
                        </a:rPr>
                        <a:t>51%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999999"/>
                          </a:solidFill>
                          <a:latin typeface="OpenSansRegular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 err="1">
                          <a:solidFill>
                            <a:srgbClr val="444444"/>
                          </a:solidFill>
                          <a:latin typeface="OpenSansLight"/>
                          <a:ea typeface="Times New Roman"/>
                          <a:cs typeface="Times New Roman"/>
                        </a:rPr>
                        <a:t>Целеполагание</a:t>
                      </a:r>
                      <a:r>
                        <a:rPr lang="ru-RU" sz="1200" b="1" u="sng" dirty="0">
                          <a:solidFill>
                            <a:srgbClr val="444444"/>
                          </a:solidFill>
                          <a:latin typeface="OpenSansLight"/>
                          <a:ea typeface="Times New Roman"/>
                          <a:cs typeface="Times New Roman"/>
                        </a:rPr>
                        <a:t> и планирование деятельности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OpenSansRegular"/>
                          <a:ea typeface="Times New Roman"/>
                          <a:cs typeface="Times New Roman"/>
                        </a:rPr>
                        <a:t>42</a:t>
                      </a:r>
                      <a:r>
                        <a:rPr lang="ru-RU" sz="1200" b="1">
                          <a:solidFill>
                            <a:srgbClr val="999999"/>
                          </a:solidFill>
                          <a:latin typeface="OpenSansRegular"/>
                          <a:ea typeface="Times New Roman"/>
                          <a:cs typeface="Times New Roman"/>
                        </a:rPr>
                        <a:t> из 78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OpenSansRegular"/>
                          <a:ea typeface="Times New Roman"/>
                          <a:cs typeface="Times New Roman"/>
                        </a:rPr>
                        <a:t>54%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999999"/>
                          </a:solidFill>
                          <a:latin typeface="OpenSansRegular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444444"/>
                          </a:solidFill>
                          <a:latin typeface="OpenSansLight"/>
                          <a:ea typeface="Times New Roman"/>
                          <a:cs typeface="Times New Roman"/>
                        </a:rPr>
                        <a:t>Применение технологий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OpenSansRegular"/>
                          <a:ea typeface="Times New Roman"/>
                          <a:cs typeface="Times New Roman"/>
                        </a:rPr>
                        <a:t>32</a:t>
                      </a:r>
                      <a:r>
                        <a:rPr lang="ru-RU" sz="1200" b="1">
                          <a:solidFill>
                            <a:srgbClr val="999999"/>
                          </a:solidFill>
                          <a:latin typeface="OpenSansRegular"/>
                          <a:ea typeface="Times New Roman"/>
                          <a:cs typeface="Times New Roman"/>
                        </a:rPr>
                        <a:t> из 78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OpenSansRegular"/>
                          <a:ea typeface="Times New Roman"/>
                          <a:cs typeface="Times New Roman"/>
                        </a:rPr>
                        <a:t>41%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999999"/>
                          </a:solidFill>
                          <a:latin typeface="OpenSansRegular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444444"/>
                          </a:solidFill>
                          <a:latin typeface="OpenSansLight"/>
                          <a:ea typeface="Times New Roman"/>
                          <a:cs typeface="Times New Roman"/>
                        </a:rPr>
                        <a:t>Планирование ресурсов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OpenSansRegular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lang="ru-RU" sz="1200" b="1">
                          <a:solidFill>
                            <a:srgbClr val="999999"/>
                          </a:solidFill>
                          <a:latin typeface="OpenSansRegular"/>
                          <a:ea typeface="Times New Roman"/>
                          <a:cs typeface="Times New Roman"/>
                        </a:rPr>
                        <a:t> из 78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OpenSansRegular"/>
                          <a:ea typeface="Times New Roman"/>
                          <a:cs typeface="Times New Roman"/>
                        </a:rPr>
                        <a:t>58%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999999"/>
                          </a:solidFill>
                          <a:latin typeface="OpenSansRegular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444444"/>
                          </a:solidFill>
                          <a:latin typeface="OpenSansLight"/>
                          <a:ea typeface="Times New Roman"/>
                          <a:cs typeface="Times New Roman"/>
                        </a:rPr>
                        <a:t>Оценка результата или продукта деятельности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OpenSansRegular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ru-RU" sz="1200" b="1">
                          <a:solidFill>
                            <a:srgbClr val="999999"/>
                          </a:solidFill>
                          <a:latin typeface="OpenSansRegular"/>
                          <a:ea typeface="Times New Roman"/>
                          <a:cs typeface="Times New Roman"/>
                        </a:rPr>
                        <a:t> из 78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OpenSansRegular"/>
                          <a:ea typeface="Times New Roman"/>
                          <a:cs typeface="Times New Roman"/>
                        </a:rPr>
                        <a:t>45%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9592" y="3717032"/>
          <a:ext cx="6192688" cy="2088232"/>
        </p:xfrm>
        <a:graphic>
          <a:graphicData uri="http://schemas.openxmlformats.org/drawingml/2006/table">
            <a:tbl>
              <a:tblPr/>
              <a:tblGrid>
                <a:gridCol w="219450"/>
                <a:gridCol w="2876894"/>
                <a:gridCol w="1548172"/>
                <a:gridCol w="1548172"/>
              </a:tblGrid>
              <a:tr h="266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OpenSansRegular"/>
                          <a:ea typeface="Times New Roman"/>
                          <a:cs typeface="Times New Roman"/>
                        </a:rPr>
                        <a:t>#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OpenSansRegular"/>
                          <a:ea typeface="Times New Roman"/>
                          <a:cs typeface="Times New Roman"/>
                        </a:rPr>
                        <a:t>Группа умений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OpenSansRegular"/>
                          <a:ea typeface="Times New Roman"/>
                          <a:cs typeface="Times New Roman"/>
                        </a:rPr>
                        <a:t>Верных ответов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OpenSansRegular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0"/>
                    </a:solidFill>
                  </a:tcPr>
                </a:tc>
              </a:tr>
              <a:tr h="266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999999"/>
                          </a:solidFill>
                          <a:latin typeface="OpenSansRegular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rgbClr val="444444"/>
                          </a:solidFill>
                          <a:latin typeface="OpenSansLight"/>
                          <a:ea typeface="Times New Roman"/>
                          <a:cs typeface="Times New Roman"/>
                        </a:rPr>
                        <a:t>Определение проблемы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OpenSansRegular"/>
                          <a:ea typeface="Times New Roman"/>
                          <a:cs typeface="Times New Roman"/>
                        </a:rPr>
                        <a:t>71</a:t>
                      </a:r>
                      <a:r>
                        <a:rPr lang="ru-RU" sz="1200" b="1">
                          <a:solidFill>
                            <a:srgbClr val="999999"/>
                          </a:solidFill>
                          <a:latin typeface="OpenSansRegular"/>
                          <a:ea typeface="Times New Roman"/>
                          <a:cs typeface="Times New Roman"/>
                        </a:rPr>
                        <a:t> из 81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OpenSansRegular"/>
                          <a:ea typeface="Times New Roman"/>
                          <a:cs typeface="Times New Roman"/>
                        </a:rPr>
                        <a:t>88%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999999"/>
                          </a:solidFill>
                          <a:latin typeface="OpenSansRegular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 err="1">
                          <a:solidFill>
                            <a:srgbClr val="444444"/>
                          </a:solidFill>
                          <a:latin typeface="OpenSansLight"/>
                          <a:ea typeface="Times New Roman"/>
                          <a:cs typeface="Times New Roman"/>
                        </a:rPr>
                        <a:t>Целеполагание</a:t>
                      </a:r>
                      <a:r>
                        <a:rPr lang="ru-RU" sz="1200" b="1" u="sng" dirty="0">
                          <a:solidFill>
                            <a:srgbClr val="444444"/>
                          </a:solidFill>
                          <a:latin typeface="OpenSansLight"/>
                          <a:ea typeface="Times New Roman"/>
                          <a:cs typeface="Times New Roman"/>
                        </a:rPr>
                        <a:t> и планирование деятельности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OpenSansRegular"/>
                          <a:ea typeface="Times New Roman"/>
                          <a:cs typeface="Times New Roman"/>
                        </a:rPr>
                        <a:t>49</a:t>
                      </a:r>
                      <a:r>
                        <a:rPr lang="ru-RU" sz="1200" b="1" dirty="0">
                          <a:solidFill>
                            <a:srgbClr val="999999"/>
                          </a:solidFill>
                          <a:latin typeface="OpenSansRegular"/>
                          <a:ea typeface="Times New Roman"/>
                          <a:cs typeface="Times New Roman"/>
                        </a:rPr>
                        <a:t> из 81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OpenSansRegular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999999"/>
                          </a:solidFill>
                          <a:latin typeface="OpenSansRegular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rgbClr val="444444"/>
                          </a:solidFill>
                          <a:latin typeface="OpenSansLight"/>
                          <a:ea typeface="Times New Roman"/>
                          <a:cs typeface="Times New Roman"/>
                        </a:rPr>
                        <a:t>Применение технологий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OpenSansRegular"/>
                          <a:ea typeface="Times New Roman"/>
                          <a:cs typeface="Times New Roman"/>
                        </a:rPr>
                        <a:t>42</a:t>
                      </a:r>
                      <a:r>
                        <a:rPr lang="ru-RU" sz="1200" b="1">
                          <a:solidFill>
                            <a:srgbClr val="999999"/>
                          </a:solidFill>
                          <a:latin typeface="OpenSansRegular"/>
                          <a:ea typeface="Times New Roman"/>
                          <a:cs typeface="Times New Roman"/>
                        </a:rPr>
                        <a:t> из 81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OpenSansRegular"/>
                          <a:ea typeface="Times New Roman"/>
                          <a:cs typeface="Times New Roman"/>
                        </a:rPr>
                        <a:t>52%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999999"/>
                          </a:solidFill>
                          <a:latin typeface="OpenSansRegular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rgbClr val="444444"/>
                          </a:solidFill>
                          <a:latin typeface="OpenSansLight"/>
                          <a:ea typeface="Times New Roman"/>
                          <a:cs typeface="Times New Roman"/>
                        </a:rPr>
                        <a:t>Планирование ресурсов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OpenSansRegular"/>
                          <a:ea typeface="Times New Roman"/>
                          <a:cs typeface="Times New Roman"/>
                        </a:rPr>
                        <a:t>46</a:t>
                      </a:r>
                      <a:r>
                        <a:rPr lang="ru-RU" sz="1200" b="1">
                          <a:solidFill>
                            <a:srgbClr val="999999"/>
                          </a:solidFill>
                          <a:latin typeface="OpenSansRegular"/>
                          <a:ea typeface="Times New Roman"/>
                          <a:cs typeface="Times New Roman"/>
                        </a:rPr>
                        <a:t> из 81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OpenSansRegular"/>
                          <a:ea typeface="Times New Roman"/>
                          <a:cs typeface="Times New Roman"/>
                        </a:rPr>
                        <a:t>57%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999999"/>
                          </a:solidFill>
                          <a:latin typeface="OpenSansRegular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rgbClr val="444444"/>
                          </a:solidFill>
                          <a:latin typeface="OpenSansLight"/>
                          <a:ea typeface="Times New Roman"/>
                          <a:cs typeface="Times New Roman"/>
                        </a:rPr>
                        <a:t>Оценка результата или продукта деятельности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OpenSansRegular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200" b="1">
                          <a:solidFill>
                            <a:srgbClr val="999999"/>
                          </a:solidFill>
                          <a:latin typeface="OpenSansRegular"/>
                          <a:ea typeface="Times New Roman"/>
                          <a:cs typeface="Times New Roman"/>
                        </a:rPr>
                        <a:t> из 81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OpenSansRegular"/>
                          <a:ea typeface="Times New Roman"/>
                          <a:cs typeface="Times New Roman"/>
                        </a:rPr>
                        <a:t>62%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99792" y="4046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Регулятивные УУД. 3 класс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31409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Регулятивные УУД. 4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692696"/>
            <a:ext cx="84969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Список литературы</a:t>
            </a:r>
          </a:p>
          <a:p>
            <a:pPr lvl="0"/>
            <a:r>
              <a:rPr lang="ru-RU" sz="1600" dirty="0" smtClean="0"/>
              <a:t>1.Как проектировать универсальные учебные действия в начальной школе. От действия к мысли: пособие для учителя / [А.Г. </a:t>
            </a:r>
            <a:r>
              <a:rPr lang="ru-RU" sz="1600" dirty="0" err="1" smtClean="0"/>
              <a:t>Асмолов</a:t>
            </a:r>
            <a:r>
              <a:rPr lang="ru-RU" sz="1600" dirty="0" smtClean="0"/>
              <a:t>, Г.В. </a:t>
            </a:r>
            <a:r>
              <a:rPr lang="ru-RU" sz="1600" dirty="0" err="1" smtClean="0"/>
              <a:t>Бурменская</a:t>
            </a:r>
            <a:r>
              <a:rPr lang="ru-RU" sz="1600" dirty="0" smtClean="0"/>
              <a:t>, И.А. Володарская и др.]; под ред. А.Г. </a:t>
            </a:r>
            <a:r>
              <a:rPr lang="ru-RU" sz="1600" dirty="0" err="1" smtClean="0"/>
              <a:t>Асмолова</a:t>
            </a:r>
            <a:r>
              <a:rPr lang="ru-RU" sz="1600" dirty="0" smtClean="0"/>
              <a:t>. – М.: Просвещение, 2011. – 152 с.</a:t>
            </a:r>
          </a:p>
          <a:p>
            <a:pPr lvl="0"/>
            <a:r>
              <a:rPr lang="ru-RU" sz="1600" dirty="0" smtClean="0"/>
              <a:t>2.Крысин Л. П. Толковый словарь иноязычных слов. – М.: </a:t>
            </a:r>
            <a:r>
              <a:rPr lang="ru-RU" sz="1600" dirty="0" err="1" smtClean="0"/>
              <a:t>Эксмо</a:t>
            </a:r>
            <a:r>
              <a:rPr lang="ru-RU" sz="1600" dirty="0" smtClean="0"/>
              <a:t>, 2008. – 944 с. – (Библиотека словарей)</a:t>
            </a:r>
          </a:p>
          <a:p>
            <a:pPr lvl="0"/>
            <a:r>
              <a:rPr lang="ru-RU" sz="1600" dirty="0" smtClean="0"/>
              <a:t>3.Программы начального общего образования. Система Л. В. </a:t>
            </a:r>
            <a:r>
              <a:rPr lang="ru-RU" sz="1600" dirty="0" err="1" smtClean="0"/>
              <a:t>Занкова</a:t>
            </a:r>
            <a:r>
              <a:rPr lang="ru-RU" sz="1600" dirty="0" smtClean="0"/>
              <a:t>/Сост. Н. В. Нечаева, С. В. </a:t>
            </a:r>
            <a:r>
              <a:rPr lang="ru-RU" sz="1600" dirty="0" err="1" smtClean="0"/>
              <a:t>Бухалова</a:t>
            </a:r>
            <a:r>
              <a:rPr lang="ru-RU" sz="1600" dirty="0" smtClean="0"/>
              <a:t>. – Самара: Издательский дом «Федоров», 2011. – 224 с.</a:t>
            </a:r>
          </a:p>
          <a:p>
            <a:pPr lvl="0"/>
            <a:r>
              <a:rPr lang="ru-RU" sz="1600" dirty="0" smtClean="0"/>
              <a:t>4.Реализация нового образовательного стандарта: потенциал системы Л. В. </a:t>
            </a:r>
            <a:r>
              <a:rPr lang="ru-RU" sz="1600" dirty="0" err="1" smtClean="0"/>
              <a:t>Занкова</a:t>
            </a:r>
            <a:r>
              <a:rPr lang="ru-RU" sz="1600" dirty="0" smtClean="0"/>
              <a:t>/ А. Г. </a:t>
            </a:r>
            <a:r>
              <a:rPr lang="ru-RU" sz="1600" dirty="0" err="1" smtClean="0"/>
              <a:t>Ванцян</a:t>
            </a:r>
            <a:r>
              <a:rPr lang="ru-RU" sz="1600" dirty="0" smtClean="0"/>
              <a:t>, Н. В. Нечаева, Е. Н. Петрова, А. Ю. Плотникова, С. Г. Яковлева. – 2-е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– Самара: Издательство «Учебная литература»: Издательский дом «Федоров», 2011. – 224 с.</a:t>
            </a:r>
          </a:p>
          <a:p>
            <a:pPr lvl="0"/>
            <a:r>
              <a:rPr lang="ru-RU" sz="1600" dirty="0" smtClean="0"/>
              <a:t>5.И.И.Аргинская, Е. П. </a:t>
            </a:r>
            <a:r>
              <a:rPr lang="ru-RU" sz="1600" dirty="0" err="1" smtClean="0"/>
              <a:t>Бененсон</a:t>
            </a:r>
            <a:r>
              <a:rPr lang="ru-RU" sz="1600" dirty="0" smtClean="0"/>
              <a:t>, Л.С. Итина, С.Н. </a:t>
            </a:r>
            <a:r>
              <a:rPr lang="ru-RU" sz="1600" dirty="0" err="1" smtClean="0"/>
              <a:t>Кормишина</a:t>
            </a:r>
            <a:r>
              <a:rPr lang="ru-RU" sz="1600" dirty="0" smtClean="0"/>
              <a:t> Математика: Учебник для 1 класса: В 2 ч. – 2-е изд., - Самара: Издательство «Учебная литература» : Издательский дом «Федоров», 2012. </a:t>
            </a:r>
          </a:p>
          <a:p>
            <a:pPr lvl="0"/>
            <a:r>
              <a:rPr lang="ru-RU" sz="1600" dirty="0" smtClean="0"/>
              <a:t>6.И.И. </a:t>
            </a:r>
            <a:r>
              <a:rPr lang="ru-RU" sz="1600" dirty="0" err="1" smtClean="0"/>
              <a:t>Аргинская</a:t>
            </a:r>
            <a:r>
              <a:rPr lang="ru-RU" sz="1600" dirty="0" smtClean="0"/>
              <a:t>, Е.И. Ивановская, С.Н. </a:t>
            </a:r>
            <a:r>
              <a:rPr lang="ru-RU" sz="1600" dirty="0" err="1" smtClean="0"/>
              <a:t>Кормишина</a:t>
            </a:r>
            <a:r>
              <a:rPr lang="ru-RU" sz="1600" dirty="0" smtClean="0"/>
              <a:t>. Математика: Учебник для 2 класса: В 2 ч. –Самара: Издательство «Учебная литература» : Издательский дом «Федоров», 2012. </a:t>
            </a:r>
          </a:p>
          <a:p>
            <a:pPr lvl="0"/>
            <a:r>
              <a:rPr lang="ru-RU" sz="1600" dirty="0" smtClean="0"/>
              <a:t>7.И.ИАргинская, Е.И. Ивановская, С.Н. </a:t>
            </a:r>
            <a:r>
              <a:rPr lang="ru-RU" sz="1600" dirty="0" err="1" smtClean="0"/>
              <a:t>Кормишина</a:t>
            </a:r>
            <a:r>
              <a:rPr lang="ru-RU" sz="1600" dirty="0" smtClean="0"/>
              <a:t>. Математика: Учебник для 3 класса: В 2 ч. – Самара: Издательство «Учебная литература» : Издательский дом «Федоров», 2012. </a:t>
            </a:r>
          </a:p>
          <a:p>
            <a:pPr lvl="0"/>
            <a:r>
              <a:rPr lang="ru-RU" sz="1600" dirty="0" smtClean="0"/>
              <a:t>8.И.И. </a:t>
            </a:r>
            <a:r>
              <a:rPr lang="ru-RU" sz="1600" dirty="0" err="1" smtClean="0"/>
              <a:t>Аргинская</a:t>
            </a:r>
            <a:r>
              <a:rPr lang="ru-RU" sz="1600" dirty="0" smtClean="0"/>
              <a:t>, Е.И. Ивановская, С.Н. </a:t>
            </a:r>
            <a:r>
              <a:rPr lang="ru-RU" sz="1600" dirty="0" err="1" smtClean="0"/>
              <a:t>Кормишина</a:t>
            </a:r>
            <a:r>
              <a:rPr lang="ru-RU" sz="1600" dirty="0" smtClean="0"/>
              <a:t>. Математика: Учебник для 4 класса: В 2 ч. – 2-е изд., - Самара: Издательство «Учебная литература» : Издательский дом «Федоров», 2012. </a:t>
            </a:r>
          </a:p>
          <a:p>
            <a:pPr lvl="0"/>
            <a:r>
              <a:rPr lang="ru-RU" sz="1600" dirty="0" smtClean="0"/>
              <a:t>9.И.И. </a:t>
            </a:r>
            <a:r>
              <a:rPr lang="ru-RU" sz="1600" dirty="0" err="1" smtClean="0"/>
              <a:t>Аргинская</a:t>
            </a:r>
            <a:r>
              <a:rPr lang="ru-RU" sz="1600" dirty="0" smtClean="0"/>
              <a:t>, С.Н. </a:t>
            </a:r>
            <a:r>
              <a:rPr lang="ru-RU" sz="1600" dirty="0" err="1" smtClean="0"/>
              <a:t>Кормишина</a:t>
            </a:r>
            <a:r>
              <a:rPr lang="ru-RU" sz="1600" dirty="0" smtClean="0"/>
              <a:t> Методические рекомендации к курсу «Математика» 1 </a:t>
            </a:r>
            <a:r>
              <a:rPr lang="ru-RU" sz="1600" dirty="0" err="1" smtClean="0"/>
              <a:t>кл</a:t>
            </a:r>
            <a:r>
              <a:rPr lang="ru-RU" sz="1600" dirty="0" smtClean="0"/>
              <a:t>., 2 </a:t>
            </a:r>
            <a:r>
              <a:rPr lang="ru-RU" sz="1600" dirty="0" err="1" smtClean="0"/>
              <a:t>кл</a:t>
            </a:r>
            <a:r>
              <a:rPr lang="ru-RU" sz="1600" dirty="0" smtClean="0"/>
              <a:t>., 3 </a:t>
            </a:r>
            <a:r>
              <a:rPr lang="ru-RU" sz="1600" dirty="0" err="1" smtClean="0"/>
              <a:t>кл</a:t>
            </a:r>
            <a:r>
              <a:rPr lang="ru-RU" sz="1600" dirty="0" smtClean="0"/>
              <a:t>., 4 </a:t>
            </a:r>
            <a:r>
              <a:rPr lang="ru-RU" sz="1600" dirty="0" err="1" smtClean="0"/>
              <a:t>кл</a:t>
            </a:r>
            <a:r>
              <a:rPr lang="ru-RU" sz="1600" dirty="0" smtClean="0"/>
              <a:t>. Издательство «Учебная литература»: Издательский дом «Федоров», 2012.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9512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Регулятивные УУД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196752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/>
              <a:t> </a:t>
            </a:r>
            <a:r>
              <a:rPr lang="ru-RU" sz="3200" dirty="0" err="1" smtClean="0"/>
              <a:t>Целеполагание</a:t>
            </a:r>
            <a:endParaRPr lang="ru-RU" sz="3200" dirty="0" smtClean="0"/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Планирование и прогнозирование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Контроль и коррекция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Самооценка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Волевая </a:t>
            </a:r>
            <a:r>
              <a:rPr lang="ru-RU" sz="3200" dirty="0" err="1" smtClean="0"/>
              <a:t>саморегуляция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3265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Целеполагание</a:t>
            </a:r>
            <a:r>
              <a:rPr lang="ru-RU" sz="3200" dirty="0" smtClean="0"/>
              <a:t> – это процесс формулирования цели, процесс её развёртывания (по Ю.А. </a:t>
            </a:r>
            <a:r>
              <a:rPr lang="ru-RU" sz="3200" dirty="0" err="1" smtClean="0"/>
              <a:t>Конаржевскому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9" y="213285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Алгоритм </a:t>
            </a:r>
            <a:r>
              <a:rPr lang="ru-RU" sz="2400" dirty="0" err="1" smtClean="0"/>
              <a:t>целеполагания</a:t>
            </a:r>
            <a:r>
              <a:rPr lang="ru-RU" sz="2400" dirty="0" smtClean="0"/>
              <a:t>:</a:t>
            </a:r>
            <a:endParaRPr lang="ru-RU" sz="2400" dirty="0" smtClean="0"/>
          </a:p>
          <a:p>
            <a:r>
              <a:rPr lang="ru-RU" sz="2400" dirty="0" smtClean="0"/>
              <a:t>-анализ учебной ситуации;</a:t>
            </a:r>
          </a:p>
          <a:p>
            <a:r>
              <a:rPr lang="ru-RU" sz="2400" dirty="0" smtClean="0"/>
              <a:t>-установление потребностей и интересов, </a:t>
            </a:r>
          </a:p>
          <a:p>
            <a:r>
              <a:rPr lang="ru-RU" sz="2400" dirty="0" smtClean="0"/>
              <a:t>  подлежащих     удовлетворению;</a:t>
            </a:r>
          </a:p>
          <a:p>
            <a:r>
              <a:rPr lang="ru-RU" sz="2400" dirty="0" smtClean="0"/>
              <a:t>-выявление и выбор эффективных ресурсов (из доступных);</a:t>
            </a:r>
          </a:p>
          <a:p>
            <a:r>
              <a:rPr lang="ru-RU" sz="2400" dirty="0" smtClean="0"/>
              <a:t>-формулировка цели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414" y="2214554"/>
          <a:ext cx="684076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0"/>
                <a:gridCol w="3420380"/>
              </a:tblGrid>
              <a:tr h="30539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Цель урока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Цель достигнута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39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Понять …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Я понял …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39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Узнать …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Я узнал …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39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Изучить …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Я изучил …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39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Освоить …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Я освоил …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39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Научиться …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Я научился …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39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Повторить …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Я повторил …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39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Закрепить …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Я закрепил …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5984" y="150017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Опорные слова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428604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Цель – это то, что мы </a:t>
            </a:r>
            <a:r>
              <a:rPr lang="ru-RU" sz="2400" b="1" dirty="0" smtClean="0"/>
              <a:t>узнаем, откроем, чему научимся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Цель – это </a:t>
            </a:r>
            <a:r>
              <a:rPr lang="ru-RU" sz="2400" b="1" dirty="0" smtClean="0"/>
              <a:t>результат</a:t>
            </a:r>
            <a:r>
              <a:rPr lang="ru-RU" sz="2400" dirty="0" smtClean="0"/>
              <a:t>, который мы хотим получить и он должен быть реальным.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33265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«Проблемная ситуация»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1340768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класс. Тема урока: «Решение выражений, в которых встречаются действия двух ступеней» </a:t>
            </a:r>
          </a:p>
          <a:p>
            <a:r>
              <a:rPr lang="ru-RU" sz="2800" dirty="0" smtClean="0"/>
              <a:t>3 + 7 </a:t>
            </a:r>
            <a:r>
              <a:rPr lang="ru-RU" sz="2800" dirty="0" err="1" smtClean="0"/>
              <a:t>х</a:t>
            </a:r>
            <a:r>
              <a:rPr lang="ru-RU" sz="2800" dirty="0" smtClean="0"/>
              <a:t> 4 = 40 		3 + 7 </a:t>
            </a:r>
            <a:r>
              <a:rPr lang="ru-RU" sz="2800" dirty="0" err="1" smtClean="0"/>
              <a:t>х</a:t>
            </a:r>
            <a:r>
              <a:rPr lang="ru-RU" sz="2800" dirty="0" smtClean="0"/>
              <a:t> 4 = 31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284984"/>
            <a:ext cx="7200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«Исключение»</a:t>
            </a:r>
          </a:p>
          <a:p>
            <a:r>
              <a:rPr lang="ru-RU" sz="2000" dirty="0" smtClean="0"/>
              <a:t>1 класс. Тема урока: «Сложение с переходом через 10» </a:t>
            </a:r>
          </a:p>
          <a:p>
            <a:r>
              <a:rPr lang="ru-RU" sz="3200" dirty="0" smtClean="0"/>
              <a:t>5 + 3       4 + 2       7 + 3      6 + 7      8 + 1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32656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Планирование  заключается в преднамеренном «проектировании» требуемого предмета, в поиске средств и путей его построения.</a:t>
            </a:r>
          </a:p>
          <a:p>
            <a:r>
              <a:rPr lang="ru-RU" sz="2800" dirty="0" smtClean="0"/>
              <a:t> (по Ю.К. </a:t>
            </a:r>
            <a:r>
              <a:rPr lang="ru-RU" sz="2800" dirty="0" err="1" smtClean="0"/>
              <a:t>Бабанскому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9" y="213285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Основные </a:t>
            </a:r>
            <a:r>
              <a:rPr lang="ru-RU" sz="2400" dirty="0" smtClean="0"/>
              <a:t>условия:</a:t>
            </a:r>
            <a:endParaRPr lang="ru-RU" sz="2400" dirty="0" smtClean="0"/>
          </a:p>
          <a:p>
            <a:r>
              <a:rPr lang="ru-RU" sz="2400" dirty="0" smtClean="0"/>
              <a:t>-четко определённые цели; </a:t>
            </a:r>
          </a:p>
          <a:p>
            <a:r>
              <a:rPr lang="ru-RU" sz="2400" dirty="0" smtClean="0"/>
              <a:t>-понимание правил и последовательности выполнения действий;</a:t>
            </a:r>
          </a:p>
          <a:p>
            <a:r>
              <a:rPr lang="ru-RU" sz="2400" dirty="0" smtClean="0"/>
              <a:t>-наличие образа, который следует достичь;</a:t>
            </a:r>
          </a:p>
          <a:p>
            <a:r>
              <a:rPr lang="ru-RU" sz="2400" dirty="0" smtClean="0"/>
              <a:t>-постоянный самоконтроль и  при обнаружении отклонений внесение поправок в свои действия;</a:t>
            </a:r>
          </a:p>
          <a:p>
            <a:r>
              <a:rPr lang="ru-RU" sz="2400" dirty="0" smtClean="0"/>
              <a:t>-правильная самооценка  успехов в достижении цели учебной деятельности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6247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624" y="47667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Математика 1 класс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Правила планирования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196752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Каждое дело начинай с плана.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Составляя план, думай о конечном результате.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Составляй конкретные шаги плана.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Продумывай свои действия на шаг вперёд.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429000"/>
            <a:ext cx="5940425" cy="220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1640" y="31409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Математика. 1 класс.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5940425" cy="20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645024"/>
            <a:ext cx="5940425" cy="215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69269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Математика. 1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1009</Words>
  <Application>Microsoft Office PowerPoint</Application>
  <PresentationFormat>Экран (4:3)</PresentationFormat>
  <Paragraphs>158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Формирование регулятивных универсальных учебных действий младших школьников на уроках математики по развивающей системе  Л.В. Занкова</vt:lpstr>
      <vt:lpstr>  Регулятивные УУД   </vt:lpstr>
      <vt:lpstr>Слайд 3</vt:lpstr>
      <vt:lpstr>Слайд 4</vt:lpstr>
      <vt:lpstr>Слайд 5</vt:lpstr>
      <vt:lpstr>Слайд 6</vt:lpstr>
      <vt:lpstr>Слайд 7</vt:lpstr>
      <vt:lpstr>Правила планирования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регулятивных универсальных учебных действий младших школьников на уроках математики по развивающей системе Л.В. Занкова</dc:title>
  <dc:creator>Андрей</dc:creator>
  <cp:lastModifiedBy>777</cp:lastModifiedBy>
  <cp:revision>34</cp:revision>
  <dcterms:created xsi:type="dcterms:W3CDTF">2017-04-06T18:41:58Z</dcterms:created>
  <dcterms:modified xsi:type="dcterms:W3CDTF">2017-04-06T23:51:54Z</dcterms:modified>
</cp:coreProperties>
</file>