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8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7FB8-2D97-48F9-B71F-D04FCB3F68DD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CE0C7-C44B-42AB-BB9A-9374132678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9070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7FB8-2D97-48F9-B71F-D04FCB3F68DD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CE0C7-C44B-42AB-BB9A-9374132678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9799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7FB8-2D97-48F9-B71F-D04FCB3F68DD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CE0C7-C44B-42AB-BB9A-9374132678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5334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7FB8-2D97-48F9-B71F-D04FCB3F68DD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CE0C7-C44B-42AB-BB9A-9374132678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5672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7FB8-2D97-48F9-B71F-D04FCB3F68DD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CE0C7-C44B-42AB-BB9A-9374132678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4094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7FB8-2D97-48F9-B71F-D04FCB3F68DD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CE0C7-C44B-42AB-BB9A-9374132678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9048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7FB8-2D97-48F9-B71F-D04FCB3F68DD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CE0C7-C44B-42AB-BB9A-9374132678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741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7FB8-2D97-48F9-B71F-D04FCB3F68DD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CE0C7-C44B-42AB-BB9A-9374132678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8104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7FB8-2D97-48F9-B71F-D04FCB3F68DD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CE0C7-C44B-42AB-BB9A-9374132678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4521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7FB8-2D97-48F9-B71F-D04FCB3F68DD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CE0C7-C44B-42AB-BB9A-9374132678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3776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7FB8-2D97-48F9-B71F-D04FCB3F68DD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CE0C7-C44B-42AB-BB9A-9374132678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6897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D7FB8-2D97-48F9-B71F-D04FCB3F68DD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CE0C7-C44B-42AB-BB9A-9374132678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4679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7223" y="477794"/>
            <a:ext cx="11079892" cy="528869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9600" dirty="0" smtClean="0"/>
              <a:t>Умножение положительных и отрицательных чисел.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xmlns="" val="2268396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653584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Умножение чисел с одинаковыми знаками.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Первый случай, который может вам встретиться - это умножение чисел с одинаковыми знаками.</a:t>
            </a:r>
          </a:p>
          <a:p>
            <a:r>
              <a:rPr lang="ru-RU" b="0" i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Чтобы умножить два числа с одинаковыми знаками надо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:</a:t>
            </a:r>
          </a:p>
          <a:p>
            <a:endParaRPr lang="ru-RU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перемножить модули чисел;</a:t>
            </a:r>
          </a:p>
          <a:p>
            <a:endParaRPr lang="ru-RU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перед полученным произведением поставить знак «</a:t>
            </a:r>
            <a:r>
              <a:rPr lang="ru-RU" b="0" i="0" dirty="0" smtClean="0"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+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» (при записи ответа знак «плюс» перед первым числом слева можно опускать).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Примеры умножения отрицательных и положительных чисел.</a:t>
            </a:r>
          </a:p>
          <a:p>
            <a:endParaRPr lang="ru-RU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(- 3) • (- 6) = + 18 = 18</a:t>
            </a:r>
          </a:p>
          <a:p>
            <a:endParaRPr lang="ru-RU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 • 3 = 6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066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Умножение чисел с разными знаками.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Второй возможный случай - это умножение чисел с разными знаками.</a:t>
            </a:r>
          </a:p>
          <a:p>
            <a:r>
              <a:rPr lang="ru-RU" i="1" dirty="0"/>
              <a:t>Чтобы умножить два числа с разными знаками, надо</a:t>
            </a:r>
            <a:r>
              <a:rPr lang="ru-RU" dirty="0"/>
              <a:t>:</a:t>
            </a:r>
          </a:p>
          <a:p>
            <a:r>
              <a:rPr lang="ru-RU" dirty="0"/>
              <a:t>перемножить модули чисел;</a:t>
            </a:r>
          </a:p>
          <a:p>
            <a:r>
              <a:rPr lang="ru-RU" dirty="0"/>
              <a:t>перед полученным произведением поставить знак «-».</a:t>
            </a:r>
          </a:p>
          <a:p>
            <a:r>
              <a:rPr lang="ru-RU" dirty="0"/>
              <a:t>Примеры умножения отрицательных и положительных чисел.</a:t>
            </a:r>
          </a:p>
          <a:p>
            <a:r>
              <a:rPr lang="ru-RU" dirty="0"/>
              <a:t>(- 0,3) • 0,5 = - 1,5</a:t>
            </a:r>
          </a:p>
          <a:p>
            <a:r>
              <a:rPr lang="ru-RU" dirty="0"/>
              <a:t>1,2 • (- 7) = - </a:t>
            </a:r>
            <a:r>
              <a:rPr lang="ru-RU" dirty="0" smtClean="0"/>
              <a:t>8,4</a:t>
            </a:r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3356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Правила для умножения.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09267388"/>
              </p:ext>
            </p:extLst>
          </p:nvPr>
        </p:nvGraphicFramePr>
        <p:xfrm>
          <a:off x="838200" y="3795964"/>
          <a:ext cx="10515600" cy="2819400"/>
        </p:xfrm>
        <a:graphic>
          <a:graphicData uri="http://schemas.openxmlformats.org/drawingml/2006/table">
            <a:tbl>
              <a:tblPr/>
              <a:tblGrid>
                <a:gridCol w="5257800"/>
                <a:gridCol w="5257800"/>
              </a:tblGrid>
              <a:tr h="1160315">
                <a:tc>
                  <a:txBody>
                    <a:bodyPr/>
                    <a:lstStyle/>
                    <a:p>
                      <a:r>
                        <a:rPr lang="ru-RU" sz="8000" dirty="0">
                          <a:solidFill>
                            <a:srgbClr val="008000"/>
                          </a:solidFill>
                          <a:effectLst/>
                        </a:rPr>
                        <a:t>+</a:t>
                      </a:r>
                      <a:r>
                        <a:rPr lang="ru-RU" sz="8000" dirty="0">
                          <a:effectLst/>
                        </a:rPr>
                        <a:t> • (</a:t>
                      </a:r>
                      <a:r>
                        <a:rPr lang="ru-RU" sz="8000" dirty="0">
                          <a:solidFill>
                            <a:srgbClr val="008000"/>
                          </a:solidFill>
                          <a:effectLst/>
                        </a:rPr>
                        <a:t>+</a:t>
                      </a:r>
                      <a:r>
                        <a:rPr lang="ru-RU" sz="8000" dirty="0">
                          <a:effectLst/>
                        </a:rPr>
                        <a:t>) = </a:t>
                      </a:r>
                      <a:r>
                        <a:rPr lang="ru-RU" sz="8000" dirty="0">
                          <a:solidFill>
                            <a:srgbClr val="008000"/>
                          </a:solidFill>
                          <a:effectLst/>
                        </a:rPr>
                        <a:t>+</a:t>
                      </a:r>
                      <a:endParaRPr lang="ru-RU" sz="8000" dirty="0">
                        <a:effectLst/>
                      </a:endParaRP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0" dirty="0">
                          <a:solidFill>
                            <a:srgbClr val="008000"/>
                          </a:solidFill>
                          <a:effectLst/>
                        </a:rPr>
                        <a:t>+</a:t>
                      </a:r>
                      <a:r>
                        <a:rPr lang="ru-RU" sz="8000" dirty="0">
                          <a:effectLst/>
                        </a:rPr>
                        <a:t> • (</a:t>
                      </a:r>
                      <a:r>
                        <a:rPr lang="ru-RU" sz="8000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ru-RU" sz="8000" dirty="0">
                          <a:effectLst/>
                        </a:rPr>
                        <a:t>) = </a:t>
                      </a:r>
                      <a:r>
                        <a:rPr lang="ru-RU" sz="8000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ru-RU" sz="8000" dirty="0">
                        <a:effectLst/>
                      </a:endParaRP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1"/>
                    </a:solidFill>
                  </a:tcPr>
                </a:tc>
              </a:tr>
              <a:tr h="1160315">
                <a:tc>
                  <a:txBody>
                    <a:bodyPr/>
                    <a:lstStyle/>
                    <a:p>
                      <a:r>
                        <a:rPr lang="ru-RU" sz="800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ru-RU" sz="8000">
                          <a:effectLst/>
                        </a:rPr>
                        <a:t> • (</a:t>
                      </a:r>
                      <a:r>
                        <a:rPr lang="ru-RU" sz="800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ru-RU" sz="8000">
                          <a:effectLst/>
                        </a:rPr>
                        <a:t>) = </a:t>
                      </a:r>
                      <a:r>
                        <a:rPr lang="ru-RU" sz="8000">
                          <a:solidFill>
                            <a:srgbClr val="008000"/>
                          </a:solidFill>
                          <a:effectLst/>
                        </a:rPr>
                        <a:t>+</a:t>
                      </a:r>
                      <a:endParaRPr lang="ru-RU" sz="8000">
                        <a:effectLst/>
                      </a:endParaRP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0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ru-RU" sz="8000" dirty="0">
                          <a:effectLst/>
                        </a:rPr>
                        <a:t> • (</a:t>
                      </a:r>
                      <a:r>
                        <a:rPr lang="ru-RU" sz="8000" dirty="0">
                          <a:solidFill>
                            <a:srgbClr val="008000"/>
                          </a:solidFill>
                          <a:effectLst/>
                        </a:rPr>
                        <a:t>+</a:t>
                      </a:r>
                      <a:r>
                        <a:rPr lang="ru-RU" sz="8000" dirty="0">
                          <a:effectLst/>
                        </a:rPr>
                        <a:t>) = </a:t>
                      </a:r>
                      <a:r>
                        <a:rPr lang="ru-RU" sz="8000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ru-RU" sz="8000" dirty="0">
                        <a:effectLst/>
                      </a:endParaRP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19794" y="1690688"/>
            <a:ext cx="11152412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8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8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Запомнить правило знаков для умножения очень просто. Данное правило совпадает с правилом раскрытия скобок.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810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       </a:t>
            </a:r>
          </a:p>
          <a:p>
            <a:pPr marL="0" marR="0" lvl="0" indent="3810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Минус на минус даёт плюс,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 Плюс на минус даёт минус.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8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61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/>
              <a:t>Умножение на ноль </a:t>
            </a:r>
            <a:r>
              <a:rPr lang="ru-RU" b="1"/>
              <a:t>и </a:t>
            </a:r>
            <a:r>
              <a:rPr lang="ru-RU" b="1" smtClean="0"/>
              <a:t>единицу.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Если среди множителей есть число ноль или положительная единица, то умножение выполняется по известным правилам.</a:t>
            </a:r>
          </a:p>
          <a:p>
            <a:r>
              <a:rPr lang="ru-RU" dirty="0"/>
              <a:t>0 • a = 0</a:t>
            </a:r>
          </a:p>
          <a:p>
            <a:r>
              <a:rPr lang="ru-RU" dirty="0"/>
              <a:t>a • 0 = 0</a:t>
            </a:r>
          </a:p>
          <a:p>
            <a:r>
              <a:rPr lang="ru-RU" dirty="0"/>
              <a:t>a • 1 = a</a:t>
            </a:r>
          </a:p>
          <a:p>
            <a:r>
              <a:rPr lang="ru-RU" dirty="0"/>
              <a:t>Примеры:</a:t>
            </a:r>
          </a:p>
          <a:p>
            <a:r>
              <a:rPr lang="ru-RU" dirty="0"/>
              <a:t>0 • (- 3) = 0</a:t>
            </a:r>
          </a:p>
          <a:p>
            <a:r>
              <a:rPr lang="ru-RU" dirty="0"/>
              <a:t>0,4 • 1 = 0,4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78763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8774" y="403653"/>
            <a:ext cx="10515600" cy="3748217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Работу выполнил </a:t>
            </a:r>
            <a:br>
              <a:rPr lang="ru-RU" dirty="0" smtClean="0"/>
            </a:br>
            <a:r>
              <a:rPr lang="ru-RU" dirty="0" smtClean="0"/>
              <a:t>ученик 6 «Б» класса</a:t>
            </a:r>
            <a:br>
              <a:rPr lang="ru-RU" dirty="0" smtClean="0"/>
            </a:br>
            <a:r>
              <a:rPr lang="ru-RU" dirty="0" smtClean="0"/>
              <a:t>Сметанкин </a:t>
            </a:r>
            <a:br>
              <a:rPr lang="ru-RU" dirty="0" smtClean="0"/>
            </a:br>
            <a:r>
              <a:rPr lang="ru-RU" dirty="0" smtClean="0"/>
              <a:t>Евгений </a:t>
            </a:r>
            <a:br>
              <a:rPr lang="ru-RU" dirty="0" smtClean="0"/>
            </a:br>
            <a:r>
              <a:rPr lang="ru-RU" dirty="0" smtClean="0"/>
              <a:t>Фёдорович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88774" y="4151870"/>
            <a:ext cx="10515600" cy="76944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Спасибо</a:t>
            </a:r>
            <a:r>
              <a:rPr lang="ru-RU" sz="4400" dirty="0" smtClean="0">
                <a:solidFill>
                  <a:srgbClr val="FF0000"/>
                </a:solidFill>
              </a:rPr>
              <a:t> за внимание.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859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theme/theme1.xml><?xml version="1.0" encoding="utf-8"?>
<a:theme xmlns:a="http://schemas.openxmlformats.org/drawingml/2006/main" name="Умножение положительных и отрицательных чисел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Умножение положительных и отрицательных чисел</Template>
  <TotalTime>0</TotalTime>
  <Words>234</Words>
  <Application>Microsoft Office PowerPoint</Application>
  <PresentationFormat>Произвольный</PresentationFormat>
  <Paragraphs>41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Умножение положительных и отрицательных чисел</vt:lpstr>
      <vt:lpstr>Умножение положительных и отрицательных чисел.</vt:lpstr>
      <vt:lpstr>Умножение чисел с одинаковыми знаками.</vt:lpstr>
      <vt:lpstr>Умножение чисел с разными знаками.</vt:lpstr>
      <vt:lpstr>Правила для умножения.</vt:lpstr>
      <vt:lpstr>Умножение на ноль и единицу. </vt:lpstr>
      <vt:lpstr>Работу выполнил  ученик 6 «Б» класса Сметанкин  Евгений  Фёдорович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Умножение положительных и отрицательных чисел.</dc:title>
  <dc:creator>Александр</dc:creator>
  <cp:lastModifiedBy>Александр</cp:lastModifiedBy>
  <cp:revision>1</cp:revision>
  <dcterms:created xsi:type="dcterms:W3CDTF">2015-04-06T16:53:23Z</dcterms:created>
  <dcterms:modified xsi:type="dcterms:W3CDTF">2015-04-06T16:53:40Z</dcterms:modified>
</cp:coreProperties>
</file>