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9" r:id="rId5"/>
    <p:sldId id="262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608B576-C1C8-44AF-81B6-9452C57C25D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7912E78-D0A5-4DDC-BF93-A69AB684E8F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09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B576-C1C8-44AF-81B6-9452C57C25D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2E78-D0A5-4DDC-BF93-A69AB684E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65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B576-C1C8-44AF-81B6-9452C57C25D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2E78-D0A5-4DDC-BF93-A69AB684E8F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039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B576-C1C8-44AF-81B6-9452C57C25D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2E78-D0A5-4DDC-BF93-A69AB684E8F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686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B576-C1C8-44AF-81B6-9452C57C25D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2E78-D0A5-4DDC-BF93-A69AB684E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925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B576-C1C8-44AF-81B6-9452C57C25D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2E78-D0A5-4DDC-BF93-A69AB684E8F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81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B576-C1C8-44AF-81B6-9452C57C25D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2E78-D0A5-4DDC-BF93-A69AB684E8F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12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B576-C1C8-44AF-81B6-9452C57C25D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2E78-D0A5-4DDC-BF93-A69AB684E8F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723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B576-C1C8-44AF-81B6-9452C57C25D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2E78-D0A5-4DDC-BF93-A69AB684E8F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59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B576-C1C8-44AF-81B6-9452C57C25D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2E78-D0A5-4DDC-BF93-A69AB684E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476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B576-C1C8-44AF-81B6-9452C57C25D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2E78-D0A5-4DDC-BF93-A69AB684E8F9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158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B576-C1C8-44AF-81B6-9452C57C25D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2E78-D0A5-4DDC-BF93-A69AB684E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59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B576-C1C8-44AF-81B6-9452C57C25D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2E78-D0A5-4DDC-BF93-A69AB684E8F9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291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B576-C1C8-44AF-81B6-9452C57C25D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2E78-D0A5-4DDC-BF93-A69AB684E8F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66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B576-C1C8-44AF-81B6-9452C57C25D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2E78-D0A5-4DDC-BF93-A69AB684E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40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B576-C1C8-44AF-81B6-9452C57C25D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2E78-D0A5-4DDC-BF93-A69AB684E8F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785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B576-C1C8-44AF-81B6-9452C57C25D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2E78-D0A5-4DDC-BF93-A69AB684E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763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08B576-C1C8-44AF-81B6-9452C57C25D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912E78-D0A5-4DDC-BF93-A69AB684E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6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Тест. </a:t>
            </a:r>
            <a:r>
              <a:rPr lang="ru-RU" b="1" i="1" dirty="0"/>
              <a:t>А</a:t>
            </a:r>
            <a:r>
              <a:rPr lang="ru-RU" b="1" i="1" dirty="0" smtClean="0"/>
              <a:t>рхитектура </a:t>
            </a:r>
            <a:r>
              <a:rPr lang="ru-RU" b="1" i="1" dirty="0" smtClean="0"/>
              <a:t>средневековья. 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i="1" dirty="0"/>
              <a:t>Ответы.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0072" y="5380672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Подготовила Шульгина М.В., учитель высшей квалификационной категории МБОУ СШ № 17, г. Архангельск</a:t>
            </a:r>
            <a:endParaRPr lang="ru-RU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76338" y="908720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1. </a:t>
            </a:r>
            <a:r>
              <a:rPr lang="ru-RU" sz="3200" b="1" i="1" dirty="0">
                <a:solidFill>
                  <a:srgbClr val="C00000"/>
                </a:solidFill>
              </a:rPr>
              <a:t>Собор </a:t>
            </a:r>
            <a:r>
              <a:rPr lang="ru-RU" sz="3200" b="1" i="1" dirty="0" err="1">
                <a:solidFill>
                  <a:srgbClr val="C00000"/>
                </a:solidFill>
              </a:rPr>
              <a:t>Нотр</a:t>
            </a:r>
            <a:r>
              <a:rPr lang="ru-RU" sz="3200" b="1" i="1" dirty="0">
                <a:solidFill>
                  <a:srgbClr val="C00000"/>
                </a:solidFill>
              </a:rPr>
              <a:t>-Дам. </a:t>
            </a:r>
            <a:r>
              <a:rPr lang="ru-RU" sz="3200" b="1" i="1" dirty="0"/>
              <a:t>Париж. </a:t>
            </a:r>
            <a:r>
              <a:rPr lang="ru-RU" sz="3200" b="1" i="1" dirty="0" smtClean="0"/>
              <a:t>Франция</a:t>
            </a:r>
            <a:r>
              <a:rPr lang="ru-RU" sz="3200" b="1" i="1" dirty="0"/>
              <a:t>. </a:t>
            </a:r>
            <a:r>
              <a:rPr lang="ru-RU" sz="3200" b="1" i="1" dirty="0">
                <a:solidFill>
                  <a:srgbClr val="C00000"/>
                </a:solidFill>
              </a:rPr>
              <a:t>Готический стиль. </a:t>
            </a:r>
            <a:r>
              <a:rPr lang="en-US" sz="3200" b="1" i="1" dirty="0" smtClean="0"/>
              <a:t>XII</a:t>
            </a:r>
            <a:r>
              <a:rPr lang="ru-RU" sz="3200" b="1" i="1" dirty="0" smtClean="0"/>
              <a:t> – </a:t>
            </a:r>
            <a:r>
              <a:rPr lang="en-US" sz="3200" b="1" i="1" dirty="0" smtClean="0"/>
              <a:t>XIV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вв</a:t>
            </a:r>
            <a:endParaRPr lang="ru-RU" sz="3200" b="1" i="1" dirty="0"/>
          </a:p>
        </p:txBody>
      </p:sp>
      <p:pic>
        <p:nvPicPr>
          <p:cNvPr id="7" name="Picture 4" descr="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827584" y="2202512"/>
            <a:ext cx="3824005" cy="373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france_paris_notre_dame_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148064" y="2165709"/>
            <a:ext cx="2705134" cy="3864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2.</a:t>
            </a:r>
            <a:r>
              <a:rPr lang="ru-RU" sz="3200" b="1" i="1" dirty="0"/>
              <a:t> </a:t>
            </a:r>
            <a:r>
              <a:rPr lang="ru-RU" sz="3200" b="1" i="1" dirty="0" smtClean="0">
                <a:solidFill>
                  <a:srgbClr val="C00000"/>
                </a:solidFill>
              </a:rPr>
              <a:t>Мариенкирхе </a:t>
            </a:r>
            <a:r>
              <a:rPr lang="ru-RU" sz="3200" b="1" i="1" dirty="0" smtClean="0"/>
              <a:t>в </a:t>
            </a:r>
            <a:r>
              <a:rPr lang="ru-RU" sz="3200" b="1" i="1" dirty="0" err="1"/>
              <a:t>Лаахе</a:t>
            </a:r>
            <a:r>
              <a:rPr lang="ru-RU" sz="3200" b="1" i="1" dirty="0"/>
              <a:t>. </a:t>
            </a:r>
            <a:r>
              <a:rPr lang="ru-RU" sz="3200" b="1" i="1" dirty="0" smtClean="0">
                <a:solidFill>
                  <a:srgbClr val="C00000"/>
                </a:solidFill>
              </a:rPr>
              <a:t>Романская </a:t>
            </a:r>
            <a:r>
              <a:rPr lang="ru-RU" sz="3200" b="1" i="1" dirty="0">
                <a:solidFill>
                  <a:srgbClr val="C00000"/>
                </a:solidFill>
              </a:rPr>
              <a:t>базилика. Германия</a:t>
            </a:r>
            <a:r>
              <a:rPr lang="ru-RU" sz="3200" b="1" i="1" dirty="0" smtClean="0">
                <a:solidFill>
                  <a:srgbClr val="C00000"/>
                </a:solidFill>
              </a:rPr>
              <a:t>. </a:t>
            </a:r>
            <a:r>
              <a:rPr lang="ru-RU" sz="3200" b="1" i="1" dirty="0" smtClean="0">
                <a:solidFill>
                  <a:schemeClr val="tx1"/>
                </a:solidFill>
              </a:rPr>
              <a:t>Середина </a:t>
            </a:r>
            <a:r>
              <a:rPr lang="en-US" sz="3200" b="1" i="1" dirty="0">
                <a:solidFill>
                  <a:schemeClr val="tx1"/>
                </a:solidFill>
              </a:rPr>
              <a:t>XII </a:t>
            </a:r>
            <a:r>
              <a:rPr lang="ru-RU" sz="3200" b="1" i="1" dirty="0">
                <a:solidFill>
                  <a:schemeClr val="tx1"/>
                </a:solidFill>
              </a:rPr>
              <a:t>в. </a:t>
            </a:r>
          </a:p>
        </p:txBody>
      </p:sp>
      <p:pic>
        <p:nvPicPr>
          <p:cNvPr id="4" name="Picture 4" descr="сканирование003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24000" contrast="6000"/>
          </a:blip>
          <a:stretch>
            <a:fillRect/>
          </a:stretch>
        </p:blipFill>
        <p:spPr bwMode="auto">
          <a:xfrm>
            <a:off x="611560" y="2077424"/>
            <a:ext cx="3960440" cy="3355911"/>
          </a:xfrm>
          <a:prstGeom prst="rect">
            <a:avLst/>
          </a:prstGeom>
          <a:noFill/>
        </p:spPr>
      </p:pic>
      <p:pic>
        <p:nvPicPr>
          <p:cNvPr id="7" name="Picture 2" descr="F:\Marinka\presentations\мхк\романский стиль\Аббатство Мария Лаах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60032" y="2733799"/>
            <a:ext cx="3599383" cy="2699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483" y="692696"/>
            <a:ext cx="6798734" cy="1303867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3.</a:t>
            </a:r>
            <a:r>
              <a:rPr lang="ru-RU" sz="3200" b="1" i="1" dirty="0">
                <a:solidFill>
                  <a:srgbClr val="C00000"/>
                </a:solidFill>
              </a:rPr>
              <a:t> Пизанский собор. </a:t>
            </a:r>
            <a:r>
              <a:rPr lang="ru-RU" sz="3200" b="1" i="1" dirty="0" smtClean="0"/>
              <a:t>Италия</a:t>
            </a:r>
            <a:r>
              <a:rPr lang="ru-RU" sz="3200" b="1" i="1" dirty="0"/>
              <a:t>. </a:t>
            </a:r>
            <a:r>
              <a:rPr lang="ru-RU" sz="3200" b="1" i="1" dirty="0">
                <a:solidFill>
                  <a:srgbClr val="C00000"/>
                </a:solidFill>
              </a:rPr>
              <a:t>Романский стиль. </a:t>
            </a:r>
            <a:r>
              <a:rPr lang="en-US" sz="3200" b="1" i="1" dirty="0" smtClean="0"/>
              <a:t>XI</a:t>
            </a:r>
            <a:r>
              <a:rPr lang="ru-RU" sz="3200" b="1" i="1" dirty="0"/>
              <a:t>-</a:t>
            </a:r>
            <a:r>
              <a:rPr lang="en-US" sz="3200" b="1" i="1" dirty="0"/>
              <a:t>XII </a:t>
            </a:r>
            <a:r>
              <a:rPr lang="ru-RU" sz="3200" b="1" i="1" dirty="0"/>
              <a:t>вв</a:t>
            </a:r>
            <a:r>
              <a:rPr lang="ru-RU" sz="3200" b="1" i="1" dirty="0" smtClean="0"/>
              <a:t>.</a:t>
            </a:r>
            <a:endParaRPr lang="ru-RU" sz="3200" b="1" i="1" dirty="0"/>
          </a:p>
        </p:txBody>
      </p:sp>
      <p:pic>
        <p:nvPicPr>
          <p:cNvPr id="5" name="Содержимое 4" descr="http://s1.fotokto.ru/photo/full/192/1921335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2762655"/>
            <a:ext cx="3831282" cy="255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F:\Marinka\presentations\мхк\романский стиль\Пизанский собор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88024" y="2707886"/>
            <a:ext cx="3672408" cy="2754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798734" cy="968265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4. Собор в Кельне. </a:t>
            </a:r>
            <a:r>
              <a:rPr lang="ru-RU" sz="3200" b="1" i="1" dirty="0" smtClean="0"/>
              <a:t>Германия</a:t>
            </a:r>
            <a:r>
              <a:rPr lang="ru-RU" sz="3200" b="1" i="1" dirty="0"/>
              <a:t>. </a:t>
            </a:r>
            <a:r>
              <a:rPr lang="ru-RU" sz="3200" b="1" i="1" dirty="0">
                <a:solidFill>
                  <a:srgbClr val="C00000"/>
                </a:solidFill>
              </a:rPr>
              <a:t>Готический стиль. </a:t>
            </a:r>
            <a:r>
              <a:rPr lang="en-US" sz="3200" b="1" i="1" dirty="0" smtClean="0"/>
              <a:t>XIII</a:t>
            </a:r>
            <a:r>
              <a:rPr lang="ru-RU" sz="3200" b="1" i="1" dirty="0" smtClean="0"/>
              <a:t> </a:t>
            </a:r>
            <a:r>
              <a:rPr lang="ru-RU" sz="3200" b="1" i="1" dirty="0"/>
              <a:t>- </a:t>
            </a:r>
            <a:r>
              <a:rPr lang="en-US" sz="3200" b="1" i="1" dirty="0" smtClean="0"/>
              <a:t>XIV</a:t>
            </a:r>
            <a:endParaRPr lang="ru-RU" sz="3200" b="1" i="1" dirty="0"/>
          </a:p>
        </p:txBody>
      </p:sp>
      <p:pic>
        <p:nvPicPr>
          <p:cNvPr id="5" name="Picture 5" descr="Keln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843248" y="2109383"/>
            <a:ext cx="2224696" cy="3824692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2040" y="1883602"/>
            <a:ext cx="2928958" cy="434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C00000"/>
                </a:solidFill>
              </a:rPr>
              <a:t>5</a:t>
            </a:r>
            <a:r>
              <a:rPr lang="ru-RU" sz="3200" b="1" i="1" dirty="0" smtClean="0">
                <a:solidFill>
                  <a:srgbClr val="C00000"/>
                </a:solidFill>
              </a:rPr>
              <a:t>. </a:t>
            </a:r>
            <a:r>
              <a:rPr lang="ru-RU" sz="3200" b="1" i="1" dirty="0">
                <a:solidFill>
                  <a:srgbClr val="C00000"/>
                </a:solidFill>
              </a:rPr>
              <a:t>Собор Святого Вита.</a:t>
            </a:r>
            <a:r>
              <a:rPr lang="ru-RU" sz="3200" b="1" i="1" dirty="0"/>
              <a:t> Прага. Чехия. </a:t>
            </a:r>
            <a:r>
              <a:rPr lang="ru-RU" sz="3200" b="1" i="1" dirty="0" smtClean="0">
                <a:solidFill>
                  <a:srgbClr val="C00000"/>
                </a:solidFill>
              </a:rPr>
              <a:t>Готический стиль. </a:t>
            </a:r>
            <a:r>
              <a:rPr lang="en-US" sz="3200" b="1" i="1" dirty="0" smtClean="0"/>
              <a:t>XIV</a:t>
            </a:r>
            <a:r>
              <a:rPr lang="ru-RU" sz="3200" b="1" i="1" dirty="0" smtClean="0"/>
              <a:t>в.</a:t>
            </a:r>
            <a:endParaRPr lang="ru-RU" sz="3200" b="1" i="1" dirty="0"/>
          </a:p>
        </p:txBody>
      </p:sp>
      <p:pic>
        <p:nvPicPr>
          <p:cNvPr id="5" name="Picture 7" descr="chekhia_praga_st_vit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971600" y="2273080"/>
            <a:ext cx="3632144" cy="3498052"/>
          </a:xfrm>
          <a:prstGeom prst="rect">
            <a:avLst/>
          </a:prstGeom>
          <a:noFill/>
        </p:spPr>
      </p:pic>
      <p:pic>
        <p:nvPicPr>
          <p:cNvPr id="8" name="Содержимое 7" descr="https://avatars.mds.yandex.net/get-pdb/69339/bfdcce62-a4f8-41ec-a950-623f3ca3c515/s1200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808482" y="2244713"/>
            <a:ext cx="3363918" cy="36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C00000"/>
                </a:solidFill>
              </a:rPr>
              <a:t>6</a:t>
            </a:r>
            <a:r>
              <a:rPr lang="ru-RU" sz="3200" b="1" i="1" dirty="0" smtClean="0">
                <a:solidFill>
                  <a:srgbClr val="C00000"/>
                </a:solidFill>
              </a:rPr>
              <a:t>. </a:t>
            </a:r>
            <a:r>
              <a:rPr lang="ru-RU" sz="3200" b="1" i="1" dirty="0">
                <a:solidFill>
                  <a:srgbClr val="C00000"/>
                </a:solidFill>
              </a:rPr>
              <a:t>Собор Святой Анны. </a:t>
            </a:r>
            <a:r>
              <a:rPr lang="ru-RU" sz="3200" b="1" i="1" dirty="0" smtClean="0"/>
              <a:t>Вильнюс</a:t>
            </a:r>
            <a:r>
              <a:rPr lang="ru-RU" sz="3200" b="1" i="1" dirty="0"/>
              <a:t>. Литва. </a:t>
            </a:r>
            <a:r>
              <a:rPr lang="ru-RU" sz="3200" b="1" i="1" dirty="0">
                <a:solidFill>
                  <a:srgbClr val="C00000"/>
                </a:solidFill>
              </a:rPr>
              <a:t>Готический стиль. </a:t>
            </a:r>
            <a:r>
              <a:rPr lang="en-US" sz="3200" b="1" i="1" dirty="0" smtClean="0"/>
              <a:t>XV</a:t>
            </a:r>
            <a:r>
              <a:rPr lang="ru-RU" sz="3200" b="1" i="1" dirty="0" smtClean="0"/>
              <a:t>в.</a:t>
            </a:r>
            <a:endParaRPr lang="ru-RU" sz="3200" b="1" i="1" dirty="0"/>
          </a:p>
        </p:txBody>
      </p:sp>
      <p:pic>
        <p:nvPicPr>
          <p:cNvPr id="5" name="Picture 9" descr="Собор С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671628" y="2366270"/>
            <a:ext cx="2324308" cy="3727025"/>
          </a:xfrm>
          <a:prstGeom prst="rect">
            <a:avLst/>
          </a:prstGeom>
          <a:noFill/>
        </p:spPr>
      </p:pic>
      <p:pic>
        <p:nvPicPr>
          <p:cNvPr id="6" name="Содержимое 5" descr="St. Anne's Church Exterior 3, Vilnius, Lithuania - Diliff.jpg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220072" y="2492896"/>
            <a:ext cx="252028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073503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C00000"/>
                </a:solidFill>
              </a:rPr>
              <a:t>7</a:t>
            </a:r>
            <a:r>
              <a:rPr lang="ru-RU" sz="3200" b="1" i="1" dirty="0" smtClean="0">
                <a:solidFill>
                  <a:srgbClr val="C00000"/>
                </a:solidFill>
              </a:rPr>
              <a:t>. </a:t>
            </a:r>
            <a:r>
              <a:rPr lang="ru-RU" sz="3200" b="1" i="1" dirty="0">
                <a:solidFill>
                  <a:srgbClr val="C00000"/>
                </a:solidFill>
              </a:rPr>
              <a:t>Собор в Амьене</a:t>
            </a:r>
            <a:r>
              <a:rPr lang="ru-RU" sz="3200" b="1" i="1" dirty="0" smtClean="0">
                <a:solidFill>
                  <a:srgbClr val="C00000"/>
                </a:solidFill>
              </a:rPr>
              <a:t>. </a:t>
            </a:r>
            <a:r>
              <a:rPr lang="ru-RU" sz="3200" b="1" i="1" dirty="0" smtClean="0"/>
              <a:t>Франция. </a:t>
            </a:r>
            <a:r>
              <a:rPr lang="ru-RU" sz="3200" b="1" i="1" dirty="0" smtClean="0">
                <a:solidFill>
                  <a:srgbClr val="C00000"/>
                </a:solidFill>
              </a:rPr>
              <a:t>Готический </a:t>
            </a:r>
            <a:r>
              <a:rPr lang="ru-RU" sz="3200" b="1" i="1" dirty="0">
                <a:solidFill>
                  <a:srgbClr val="C00000"/>
                </a:solidFill>
              </a:rPr>
              <a:t>стиль. </a:t>
            </a:r>
            <a:r>
              <a:rPr lang="en-US" sz="3200" b="1" i="1" dirty="0" smtClean="0"/>
              <a:t>XIII</a:t>
            </a:r>
            <a:r>
              <a:rPr lang="ru-RU" sz="3200" b="1" i="1" dirty="0" smtClean="0"/>
              <a:t> </a:t>
            </a:r>
            <a:r>
              <a:rPr lang="ru-RU" sz="3200" b="1" i="1" dirty="0"/>
              <a:t>- </a:t>
            </a:r>
            <a:r>
              <a:rPr lang="en-US" sz="3200" b="1" i="1" dirty="0" smtClean="0"/>
              <a:t>XV</a:t>
            </a:r>
            <a:r>
              <a:rPr lang="ru-RU" sz="3200" b="1" i="1" dirty="0" err="1" smtClean="0"/>
              <a:t>вв</a:t>
            </a:r>
            <a:endParaRPr lang="ru-RU" sz="3200" b="1" i="1" dirty="0"/>
          </a:p>
        </p:txBody>
      </p:sp>
      <p:pic>
        <p:nvPicPr>
          <p:cNvPr id="8" name="Содержимое 7" descr="https://im0-tub-ru.yandex.net/i?id=a5b917db4b8e37ebceb178c7f2026663-l&amp;n=13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176338" y="2636912"/>
            <a:ext cx="3539678" cy="30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Amiens-cathédrale.jpg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148064" y="1988840"/>
            <a:ext cx="252028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C00000"/>
                </a:solidFill>
              </a:rPr>
              <a:t>8</a:t>
            </a:r>
            <a:r>
              <a:rPr lang="ru-RU" sz="3200" b="1" i="1" dirty="0" smtClean="0">
                <a:solidFill>
                  <a:srgbClr val="C00000"/>
                </a:solidFill>
              </a:rPr>
              <a:t>.Дворец дожей </a:t>
            </a:r>
            <a:r>
              <a:rPr lang="ru-RU" sz="3200" b="1" i="1" dirty="0"/>
              <a:t>в Венеции. </a:t>
            </a:r>
            <a:r>
              <a:rPr lang="ru-RU" sz="3200" b="1" i="1" dirty="0" smtClean="0"/>
              <a:t>Италия</a:t>
            </a:r>
            <a:r>
              <a:rPr lang="ru-RU" sz="3200" b="1" i="1" dirty="0"/>
              <a:t>. </a:t>
            </a:r>
            <a:r>
              <a:rPr lang="ru-RU" sz="3200" b="1" i="1" dirty="0">
                <a:solidFill>
                  <a:srgbClr val="C00000"/>
                </a:solidFill>
              </a:rPr>
              <a:t>Готический стиль. </a:t>
            </a:r>
            <a:r>
              <a:rPr lang="en-US" sz="3200" b="1" i="1" dirty="0" smtClean="0"/>
              <a:t>XIV</a:t>
            </a:r>
            <a:r>
              <a:rPr lang="ru-RU" sz="3200" b="1" i="1" dirty="0" smtClean="0"/>
              <a:t>в</a:t>
            </a:r>
            <a:endParaRPr lang="ru-RU" sz="3200" b="1" i="1" dirty="0"/>
          </a:p>
        </p:txBody>
      </p:sp>
      <p:pic>
        <p:nvPicPr>
          <p:cNvPr id="5" name="Picture 4" descr="italy_venezia_doge_pala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5576" y="2793551"/>
            <a:ext cx="3759274" cy="2549257"/>
          </a:xfrm>
          <a:noFill/>
          <a:ln/>
        </p:spPr>
      </p:pic>
      <p:pic>
        <p:nvPicPr>
          <p:cNvPr id="6" name="Содержимое 5" descr="https://avatars.mds.yandex.net/get-zen_doc/1131857/pub_5d608be5fe289100adb4ab74_5d608c30d11ba200ad7a3038/scale_1200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5025" y="2793551"/>
            <a:ext cx="3599383" cy="252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216</TotalTime>
  <Words>142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Garamond</vt:lpstr>
      <vt:lpstr>Натуральные материалы</vt:lpstr>
      <vt:lpstr>Тест. Архитектура средневековья. </vt:lpstr>
      <vt:lpstr>1. Собор Нотр-Дам. Париж. Франция. Готический стиль. XII – XIV вв</vt:lpstr>
      <vt:lpstr>2. Мариенкирхе в Лаахе. Романская базилика. Германия. Середина XII в. </vt:lpstr>
      <vt:lpstr>3. Пизанский собор. Италия. Романский стиль. XI-XII вв.</vt:lpstr>
      <vt:lpstr>4. Собор в Кельне. Германия. Готический стиль. XIII - XIV</vt:lpstr>
      <vt:lpstr>5. Собор Святого Вита. Прага. Чехия. Готический стиль. XIVв.</vt:lpstr>
      <vt:lpstr>6. Собор Святой Анны. Вильнюс. Литва. Готический стиль. XVв.</vt:lpstr>
      <vt:lpstr>7. Собор в Амьене. Франция. Готический стиль. XIII - XVвв</vt:lpstr>
      <vt:lpstr>8.Дворец дожей в Венеции. Италия. Готический стиль. XIVв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Юзер</dc:creator>
  <cp:lastModifiedBy>Пользователь</cp:lastModifiedBy>
  <cp:revision>16</cp:revision>
  <dcterms:created xsi:type="dcterms:W3CDTF">2020-02-11T02:26:24Z</dcterms:created>
  <dcterms:modified xsi:type="dcterms:W3CDTF">2021-11-11T15:37:53Z</dcterms:modified>
</cp:coreProperties>
</file>