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9" r:id="rId4"/>
    <p:sldId id="260" r:id="rId5"/>
    <p:sldId id="257" r:id="rId6"/>
    <p:sldId id="262" r:id="rId7"/>
    <p:sldId id="258" r:id="rId8"/>
    <p:sldId id="264" r:id="rId9"/>
    <p:sldId id="263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66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67AAC7-D447-4967-9599-55EAB8099A6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896431-4D3D-42A2-A6CE-44D7E7B8BE7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C7316F-E1C0-4BF8-AEA1-ECDCEF6B77E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251EB9-C157-4FF0-A7D7-47F36C30768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972079-90DC-4392-A42B-1D1F9BD362A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1997F2-C6D0-488B-8439-7EDC85612BE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EC7D8B-3D75-47D4-BFFF-790AC4CD791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05E2B7-5445-4389-A1D8-DAB520FF615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574ACB-9B91-4F0C-81B4-0F6594A3743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E8C962-A086-45A9-A70D-40073FC823A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E7B72C-34C3-45C4-BD34-DDC323506A0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9F4DC77-AA4A-487C-98E5-B90149B6A94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8" name="Picture 10" descr="little-women-cov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412776"/>
            <a:ext cx="3925508" cy="5182539"/>
          </a:xfrm>
          <a:prstGeom prst="rect">
            <a:avLst/>
          </a:prstGeom>
          <a:noFill/>
        </p:spPr>
      </p:pic>
      <p:pic>
        <p:nvPicPr>
          <p:cNvPr id="2054" name="Picture 6" descr="Louisa_May_Alcot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052736"/>
            <a:ext cx="3873500" cy="5545137"/>
          </a:xfrm>
          <a:prstGeom prst="rect">
            <a:avLst/>
          </a:prstGeom>
          <a:noFill/>
        </p:spPr>
      </p:pic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188640"/>
            <a:ext cx="9756775" cy="1368425"/>
          </a:xfrm>
          <a:prstGeom prst="flowChartOnlineStorag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7200" dirty="0">
                <a:solidFill>
                  <a:schemeClr val="bg1"/>
                </a:solidFill>
                <a:latin typeface="Blackadder ITC" pitchFamily="82" charset="0"/>
              </a:rPr>
              <a:t>L</a:t>
            </a:r>
            <a:r>
              <a:rPr lang="ru-RU" sz="7200" dirty="0" err="1">
                <a:solidFill>
                  <a:schemeClr val="bg1"/>
                </a:solidFill>
                <a:latin typeface="Blackadder ITC" pitchFamily="82" charset="0"/>
              </a:rPr>
              <a:t>ouisa</a:t>
            </a:r>
            <a:r>
              <a:rPr lang="ru-RU" sz="7200" dirty="0">
                <a:solidFill>
                  <a:schemeClr val="bg1"/>
                </a:solidFill>
                <a:latin typeface="Blackadder ITC" pitchFamily="82" charset="0"/>
              </a:rPr>
              <a:t> </a:t>
            </a:r>
            <a:r>
              <a:rPr lang="en-US" sz="7200" dirty="0">
                <a:solidFill>
                  <a:schemeClr val="bg1"/>
                </a:solidFill>
                <a:latin typeface="Blackadder ITC" pitchFamily="82" charset="0"/>
              </a:rPr>
              <a:t>M</a:t>
            </a:r>
            <a:r>
              <a:rPr lang="ru-RU" sz="7200" dirty="0" err="1">
                <a:solidFill>
                  <a:schemeClr val="bg1"/>
                </a:solidFill>
                <a:latin typeface="Blackadder ITC" pitchFamily="82" charset="0"/>
              </a:rPr>
              <a:t>ay</a:t>
            </a:r>
            <a:r>
              <a:rPr lang="ru-RU" sz="7200" dirty="0">
                <a:solidFill>
                  <a:schemeClr val="bg1"/>
                </a:solidFill>
                <a:latin typeface="Blackadder ITC" pitchFamily="82" charset="0"/>
              </a:rPr>
              <a:t> </a:t>
            </a:r>
            <a:r>
              <a:rPr lang="en-US" sz="7200" dirty="0">
                <a:solidFill>
                  <a:schemeClr val="bg1"/>
                </a:solidFill>
                <a:latin typeface="Blackadder ITC" pitchFamily="82" charset="0"/>
              </a:rPr>
              <a:t>A</a:t>
            </a:r>
            <a:r>
              <a:rPr lang="ru-RU" sz="7200" dirty="0" err="1">
                <a:solidFill>
                  <a:schemeClr val="bg1"/>
                </a:solidFill>
                <a:latin typeface="Blackadder ITC" pitchFamily="82" charset="0"/>
              </a:rPr>
              <a:t>lcott</a:t>
            </a:r>
            <a:endParaRPr lang="ru-RU" sz="7200" dirty="0">
              <a:solidFill>
                <a:schemeClr val="bg1"/>
              </a:solidFill>
              <a:latin typeface="Blackadder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84784"/>
          </a:xfrm>
        </p:spPr>
        <p:txBody>
          <a:bodyPr/>
          <a:lstStyle/>
          <a:p>
            <a:pPr algn="l"/>
            <a:r>
              <a:rPr lang="en-US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 ex.1 </a:t>
            </a:r>
            <a:r>
              <a:rPr lang="en-US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p. 16</a:t>
            </a:r>
            <a:r>
              <a:rPr lang="ru-RU" sz="3600" b="1" dirty="0" smtClean="0">
                <a:solidFill>
                  <a:srgbClr val="990000"/>
                </a:solidFill>
              </a:rPr>
              <a:t/>
            </a:r>
            <a:br>
              <a:rPr lang="ru-RU" sz="3600" b="1" dirty="0" smtClean="0">
                <a:solidFill>
                  <a:srgbClr val="990000"/>
                </a:solidFill>
              </a:rPr>
            </a:br>
            <a:r>
              <a:rPr lang="en-US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 as much as you can about the author! </a:t>
            </a:r>
            <a:endParaRPr lang="ru-RU" sz="3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34" name="Picture 14" descr="http://www.provlib.org/sites/default/files/imagecache/exhibition_feature_image/LMAExhImgGrp_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72816"/>
            <a:ext cx="4788024" cy="3887590"/>
          </a:xfrm>
          <a:prstGeom prst="rect">
            <a:avLst/>
          </a:prstGeom>
          <a:noFill/>
        </p:spPr>
      </p:pic>
      <p:pic>
        <p:nvPicPr>
          <p:cNvPr id="5132" name="Picture 12" descr="http://ecx.images-amazon.com/images/I/416KWpE38k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1128366"/>
            <a:ext cx="4045121" cy="57296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522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Find a mistake and say correctly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764704"/>
            <a:ext cx="9144000" cy="6093296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…was born in 1888.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…grew up in a rich family in London, England.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…was one of four </a:t>
            </a:r>
            <a:r>
              <a:rPr lang="en-US" dirty="0" smtClean="0"/>
              <a:t>brothe</a:t>
            </a:r>
            <a:r>
              <a:rPr lang="en-US" sz="3200" dirty="0" smtClean="0"/>
              <a:t>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…is best known for her books for adults mostly, especially “</a:t>
            </a:r>
            <a:r>
              <a:rPr lang="en-US" sz="3200" i="1" dirty="0" smtClean="0"/>
              <a:t>Old Men”.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i="1" dirty="0" smtClean="0"/>
              <a:t>This novel reflects her father’s life and experiences.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i="1" dirty="0" smtClean="0"/>
              <a:t>The book is about loves and lives of 4 young brothers during American Civil War.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i="1" dirty="0" smtClean="0"/>
              <a:t>Meg, Jo, Beth and Amy live with their Dad while their Mom is away at war.</a:t>
            </a:r>
            <a:endParaRPr lang="ru-RU" sz="3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/>
          <a:lstStyle/>
          <a:p>
            <a:r>
              <a:rPr lang="en-US" sz="3600" b="1" i="1" dirty="0" smtClean="0">
                <a:solidFill>
                  <a:srgbClr val="990000"/>
                </a:solidFill>
              </a:rPr>
              <a:t>Listen to the story and be ready to answer the questions from ex.3 p. 16.</a:t>
            </a:r>
            <a:endParaRPr lang="ru-RU" sz="3600" b="1" i="1" dirty="0">
              <a:solidFill>
                <a:srgbClr val="990000"/>
              </a:solidFill>
            </a:endParaRPr>
          </a:p>
        </p:txBody>
      </p:sp>
      <p:pic>
        <p:nvPicPr>
          <p:cNvPr id="6146" name="Picture 2" descr="http://www.radioteos.ru/kadr/wp-content/uploads/2012/03/littlewomen_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484784"/>
            <a:ext cx="6858000" cy="5219700"/>
          </a:xfrm>
          <a:prstGeom prst="rect">
            <a:avLst/>
          </a:prstGeom>
          <a:noFill/>
          <a:ln w="76200">
            <a:solidFill>
              <a:srgbClr val="99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60648"/>
            <a:ext cx="9144000" cy="561975"/>
          </a:xfrm>
        </p:spPr>
        <p:txBody>
          <a:bodyPr/>
          <a:lstStyle/>
          <a:p>
            <a:r>
              <a:rPr lang="en-US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Find the synonyms </a:t>
            </a:r>
            <a:r>
              <a:rPr lang="en-US" sz="32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(highlighted words)</a:t>
            </a:r>
            <a:endParaRPr lang="ru-RU" sz="4000" b="1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interrupted</a:t>
            </a:r>
          </a:p>
          <a:p>
            <a:pPr>
              <a:lnSpc>
                <a:spcPct val="90000"/>
              </a:lnSpc>
            </a:pPr>
            <a:r>
              <a:rPr lang="en-US" sz="3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loose/flowing</a:t>
            </a:r>
          </a:p>
          <a:p>
            <a:pPr>
              <a:lnSpc>
                <a:spcPct val="90000"/>
              </a:lnSpc>
            </a:pPr>
            <a:r>
              <a:rPr lang="en-US" sz="3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strong</a:t>
            </a:r>
          </a:p>
          <a:p>
            <a:pPr>
              <a:lnSpc>
                <a:spcPct val="90000"/>
              </a:lnSpc>
            </a:pPr>
            <a:r>
              <a:rPr lang="en-US" sz="3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moving her body</a:t>
            </a:r>
          </a:p>
          <a:p>
            <a:pPr>
              <a:lnSpc>
                <a:spcPct val="90000"/>
              </a:lnSpc>
            </a:pPr>
            <a:r>
              <a:rPr lang="en-US" sz="3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old and useless</a:t>
            </a:r>
          </a:p>
          <a:p>
            <a:pPr>
              <a:lnSpc>
                <a:spcPct val="90000"/>
              </a:lnSpc>
            </a:pPr>
            <a:r>
              <a:rPr lang="en-US" sz="3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growing fast</a:t>
            </a:r>
          </a:p>
          <a:p>
            <a:pPr>
              <a:lnSpc>
                <a:spcPct val="90000"/>
              </a:lnSpc>
            </a:pPr>
            <a:r>
              <a:rPr lang="en-US" sz="3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arms and legs</a:t>
            </a:r>
          </a:p>
          <a:p>
            <a:pPr>
              <a:lnSpc>
                <a:spcPct val="90000"/>
              </a:lnSpc>
            </a:pPr>
            <a:r>
              <a:rPr lang="en-US" sz="3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not thin</a:t>
            </a:r>
          </a:p>
          <a:p>
            <a:pPr>
              <a:lnSpc>
                <a:spcPct val="90000"/>
              </a:lnSpc>
            </a:pPr>
            <a:r>
              <a:rPr lang="en-US" sz="3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cheered up</a:t>
            </a:r>
          </a:p>
          <a:p>
            <a:pPr>
              <a:lnSpc>
                <a:spcPct val="90000"/>
              </a:lnSpc>
            </a:pPr>
            <a:r>
              <a:rPr lang="en-US" sz="3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talking</a:t>
            </a:r>
          </a:p>
          <a:p>
            <a:pPr>
              <a:lnSpc>
                <a:spcPct val="90000"/>
              </a:lnSpc>
            </a:pPr>
            <a:endParaRPr lang="ru-RU" sz="3200" b="1" i="1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052513"/>
            <a:ext cx="4387850" cy="54721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cut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</a:t>
            </a:r>
          </a:p>
          <a:p>
            <a:pPr>
              <a:lnSpc>
                <a:spcPct val="90000"/>
              </a:lnSpc>
            </a:pP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fly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away</a:t>
            </a:r>
          </a:p>
          <a:p>
            <a:pPr>
              <a:lnSpc>
                <a:spcPct val="90000"/>
              </a:lnSpc>
            </a:pP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decisive</a:t>
            </a:r>
          </a:p>
          <a:p>
            <a:pPr>
              <a:lnSpc>
                <a:spcPct val="90000"/>
              </a:lnSpc>
            </a:pP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carrying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herself</a:t>
            </a:r>
          </a:p>
          <a:p>
            <a:pPr>
              <a:lnSpc>
                <a:spcPct val="90000"/>
              </a:lnSpc>
            </a:pP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worn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out</a:t>
            </a:r>
          </a:p>
          <a:p>
            <a:pPr>
              <a:lnSpc>
                <a:spcPct val="90000"/>
              </a:lnSpc>
            </a:pP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rapidly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shooting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up</a:t>
            </a:r>
          </a:p>
          <a:p>
            <a:pPr>
              <a:lnSpc>
                <a:spcPct val="90000"/>
              </a:lnSpc>
            </a:pP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limbs</a:t>
            </a:r>
          </a:p>
          <a:p>
            <a:pPr>
              <a:lnSpc>
                <a:spcPct val="90000"/>
              </a:lnSpc>
            </a:pP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plump</a:t>
            </a:r>
          </a:p>
          <a:p>
            <a:pPr>
              <a:lnSpc>
                <a:spcPct val="90000"/>
              </a:lnSpc>
            </a:pP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brightened</a:t>
            </a:r>
          </a:p>
          <a:p>
            <a:pPr>
              <a:lnSpc>
                <a:spcPct val="90000"/>
              </a:lnSpc>
            </a:pP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lecturing</a:t>
            </a:r>
          </a:p>
          <a:p>
            <a:pPr>
              <a:lnSpc>
                <a:spcPct val="90000"/>
              </a:lnSpc>
            </a:pPr>
            <a:endParaRPr lang="ru-RU" b="1" i="1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 descr="http://www.trud.ru/userfiles/gallery/6a/b_6a1e255aa1c5fb3e9220989492a32ae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699792" cy="1799861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267744" y="692696"/>
            <a:ext cx="6624736" cy="1143000"/>
          </a:xfrm>
        </p:spPr>
        <p:txBody>
          <a:bodyPr/>
          <a:lstStyle/>
          <a:p>
            <a:pPr algn="r"/>
            <a:r>
              <a:rPr lang="en-US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Translate</a:t>
            </a:r>
            <a:r>
              <a:rPr lang="ru-RU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using new words:</a:t>
            </a:r>
            <a:endParaRPr lang="ru-RU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23528" y="1844824"/>
            <a:ext cx="8568952" cy="4104457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b="1" i="1" dirty="0" smtClean="0"/>
              <a:t>Он </a:t>
            </a:r>
            <a:r>
              <a:rPr lang="ru-RU" b="1" i="1" u="sng" dirty="0" smtClean="0"/>
              <a:t>прервал</a:t>
            </a:r>
            <a:r>
              <a:rPr lang="ru-RU" b="1" i="1" dirty="0" smtClean="0"/>
              <a:t> меня </a:t>
            </a:r>
            <a:r>
              <a:rPr lang="ru-RU" b="1" i="1" u="sng" dirty="0" smtClean="0"/>
              <a:t>гневными</a:t>
            </a:r>
            <a:r>
              <a:rPr lang="ru-RU" b="1" i="1" dirty="0" smtClean="0"/>
              <a:t> словами</a:t>
            </a:r>
            <a:r>
              <a:rPr lang="en-US" b="1" i="1" dirty="0" smtClean="0">
                <a:latin typeface="Arial Rounded MT Bold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i="1" u="sng" dirty="0" smtClean="0"/>
              <a:t>«Сумерки» </a:t>
            </a:r>
            <a:r>
              <a:rPr lang="ru-RU" b="1" i="1" dirty="0" smtClean="0"/>
              <a:t>– известное стихотворение Байрона.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i="1" u="sng" dirty="0" smtClean="0"/>
              <a:t>Снегурочка</a:t>
            </a:r>
            <a:r>
              <a:rPr lang="ru-RU" b="1" i="1" dirty="0" smtClean="0"/>
              <a:t> – внучка Деда Мороза.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i="1" dirty="0" smtClean="0"/>
              <a:t>Мои тапочки очень </a:t>
            </a:r>
            <a:r>
              <a:rPr lang="ru-RU" b="1" i="1" u="sng" dirty="0" smtClean="0"/>
              <a:t>изношены</a:t>
            </a:r>
            <a:r>
              <a:rPr lang="ru-RU" b="1" i="1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i="1" dirty="0" smtClean="0"/>
              <a:t>Приятная атмосфера </a:t>
            </a:r>
            <a:r>
              <a:rPr lang="ru-RU" b="1" i="1" u="sng" dirty="0" smtClean="0"/>
              <a:t>домашнего уюта</a:t>
            </a:r>
            <a:r>
              <a:rPr lang="ru-RU" b="1" i="1" dirty="0" smtClean="0"/>
              <a:t> наполнила дом перед Рождеством.</a:t>
            </a:r>
          </a:p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Match the underlined parts with the explanation below:</a:t>
            </a:r>
            <a:endParaRPr lang="ru-RU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283968" cy="4525963"/>
          </a:xfrm>
        </p:spPr>
        <p:txBody>
          <a:bodyPr/>
          <a:lstStyle/>
          <a:p>
            <a:r>
              <a:rPr lang="en-US" sz="3000" b="1" dirty="0" smtClean="0">
                <a:solidFill>
                  <a:srgbClr val="002060"/>
                </a:solidFill>
              </a:rPr>
              <a:t>Who is very polite</a:t>
            </a:r>
          </a:p>
          <a:p>
            <a:r>
              <a:rPr lang="en-US" sz="3000" b="1" dirty="0" smtClean="0">
                <a:solidFill>
                  <a:srgbClr val="002060"/>
                </a:solidFill>
              </a:rPr>
              <a:t>Leaving it</a:t>
            </a:r>
          </a:p>
          <a:p>
            <a:r>
              <a:rPr lang="en-US" sz="3000" b="1" dirty="0" smtClean="0">
                <a:solidFill>
                  <a:srgbClr val="002060"/>
                </a:solidFill>
              </a:rPr>
              <a:t>She rarely lost</a:t>
            </a:r>
          </a:p>
          <a:p>
            <a:pPr>
              <a:buNone/>
            </a:pPr>
            <a:endParaRPr lang="en-US" sz="3000" b="1" dirty="0" smtClean="0">
              <a:solidFill>
                <a:srgbClr val="002060"/>
              </a:solidFill>
            </a:endParaRPr>
          </a:p>
          <a:p>
            <a:r>
              <a:rPr lang="en-US" sz="3000" b="1" dirty="0" smtClean="0">
                <a:solidFill>
                  <a:srgbClr val="002060"/>
                </a:solidFill>
              </a:rPr>
              <a:t>A typical pale beauty</a:t>
            </a:r>
          </a:p>
          <a:p>
            <a:r>
              <a:rPr lang="en-US" sz="3000" b="1" dirty="0" smtClean="0">
                <a:solidFill>
                  <a:srgbClr val="002060"/>
                </a:solidFill>
              </a:rPr>
              <a:t>Bothered her/made her feel awkward</a:t>
            </a:r>
          </a:p>
          <a:p>
            <a:r>
              <a:rPr lang="en-US" sz="3000" b="1" dirty="0" smtClean="0">
                <a:solidFill>
                  <a:srgbClr val="002060"/>
                </a:solidFill>
              </a:rPr>
              <a:t>Quite a few paintings</a:t>
            </a:r>
            <a:endParaRPr lang="ru-RU" sz="3000" b="1" dirty="0">
              <a:solidFill>
                <a:srgbClr val="00206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67944" y="1600200"/>
            <a:ext cx="5076056" cy="4525963"/>
          </a:xfrm>
        </p:spPr>
        <p:txBody>
          <a:bodyPr/>
          <a:lstStyle/>
          <a:p>
            <a:r>
              <a:rPr lang="en-US" sz="3000" b="1" dirty="0" smtClean="0">
                <a:solidFill>
                  <a:srgbClr val="FF0000"/>
                </a:solidFill>
              </a:rPr>
              <a:t>Mindful of her manners</a:t>
            </a:r>
          </a:p>
          <a:p>
            <a:r>
              <a:rPr lang="en-US" sz="3000" b="1" dirty="0" smtClean="0">
                <a:solidFill>
                  <a:srgbClr val="FF0000"/>
                </a:solidFill>
              </a:rPr>
              <a:t>Venturing out</a:t>
            </a:r>
          </a:p>
          <a:p>
            <a:r>
              <a:rPr lang="en-US" sz="3000" b="1" dirty="0" smtClean="0">
                <a:solidFill>
                  <a:srgbClr val="FF0000"/>
                </a:solidFill>
              </a:rPr>
              <a:t>Which were very much in her </a:t>
            </a:r>
            <a:r>
              <a:rPr lang="en-US" sz="3000" b="1" dirty="0" smtClean="0">
                <a:solidFill>
                  <a:srgbClr val="FF0000"/>
                </a:solidFill>
              </a:rPr>
              <a:t>way</a:t>
            </a:r>
            <a:endParaRPr lang="en-US" sz="3000" b="1" dirty="0" smtClean="0">
              <a:solidFill>
                <a:srgbClr val="FF0000"/>
              </a:solidFill>
            </a:endParaRPr>
          </a:p>
          <a:p>
            <a:r>
              <a:rPr lang="en-US" sz="3000" b="1" dirty="0" smtClean="0">
                <a:solidFill>
                  <a:srgbClr val="FF0000"/>
                </a:solidFill>
              </a:rPr>
              <a:t>A regular snow-maiden</a:t>
            </a:r>
          </a:p>
          <a:p>
            <a:pPr>
              <a:buNone/>
            </a:pPr>
            <a:endParaRPr lang="en-US" sz="3000" b="1" dirty="0" smtClean="0">
              <a:solidFill>
                <a:srgbClr val="FF0000"/>
              </a:solidFill>
            </a:endParaRPr>
          </a:p>
          <a:p>
            <a:r>
              <a:rPr lang="en-US" sz="3000" b="1" dirty="0" smtClean="0">
                <a:solidFill>
                  <a:srgbClr val="FF0000"/>
                </a:solidFill>
              </a:rPr>
              <a:t>Was seldom </a:t>
            </a:r>
            <a:r>
              <a:rPr lang="en-US" sz="3000" b="1" dirty="0" smtClean="0">
                <a:solidFill>
                  <a:srgbClr val="FF0000"/>
                </a:solidFill>
              </a:rPr>
              <a:t>disturbed</a:t>
            </a:r>
            <a:endParaRPr lang="ru-RU" sz="30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3000" b="1" dirty="0" smtClean="0">
              <a:solidFill>
                <a:srgbClr val="FF0000"/>
              </a:solidFill>
            </a:endParaRPr>
          </a:p>
          <a:p>
            <a:r>
              <a:rPr lang="en-US" sz="3000" b="1" dirty="0" smtClean="0">
                <a:solidFill>
                  <a:srgbClr val="FF0000"/>
                </a:solidFill>
              </a:rPr>
              <a:t>A </a:t>
            </a:r>
            <a:r>
              <a:rPr lang="en-US" sz="3000" b="1" dirty="0" smtClean="0">
                <a:solidFill>
                  <a:srgbClr val="FF0000"/>
                </a:solidFill>
              </a:rPr>
              <a:t>good picture or two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 compound adjectives: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844824"/>
            <a:ext cx="4114800" cy="3312368"/>
          </a:xfrm>
        </p:spPr>
        <p:txBody>
          <a:bodyPr/>
          <a:lstStyle/>
          <a:p>
            <a:r>
              <a:rPr lang="en-US" sz="4000" dirty="0" smtClean="0"/>
              <a:t>Dark hair – </a:t>
            </a:r>
            <a:r>
              <a:rPr lang="en-US" sz="4000" i="1" dirty="0" smtClean="0">
                <a:solidFill>
                  <a:srgbClr val="FF0000"/>
                </a:solidFill>
              </a:rPr>
              <a:t>dark-haired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67944" y="1268760"/>
            <a:ext cx="4618856" cy="485740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200" b="1" i="1" dirty="0" smtClean="0">
                <a:solidFill>
                  <a:srgbClr val="002060"/>
                </a:solidFill>
              </a:rPr>
              <a:t>Baby face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i="1" dirty="0" smtClean="0">
                <a:solidFill>
                  <a:srgbClr val="002060"/>
                </a:solidFill>
              </a:rPr>
              <a:t>Blue eyes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i="1" dirty="0" smtClean="0">
                <a:solidFill>
                  <a:srgbClr val="002060"/>
                </a:solidFill>
              </a:rPr>
              <a:t>Short legs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i="1" dirty="0" smtClean="0">
                <a:solidFill>
                  <a:srgbClr val="002060"/>
                </a:solidFill>
              </a:rPr>
              <a:t>Stiff neck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i="1" dirty="0" smtClean="0">
                <a:solidFill>
                  <a:srgbClr val="002060"/>
                </a:solidFill>
              </a:rPr>
              <a:t>Broad shoulders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i="1" dirty="0" smtClean="0">
                <a:solidFill>
                  <a:srgbClr val="002060"/>
                </a:solidFill>
              </a:rPr>
              <a:t>Kind heart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i="1" dirty="0" smtClean="0">
                <a:solidFill>
                  <a:srgbClr val="002060"/>
                </a:solidFill>
              </a:rPr>
              <a:t>Sharp tongue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i="1" dirty="0" smtClean="0">
                <a:solidFill>
                  <a:srgbClr val="002060"/>
                </a:solidFill>
              </a:rPr>
              <a:t>Wide eyes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i="1" dirty="0" smtClean="0">
                <a:solidFill>
                  <a:srgbClr val="002060"/>
                </a:solidFill>
              </a:rPr>
              <a:t>Cold heart</a:t>
            </a:r>
            <a:endParaRPr lang="ru-RU" sz="3200" b="1" i="1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http://www.phototag.ru/show/438523_433024/m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492896"/>
            <a:ext cx="4067605" cy="305070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64488" cy="634082"/>
          </a:xfrm>
        </p:spPr>
        <p:txBody>
          <a:bodyPr/>
          <a:lstStyle/>
          <a:p>
            <a:r>
              <a:rPr lang="en-US" sz="32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/who was it said about</a:t>
            </a:r>
            <a:r>
              <a:rPr lang="ru-RU" sz="32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980728"/>
            <a:ext cx="3240360" cy="54006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B050"/>
                </a:solidFill>
              </a:rPr>
              <a:t>Knitting in twilight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B050"/>
                </a:solidFill>
              </a:rPr>
              <a:t>Crackled within 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B050"/>
                </a:solidFill>
              </a:rPr>
              <a:t>Faded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B050"/>
                </a:solidFill>
              </a:rPr>
              <a:t>Bloomed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B050"/>
                </a:solidFill>
              </a:rPr>
              <a:t>Plain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B050"/>
                </a:solidFill>
              </a:rPr>
              <a:t>Home-peace</a:t>
            </a:r>
            <a:endParaRPr lang="en-US" b="1" dirty="0" smtClean="0">
              <a:solidFill>
                <a:srgbClr val="7030A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7030A0"/>
                </a:solidFill>
              </a:rPr>
              <a:t>The eldest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7030A0"/>
                </a:solidFill>
              </a:rPr>
              <a:t>Plump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7030A0"/>
                </a:solidFill>
              </a:rPr>
              <a:t>Vain 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7030A0"/>
                </a:solidFill>
              </a:rPr>
              <a:t>Soft brown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83560" y="764704"/>
            <a:ext cx="3960440" cy="6093296"/>
          </a:xfrm>
        </p:spPr>
        <p:txBody>
          <a:bodyPr/>
          <a:lstStyle/>
          <a:p>
            <a:r>
              <a:rPr lang="en-US" b="1" dirty="0" smtClean="0"/>
              <a:t>Shy manner</a:t>
            </a:r>
          </a:p>
          <a:p>
            <a:r>
              <a:rPr lang="en-US" b="1" dirty="0" smtClean="0"/>
              <a:t>Timid</a:t>
            </a:r>
          </a:p>
          <a:p>
            <a:r>
              <a:rPr lang="en-US" b="1" dirty="0" smtClean="0"/>
              <a:t>Peaceful expression</a:t>
            </a:r>
          </a:p>
          <a:p>
            <a:r>
              <a:rPr lang="en-US" b="1" dirty="0" smtClean="0"/>
              <a:t>Miss Tranquility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Sharp &amp; Comical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Fierce, Funny And Thoughtful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Bundled In A Net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The youngest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Pale and slender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Curling hair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324</Words>
  <Application>Microsoft Office PowerPoint</Application>
  <PresentationFormat>Экран (4:3)</PresentationFormat>
  <Paragraphs>86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Оформление по умолчанию</vt:lpstr>
      <vt:lpstr>Слайд 1</vt:lpstr>
      <vt:lpstr>Read ex.1 p. 16 Remember as much as you can about the author! </vt:lpstr>
      <vt:lpstr> Find a mistake and say correctly</vt:lpstr>
      <vt:lpstr>Listen to the story and be ready to answer the questions from ex.3 p. 16.</vt:lpstr>
      <vt:lpstr>Find the synonyms (highlighted words)</vt:lpstr>
      <vt:lpstr>Translate using new words:</vt:lpstr>
      <vt:lpstr>Match the underlined parts with the explanation below:</vt:lpstr>
      <vt:lpstr>Form compound adjectives:</vt:lpstr>
      <vt:lpstr>What /who was it said about?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NATASHA</dc:creator>
  <cp:lastModifiedBy>User</cp:lastModifiedBy>
  <cp:revision>23</cp:revision>
  <dcterms:created xsi:type="dcterms:W3CDTF">2011-09-21T12:57:05Z</dcterms:created>
  <dcterms:modified xsi:type="dcterms:W3CDTF">2015-09-29T14:41:53Z</dcterms:modified>
</cp:coreProperties>
</file>