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67" r:id="rId15"/>
    <p:sldId id="26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D08155-02B2-4C88-9D7D-3035C41B3489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CC8FFE-AFA3-439A-989F-7A2CEAB533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Чтобы не потерять человека в себе…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(Урок по повести </a:t>
            </a:r>
            <a:r>
              <a:rPr lang="ru-RU" sz="3200" dirty="0" err="1"/>
              <a:t>Н.В.Гоголя</a:t>
            </a:r>
            <a:r>
              <a:rPr lang="ru-RU" sz="3200" dirty="0"/>
              <a:t> «Шинель»)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5445224"/>
            <a:ext cx="5145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МОКУ </a:t>
            </a:r>
            <a:r>
              <a:rPr lang="ru-RU" dirty="0" err="1" smtClean="0"/>
              <a:t>Чалганская</a:t>
            </a:r>
            <a:r>
              <a:rPr lang="ru-RU" dirty="0" smtClean="0"/>
              <a:t> ООШ</a:t>
            </a:r>
          </a:p>
          <a:p>
            <a:pPr algn="r"/>
            <a:r>
              <a:rPr lang="ru-RU" dirty="0" smtClean="0"/>
              <a:t>Учитель Кузнецова Т.А</a:t>
            </a:r>
          </a:p>
          <a:p>
            <a:pPr algn="r"/>
            <a:r>
              <a:rPr lang="ru-RU" dirty="0" smtClean="0"/>
              <a:t>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47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89" y="36062"/>
            <a:ext cx="46085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Какие перемены произошли с героем после ограбления</a:t>
            </a:r>
            <a:r>
              <a:rPr lang="ru-RU" sz="3600" dirty="0" smtClean="0"/>
              <a:t>?</a:t>
            </a:r>
          </a:p>
          <a:p>
            <a:r>
              <a:rPr lang="ru-RU" sz="3600" dirty="0" smtClean="0"/>
              <a:t> </a:t>
            </a:r>
            <a:endParaRPr lang="ru-RU" sz="3600" dirty="0" smtClean="0">
              <a:effectLst/>
            </a:endParaRPr>
          </a:p>
          <a:p>
            <a:r>
              <a:rPr lang="ru-RU" sz="3600" dirty="0"/>
              <a:t>Расскажите о встрече А.А. со значительным </a:t>
            </a:r>
            <a:r>
              <a:rPr lang="ru-RU" sz="3600" dirty="0" smtClean="0"/>
              <a:t>лицом</a:t>
            </a:r>
          </a:p>
          <a:p>
            <a:endParaRPr lang="ru-RU" sz="3600" dirty="0"/>
          </a:p>
          <a:p>
            <a:r>
              <a:rPr lang="ru-RU" sz="3600" dirty="0"/>
              <a:t>Почему Гоголь решил закончить повесть трагически – смертью героя</a:t>
            </a:r>
            <a:r>
              <a:rPr lang="ru-RU" sz="3600" dirty="0" smtClean="0"/>
              <a:t>?</a:t>
            </a:r>
            <a:endParaRPr lang="ru-RU" sz="3600" dirty="0" smtClean="0">
              <a:effectLst/>
            </a:endParaRPr>
          </a:p>
        </p:txBody>
      </p:sp>
      <p:pic>
        <p:nvPicPr>
          <p:cNvPr id="7170" name="Picture 2" descr="https://www.lektorium.tv/sites/lektorium.tv/files/yu._ignat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819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Каким изображен </a:t>
            </a:r>
            <a:r>
              <a:rPr lang="ru-RU" dirty="0" err="1" smtClean="0"/>
              <a:t>ПетербурГ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6" name="Picture 2" descr="Петербург в повести шин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49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30932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Образ Петербурга в повести "Шинель" является очень </a:t>
            </a:r>
            <a:r>
              <a:rPr lang="ru-RU" sz="2400" dirty="0" smtClean="0"/>
              <a:t>значимым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76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раз Петербурга в повести шин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96544" cy="33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486" y="404390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Город на страницах повести </a:t>
            </a:r>
            <a:r>
              <a:rPr lang="ru-RU" dirty="0" err="1"/>
              <a:t>фантасмагоричен</a:t>
            </a:r>
            <a:r>
              <a:rPr lang="ru-RU" dirty="0"/>
              <a:t> и неестественен. Он напоминает город-призрак. В такой обстановке невозможна полноценная жизнь людей, возможно лишь бесцельное и бесполезное существование. Гоголь описывает подъезды и дома Петербурга, особенно подробно останавливается на странном, едком запахе.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933056"/>
            <a:ext cx="8816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 самого начала складывается ощущение того, что город хочет выгнать людей, он отторгает их. Но не всех. Страдают в первую очередь такие как Акакий Акакиевич. Враг всех чиновников с мизерным жалованием - петербургский мороз. Холод в повести символизирует еще и пространство смерти, прежде всего духовной. Ведь ни у людей, окружающих </a:t>
            </a:r>
            <a:r>
              <a:rPr lang="ru-RU" sz="2400" dirty="0" err="1"/>
              <a:t>Башмачкина</a:t>
            </a:r>
            <a:r>
              <a:rPr lang="ru-RU" sz="2400" dirty="0"/>
              <a:t>, ни у него самого нет никаких других интересов, кроме как вещи. </a:t>
            </a:r>
          </a:p>
        </p:txBody>
      </p:sp>
    </p:spTree>
    <p:extLst>
      <p:ext uri="{BB962C8B-B14F-4D97-AF65-F5344CB8AC3E}">
        <p14:creationId xmlns:p14="http://schemas.microsoft.com/office/powerpoint/2010/main" val="51136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ма повести Шин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017"/>
            <a:ext cx="42584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4392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Подробно </a:t>
            </a:r>
            <a:r>
              <a:rPr lang="ru-RU" dirty="0"/>
              <a:t>описывается городской пейзаж, когда </a:t>
            </a:r>
            <a:r>
              <a:rPr lang="ru-RU" dirty="0" err="1"/>
              <a:t>Башмачкин</a:t>
            </a:r>
            <a:r>
              <a:rPr lang="ru-RU" dirty="0"/>
              <a:t> направляется к портному, чтобы починить шинель. Парадные богатые подъезды контрастируют с вонючими, грязными черными ступенями домов бедных. Сам герой теряется в многолюдном Петербурге, у него нет своего лица. С этой точки зрения важно портретное описание главного героя, которое дано в самом начале повести. Он не высок и не низок, лицо не худое и не толстое, то есть ничего конкретного автор не упоминает, тем самым показывая, что герой не обладает никакими отличительными чертами, он безликий, из-за этого он практически не вызывает сочувствия.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5281690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Гоголь </a:t>
            </a:r>
            <a:r>
              <a:rPr lang="ru-RU" dirty="0"/>
              <a:t>обнажил социальные контрасты этого города, поднял тему униженных и оскорбленных, страдающих бесправных людей. Анекдот о бедном чиновнике он услышал от своих знакомых, история сильно запала в душу писателя, и он решил создать такое произведение, в котором отразилось все его сострадание к маленькому человеку, такому как </a:t>
            </a:r>
            <a:r>
              <a:rPr lang="ru-RU" dirty="0" err="1" smtClean="0"/>
              <a:t>Башмачкин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81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64" y="116632"/>
            <a:ext cx="8712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err="1" smtClean="0"/>
              <a:t>Башмачкин</a:t>
            </a:r>
            <a:r>
              <a:rPr lang="ru-RU" sz="2800" dirty="0" smtClean="0"/>
              <a:t> </a:t>
            </a:r>
            <a:r>
              <a:rPr lang="ru-RU" sz="2800" dirty="0"/>
              <a:t>умирает не из-за кражи шинели, он умирает из-за грубости, равнодушия и цинизма окружающего мира. Призрак Акакия Акакиевича выступает мстителем за свою незадачливую жизнь. Это бунт, хотя его можно назвать “бунт на коленях”. </a:t>
            </a:r>
            <a:endParaRPr lang="ru-RU" sz="2800" dirty="0" smtClean="0"/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Автор </a:t>
            </a:r>
            <a:r>
              <a:rPr lang="ru-RU" sz="2800" dirty="0"/>
              <a:t>стремится вызвать у читателя чувство протеста против абсурдных условий жизни и чувство боли за унижение человеческого достоинства. Гоголь не хочет давать утешительной развязки, не хочет успокаивать совесть читателя. Если бы писатель наказал Значительное лицо, вышла бы скучная нравоучительная сказка; заставил бы переродиться – вышла бы ложь; а он великолепно выбрал фантастическую форму момента, когда пошлость на мгновение прозрела…</a:t>
            </a:r>
          </a:p>
        </p:txBody>
      </p:sp>
    </p:spTree>
    <p:extLst>
      <p:ext uri="{BB962C8B-B14F-4D97-AF65-F5344CB8AC3E}">
        <p14:creationId xmlns:p14="http://schemas.microsoft.com/office/powerpoint/2010/main" val="27251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105" y="18864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Я понял, чтобы не потерять человека в себе, нужно…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118089" y="3397642"/>
            <a:ext cx="8928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effectLst/>
              </a:rPr>
              <a:t>Актуальна ли проблема «маленького» человека в наши дни?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62736" cy="124360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/>
              <a:t>Домашняя работа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0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Цикл повестей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Петербургские повести».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1006634"/>
            <a:ext cx="60189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“Петербургские повести” Гоголя – новый шаг в развитии русской литературы.. В этот цикл входят повести: “Невский проспект”, “Нос”, “Портрет”, “Коляска”, “Записки сумасшедшего” и “Шинель”. Над циклом писатель работает между 1835 и 1842 годами. Объединены повести по общему месту событий – Петербургу. Петербург, однако, не только место действия, но и своеобразный герой указанных повестей, в которых Гоголь рисует жизнь в её различных проявлениях. Обычно писатели, рассказывая о петербургской жизни, освещали быт и характеры знати, верхушки столичного общества.</a:t>
            </a:r>
          </a:p>
          <a:p>
            <a:r>
              <a:rPr lang="ru-RU" dirty="0"/>
              <a:t>           Гоголя привлекали мелкие чиновники, мастеровые (портной Петрович), нищие художники, “маленькие люди”, выбитые из колеи жизни. Вместо дворцов и богатых домов читатель в гоголевских повестях видит городские лачуги, в которых ютится беднота. </a:t>
            </a:r>
          </a:p>
          <a:p>
            <a:r>
              <a:rPr lang="ru-RU" dirty="0"/>
              <a:t>           Повесть «Шинель» о бедном, незаметном, затерянном чиновни­ке— Акакии Акакиевиче </a:t>
            </a:r>
            <a:r>
              <a:rPr lang="ru-RU" dirty="0" err="1"/>
              <a:t>Башмачкине</a:t>
            </a:r>
            <a:r>
              <a:rPr lang="ru-RU" dirty="0"/>
              <a:t>, с которым случилась бе­да — ночные грабители лишают его шинели. Гоголь изобразил характер «маленького человека». </a:t>
            </a:r>
          </a:p>
        </p:txBody>
      </p:sp>
      <p:pic>
        <p:nvPicPr>
          <p:cNvPr id="1026" name="Picture 2" descr="https://i.livelib.ru/boocover/1000680697/200/5ccf/N._V._Gogol__Peterburgskie_pove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92603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3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808" y="332656"/>
            <a:ext cx="49685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Тема «маленького человека»  традиционна в русской литературе.</a:t>
            </a:r>
          </a:p>
          <a:p>
            <a:r>
              <a:rPr lang="ru-RU" dirty="0"/>
              <a:t>     В русской литературе тип «маленького человека»  по­явился в 1830-е годы </a:t>
            </a:r>
            <a:r>
              <a:rPr lang="en-US" dirty="0"/>
              <a:t>XIX</a:t>
            </a:r>
            <a:r>
              <a:rPr lang="ru-RU" dirty="0"/>
              <a:t> века в творчестве Пушкина (Самсон </a:t>
            </a:r>
            <a:r>
              <a:rPr lang="ru-RU" dirty="0" err="1"/>
              <a:t>Вырин</a:t>
            </a:r>
            <a:r>
              <a:rPr lang="ru-RU" dirty="0"/>
              <a:t> в «Станционном смотрителе», </a:t>
            </a:r>
            <a:r>
              <a:rPr lang="ru-RU" dirty="0" smtClean="0"/>
              <a:t>Макар Девушкин в «Бедных  людях»).</a:t>
            </a:r>
            <a:endParaRPr lang="ru-RU" dirty="0" smtClean="0">
              <a:effectLst/>
            </a:endParaRPr>
          </a:p>
          <a:p>
            <a:r>
              <a:rPr lang="ru-RU" dirty="0"/>
              <a:t>     Социально-литературный тип «маленького человека» облада­ет целым рядом общих черт — невысокое социальное положе­ние, утрата своего лица, своей личности, человеческая принижен­ность, робость, непременно вызывающие чувство жалости при ви­де оскорбления человека. </a:t>
            </a:r>
            <a:endParaRPr lang="ru-RU" dirty="0" smtClean="0">
              <a:effectLst/>
            </a:endParaRPr>
          </a:p>
          <a:p>
            <a:r>
              <a:rPr lang="ru-RU" dirty="0"/>
              <a:t>     Пока «маленький человек» смиренно погружен в свой внут­ренний мир, он кое-как еще держится на поверхности жизни. Но как только вынуждают его показать свое лицо миру или выйти за пределы очерченного ему круга вследствие каких-либо обсто­ятельств, он неотвратимо гибнет.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2050" name="Picture 2" descr="http://900igr.net/up/datai/138005/0012-01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458"/>
            <a:ext cx="24560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900igr.net/datai/literatura/Dostoevskij-biografija/0007-006-V-40-e-g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r="51221" b="5574"/>
          <a:stretch/>
        </p:blipFill>
        <p:spPr bwMode="auto">
          <a:xfrm>
            <a:off x="1331640" y="2834371"/>
            <a:ext cx="2448272" cy="368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6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72" y="116632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/>
              </a:rPr>
              <a:t>	«Шинель» </a:t>
            </a:r>
            <a:r>
              <a:rPr lang="ru-RU" dirty="0" smtClean="0">
                <a:effectLst/>
              </a:rPr>
              <a:t>— последняя по времени написания повесть цикла «Петербургские повести». Написана в 1841 и опубликована в 1842 г. Замысел относится к середине 30-х гг. В первой редакции повесть озаглавлена «Повесть о чиновнике, крадущем шинели». В ней герой еще не имел имени. Позднее он получил имя Акакий  и фамилию </a:t>
            </a:r>
            <a:r>
              <a:rPr lang="ru-RU" dirty="0" err="1" smtClean="0">
                <a:effectLst/>
              </a:rPr>
              <a:t>Тишкевич</a:t>
            </a:r>
            <a:r>
              <a:rPr lang="ru-RU" dirty="0" smtClean="0">
                <a:effectLst/>
              </a:rPr>
              <a:t>, замененную на </a:t>
            </a:r>
            <a:r>
              <a:rPr lang="ru-RU" dirty="0" err="1" smtClean="0">
                <a:effectLst/>
              </a:rPr>
              <a:t>Башмакевич</a:t>
            </a:r>
            <a:r>
              <a:rPr lang="ru-RU" dirty="0" smtClean="0">
                <a:effectLst/>
              </a:rPr>
              <a:t> и затем — на </a:t>
            </a:r>
            <a:r>
              <a:rPr lang="ru-RU" dirty="0" err="1" smtClean="0">
                <a:effectLst/>
              </a:rPr>
              <a:t>Башмачкин</a:t>
            </a:r>
            <a:r>
              <a:rPr lang="ru-RU" dirty="0" smtClean="0">
                <a:effectLst/>
              </a:rPr>
              <a:t>.</a:t>
            </a:r>
          </a:p>
        </p:txBody>
      </p:sp>
      <p:pic>
        <p:nvPicPr>
          <p:cNvPr id="3074" name="Picture 2" descr="https://upload.wikimedia.org/wikipedia/commons/b/bf/Gogol_Pal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8509"/>
            <a:ext cx="3194721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4.infourok.ru/uploads/ex/0abe/00035295-cbc89bc8/hello_html_551b2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5933"/>
            <a:ext cx="3240360" cy="4486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07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23" y="116632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Первое впечатление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 Кому было интересно читать повесть «Шинель»?</a:t>
            </a:r>
            <a:endParaRPr lang="ru-RU" sz="2400" dirty="0" smtClean="0"/>
          </a:p>
          <a:p>
            <a:r>
              <a:rPr lang="ru-RU" sz="2400" dirty="0"/>
              <a:t>- Кому понравился ее главный герой?</a:t>
            </a:r>
            <a:endParaRPr lang="ru-RU" sz="2400" dirty="0" smtClean="0"/>
          </a:p>
          <a:p>
            <a:r>
              <a:rPr lang="ru-RU" sz="2400" dirty="0"/>
              <a:t>- Кто бы хотел быть похожим на Акакия Акакиевича? ПОЧЕМУ</a:t>
            </a:r>
            <a:r>
              <a:rPr lang="ru-RU" sz="24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492896"/>
            <a:ext cx="43204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Лучшее, что вы написали… </a:t>
            </a:r>
            <a:endParaRPr lang="ru-RU" sz="2400" b="1" dirty="0" smtClean="0"/>
          </a:p>
          <a:p>
            <a:pPr algn="r"/>
            <a:r>
              <a:rPr lang="ru-RU" dirty="0"/>
              <a:t>В.Г. Белинский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08004" y="2486325"/>
            <a:ext cx="4356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Все мы вышли из «Шинели» Гоголя… </a:t>
            </a:r>
            <a:r>
              <a:rPr lang="ru-RU" dirty="0" smtClean="0"/>
              <a:t>Ф.М. Достоевский</a:t>
            </a:r>
            <a:endParaRPr lang="ru-RU" sz="2400" b="1" dirty="0" smtClean="0"/>
          </a:p>
          <a:p>
            <a:pPr algn="r"/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http://game-wiki.guru/content/belinskij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78822"/>
            <a:ext cx="3024336" cy="35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ensionerka.com/upload/clubs/c2c893b1a05d8bddb8bdca061fbff5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49" y="3315395"/>
            <a:ext cx="2883793" cy="34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7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64807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/>
              <a:t>Герой  повести </a:t>
            </a:r>
            <a:endParaRPr lang="ru-RU" dirty="0"/>
          </a:p>
        </p:txBody>
      </p:sp>
      <p:pic>
        <p:nvPicPr>
          <p:cNvPr id="5122" name="Picture 2" descr="http://www.b17.ru/foto/uploaded/upl_1506953278_156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8" y="1196752"/>
            <a:ext cx="816168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9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8975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Акакий: "беззлобный, </a:t>
            </a:r>
            <a:r>
              <a:rPr lang="ru-RU" sz="3600" dirty="0" smtClean="0"/>
              <a:t>хороший". </a:t>
            </a:r>
          </a:p>
          <a:p>
            <a:pPr algn="ctr"/>
            <a:r>
              <a:rPr lang="ru-RU" sz="3600" dirty="0" smtClean="0"/>
              <a:t>«Дважды </a:t>
            </a:r>
            <a:r>
              <a:rPr lang="ru-RU" sz="3600" dirty="0"/>
              <a:t>беззлобное существо»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239304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Характеристика имени Акакий: носитель такого имени не очень в себе уверен, и поэтому нерешителен и неустойчив в мыслях и поступках, при этом всегда очень добр. Про таких людей говорят: «И мухи не обидит». Предан семье, детям, родителям, крайне обходителен со всеми. Верный работник и служака, который не будет завидовать коллегам и стремиться занять место начальника.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053" y="3592121"/>
            <a:ext cx="8579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Что мы узнаем о герое в начале повести?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7823" y="4293096"/>
            <a:ext cx="90561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ffectLst/>
              </a:rPr>
              <a:t>Он служил в од­ном департаменте, ничего замечательного о нем сказать нельзя: низенького роста, рябоват, рыжеват, подслеповат, с небольшой лы­синой на лбу, с морщинами, ему за 50 лет, но служит он чиновником низшего класса в табели о рангах — вечный титулярный советник (это 9 ступень чиновничьей лестницы). Фамилия его — </a:t>
            </a:r>
            <a:r>
              <a:rPr lang="ru-RU" sz="2000" dirty="0" err="1" smtClean="0">
                <a:effectLst/>
              </a:rPr>
              <a:t>Башмачкин</a:t>
            </a:r>
            <a:r>
              <a:rPr lang="ru-RU" sz="2000" dirty="0" smtClean="0">
                <a:effectLst/>
              </a:rPr>
              <a:t>. Называя ее, писатель словно иронизирует: «...она произошла от башмака; но когда, в какое время и каким образом... ничего этого неизвестно».)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871296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/>
              <a:t>Когда же меняется отношение рассказчика к герою? 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/>
              <a:t>Как относились в департаменте к Акакию Акакиевичу? 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/>
              <a:t>Что мы узнаем об отношении героя к службе? Как в этом про­является его характер? 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/>
              <a:t>Назовите врага «всех, получающих 400 рублей в год»? Почему</a:t>
            </a:r>
            <a:r>
              <a:rPr lang="ru-RU" sz="2000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/>
              <a:t>Как реагирует герой на новые условия жизни, как готовится к</a:t>
            </a:r>
            <a:br>
              <a:rPr lang="ru-RU" sz="2000" dirty="0"/>
            </a:br>
            <a:r>
              <a:rPr lang="ru-RU" sz="2000" dirty="0"/>
              <a:t>приобретению шинели? Откуда взял деньги на её пошив</a:t>
            </a:r>
            <a:r>
              <a:rPr lang="ru-RU" sz="2000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/>
              <a:t>Чем стала будущая шинель для героя повести?</a:t>
            </a:r>
            <a:endParaRPr lang="ru-RU" sz="2000" dirty="0" smtClean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/>
              <a:t>А какие изменения происходят в характере, манере поведе­ния? 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/>
              <a:t>Шинель готова. Как ощущает Акакий Акакиевич себя в новой шинели</a:t>
            </a:r>
            <a:r>
              <a:rPr lang="ru-RU" sz="2000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/>
              <a:t>Как сослуживцы отнеслись к новому приобретению </a:t>
            </a:r>
            <a:r>
              <a:rPr lang="ru-RU" sz="2000" dirty="0" err="1"/>
              <a:t>Башмачкина</a:t>
            </a:r>
            <a:r>
              <a:rPr lang="ru-RU" sz="2000" dirty="0"/>
              <a:t>?</a:t>
            </a:r>
            <a:endParaRPr lang="ru-RU" sz="2000" dirty="0" smtClean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36240"/>
            <a:ext cx="8712968" cy="7920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Поразмышляем…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9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myshared.ru/5/490369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87287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804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Book Antiqua</vt:lpstr>
      <vt:lpstr>Times New Roman</vt:lpstr>
      <vt:lpstr>Wingdings</vt:lpstr>
      <vt:lpstr>Wingdings 2</vt:lpstr>
      <vt:lpstr>Трек</vt:lpstr>
      <vt:lpstr>Чтобы не потерять человека в себе…</vt:lpstr>
      <vt:lpstr>Цикл повестей  «Петербургские повести».</vt:lpstr>
      <vt:lpstr>Презентация PowerPoint</vt:lpstr>
      <vt:lpstr>Презентация PowerPoint</vt:lpstr>
      <vt:lpstr>Первое впечатление </vt:lpstr>
      <vt:lpstr>Герой  повести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Каким изображен ПетербурГ?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работа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не потерять человека в себе…</dc:title>
  <dc:creator>школа</dc:creator>
  <cp:lastModifiedBy>Учетная запись Майкрософт</cp:lastModifiedBy>
  <cp:revision>8</cp:revision>
  <dcterms:created xsi:type="dcterms:W3CDTF">2018-01-08T09:01:03Z</dcterms:created>
  <dcterms:modified xsi:type="dcterms:W3CDTF">2023-03-04T01:25:56Z</dcterms:modified>
</cp:coreProperties>
</file>