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6" r:id="rId3"/>
    <p:sldId id="260" r:id="rId4"/>
    <p:sldId id="261" r:id="rId5"/>
    <p:sldId id="268" r:id="rId6"/>
    <p:sldId id="269" r:id="rId7"/>
    <p:sldId id="272" r:id="rId8"/>
    <p:sldId id="271" r:id="rId9"/>
    <p:sldId id="273" r:id="rId10"/>
    <p:sldId id="270" r:id="rId11"/>
    <p:sldId id="276" r:id="rId12"/>
    <p:sldId id="274" r:id="rId13"/>
    <p:sldId id="275" r:id="rId14"/>
    <p:sldId id="265" r:id="rId15"/>
    <p:sldId id="266" r:id="rId16"/>
    <p:sldId id="279" r:id="rId17"/>
    <p:sldId id="278" r:id="rId18"/>
    <p:sldId id="280" r:id="rId19"/>
    <p:sldId id="277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423A-2E1D-464F-ACFB-B0F8124D93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4C6D-808A-4068-9454-16B0EE5AF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2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272-39ED-45C3-BCD9-98A92B995EE7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928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B97-4A53-44B2-98D5-6C4C42E50846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92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099-4FDB-4F8E-AC40-E617691921CA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8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C6F-9A23-40FC-A496-439457D2237D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6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133-AD85-43F9-9D0E-738CA7ADC1D5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18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BA3-BC6F-47B5-9D16-F37631B0565E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12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4F4-123B-49B9-9653-4434B39EC17B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3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878-5B8F-4402-AE11-955E20ECA8E7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0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C20-9716-497A-A55F-9A3CD85F6419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31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7B4-DA39-4801-B735-8837D7F6548E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26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6BF6-D69C-453B-B1F8-92EC350CC2F1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014D-6ED9-4FD0-94F0-E8FF769EC4F3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60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8;&#1088;&#1077;&#1073;&#1086;&#1074;&#1072;&#1085;&#1080;&#1103;%20&#1082;%20&#1082;&#1072;&#1095;&#1077;&#1089;&#1090;&#1074;&#1091;%20&#1088;&#1072;&#1073;&#1086;&#1090;&#1099;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1086;&#1090;&#1095;&#1105;&#1090;%20&#1087;&#1086;%20&#1089;&#1072;&#1084;&#1086;&#1089;&#1090;&#1086;&#1103;&#1090;&#1077;&#1083;&#1100;&#1085;&#1086;&#1081;%20&#1088;&#1072;&#1073;&#1086;&#1090;&#1077;%20&#1045;&#1087;&#1080;&#1096;&#1080;&#1085;&#1072;%20&#1052;.&#1042;..pptx" TargetMode="External"/><Relationship Id="rId3" Type="http://schemas.openxmlformats.org/officeDocument/2006/relationships/hyperlink" Target="&#1043;&#1072;&#1075;&#1072;&#1088;&#1080;&#1085;&#1072;%20&#1053;.&#1042;/&#1054;&#1090;&#1095;&#1105;&#1090;%20&#1087;&#1086;%20&#1089;&#1072;&#1084;&#1086;&#1086;&#1073;&#1088;&#1072;&#1079;&#1086;&#1074;&#1072;&#1085;&#1080;&#1102;.pptx" TargetMode="External"/><Relationship Id="rId7" Type="http://schemas.openxmlformats.org/officeDocument/2006/relationships/hyperlink" Target="&#1086;&#1090;&#1095;&#1077;&#1090;%20&#1089;&#1072;&#1084;&#1086;&#1086;&#1073;&#1088;%2019-20%20&#1051;&#1072;&#1084;&#1086;&#1074;&#1072;%20&#1054;.&#1048;.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&#1086;&#1090;&#1095;&#1105;&#1090;%20&#1057;&#1086;&#1082;&#1086;&#1083;&#1086;&#1074;&#1072;%20&#1051;.&#1070;/&#1086;&#1090;&#1095;&#1105;&#1090;%20&#1087;&#1086;%20&#1090;&#1077;&#1084;&#1077;%20&#1089;&#1072;&#1084;&#1086;&#1086;&#1073;&#1088;&#1072;&#1079;&#1086;&#1074;&#1072;&#1085;&#1080;&#1103;%20&#1084;&#1072;&#1081;%202018.pptx" TargetMode="External"/><Relationship Id="rId5" Type="http://schemas.openxmlformats.org/officeDocument/2006/relationships/hyperlink" Target="&#1086;&#1090;&#1095;&#1077;&#1090;%20&#1089;&#1072;&#1084;&#1086;&#1086;&#1073;&#1088;.19-20%20&#1050;&#1072;&#1079;&#1072;&#1095;&#1077;&#1085;&#1086;&#1082;%20&#1054;.&#1045;..pptx" TargetMode="External"/><Relationship Id="rId4" Type="http://schemas.openxmlformats.org/officeDocument/2006/relationships/hyperlink" Target="&#1050;&#1072;&#1082;%20&#1084;&#1099;%20&#1089;&#1086;&#1079;&#1076;&#1072;&#1074;&#1072;&#1083;&#1080;%20&#1085;&#1072;&#1096;&#1080;%20&#1074;&#1099;&#1089;&#1090;&#1072;&#1074;&#1082;&#1080;%20-%20&#1082;&#1086;&#1087;&#1080;&#1103;.pptx" TargetMode="External"/><Relationship Id="rId9" Type="http://schemas.openxmlformats.org/officeDocument/2006/relationships/hyperlink" Target="&#1089;&#1072;&#1084;&#1086;&#1086;&#1073;&#1088;&#1072;&#1079;&#1086;&#1074;&#1072;&#1085;&#1080;&#1077;%20&#1048;&#1050;&#1058;%20&#1064;&#1080;&#1090;&#1080;&#1082;&#1086;&#1074;&#1072;/&#1064;&#1080;&#1090;&#1080;&#1082;&#1086;&#1074;&#1072;%20&#1044;.&#1070;.%20&#1089;&#1072;&#1084;&#1086;&#1086;&#1073;&#1088;&#1072;&#1079;&#1086;&#1074;&#1072;&#1085;&#1080;&#1077;..ppt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-217714" y="402771"/>
            <a:ext cx="8621485" cy="560614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73324"/>
            <a:ext cx="832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Чупинский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детский сад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167" y="1989508"/>
            <a:ext cx="7427741" cy="2349817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Заседание Педагогического совета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«Командная работа – ключ к успеху!» Подведение итогов деятельности за 2019-20 учебный год.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21064449">
            <a:off x="1823689" y="4401973"/>
            <a:ext cx="6961204" cy="1524000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72674" y="5393764"/>
              <a:ext cx="1055914" cy="10559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50902" y="5606853"/>
              <a:ext cx="821873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00874" y="5740189"/>
              <a:ext cx="710054" cy="69124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62" y="5854578"/>
              <a:ext cx="561857" cy="546972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7962" y="4734896"/>
            <a:ext cx="514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проведения: 21 мая 2020 года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1847" y="6105379"/>
            <a:ext cx="63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Педсовет подготовила и провела старший воспитатель Пашкова Г.Н.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67286" y="1716258"/>
            <a:ext cx="8623496" cy="4937759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приобретена посуда на сумму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25 483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рублей;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приобретены подушки, матрасы на сумму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16 980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рублей;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касса на сумму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29 600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рублей;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занятий физической культурой приобретено оборудование на сумму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34 000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рублей;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занятий с детьми в группах приобретены учебные пособия на сумму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329 120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рубля; 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литература на сумму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23 132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рубля;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323557" y="247682"/>
            <a:ext cx="851095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материально-технической базы организации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25084" y="1350498"/>
            <a:ext cx="8721968" cy="5303519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новогодних праздников приобретена Ель искусственная на сумму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21 650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приобретена офисная техника на сумму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145 859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игрушки, игровая мебель на сумму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395 24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рубля;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индивидуальных коррекционных занятий учителя-логопеда приобретён интерактивный логопедический стол на сумму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139 000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приобретена мебель для туалетных комнат на сумму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54 000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рулей;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произведён ремонт кладовой на пищеблоке на сумму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68 371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рубль;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заменены светильники в группах на сумму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75 190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 узел учета тепловой энергии на сумму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217 442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рубля;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351692" y="0"/>
            <a:ext cx="851095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материально-технической базы организации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393895" y="661182"/>
            <a:ext cx="8288383" cy="239285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качества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 МБДОУ Чупинском детском саду проводится  как оценка соответствия образовательной деятельности Федеральным государственным образовательным стандартам дошкольного образования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следующим показателям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208" y="3380032"/>
            <a:ext cx="4572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https://i.ytimg.com/vi/yMe-Pu26vGU/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8972" y="3601010"/>
            <a:ext cx="3639267" cy="272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450166" y="1252025"/>
            <a:ext cx="8288383" cy="5190978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506436" y="281354"/>
            <a:ext cx="7512149" cy="722989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33045" y="1406768"/>
          <a:ext cx="8046721" cy="5049624"/>
        </p:xfrm>
        <a:graphic>
          <a:graphicData uri="http://schemas.openxmlformats.org/drawingml/2006/table">
            <a:tbl>
              <a:tblPr/>
              <a:tblGrid>
                <a:gridCol w="6211246"/>
                <a:gridCol w="1835475"/>
              </a:tblGrid>
              <a:tr h="854797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передвижной библиотеки в подготовительной к школе группе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 течении учебного года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797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Выходы в музей имени М.М.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Коргуева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течении учебного года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836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Выход воспитанников старшей и подготовительной к школе групп к памятному знаку «Отсюда виделась Победа!»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19 сентября 2019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797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Диагностика готовности к школе. Проводила  педагог-психолог МБОУ Центр ПМСС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19 ноября 2019 г.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797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Посещение открытых уроков в первом классе МБОУ Чупинская СОШ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60" dirty="0">
                          <a:latin typeface="Times New Roman"/>
                          <a:ea typeface="Times New Roman"/>
                          <a:cs typeface="Times New Roman"/>
                        </a:rPr>
                        <a:t>12 декабря 2019 г.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98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Выход на новогодние мероприятия в ДК «Горняк»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30 декабря 2019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95423" y="281353"/>
            <a:ext cx="8637562" cy="6330461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1692" y="295420"/>
          <a:ext cx="8539090" cy="6223669"/>
        </p:xfrm>
        <a:graphic>
          <a:graphicData uri="http://schemas.openxmlformats.org/drawingml/2006/table">
            <a:tbl>
              <a:tblPr/>
              <a:tblGrid>
                <a:gridCol w="6394191"/>
                <a:gridCol w="2144899"/>
              </a:tblGrid>
              <a:tr h="362961"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воспитанников детского сада в литературной гостиной в 1 классе «Литературный калейдоскоп!» (стихи о зиме)</a:t>
                      </a: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января 2020 г.</a:t>
                      </a: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61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Встреча с поэтом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О.Л.Бурыгиной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января 2020 г.</a:t>
                      </a: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096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воспитанников в 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XVI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районном спортивном лыжном празднике, посвященного памяти Заслуженного работника </a:t>
                      </a:r>
                    </a:p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физической культуры и спорта Республики Карелия Ю.А.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Старостина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6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марта  2020 г</a:t>
                      </a:r>
                      <a:r>
                        <a:rPr lang="ru-RU" sz="1800" spc="-6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(не участвовали из-за эпидемии ОРВИ)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23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Диагностика психологической готовности к школе. </a:t>
                      </a: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апреля  2020 г.</a:t>
                      </a:r>
                    </a:p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</a:t>
                      </a:r>
                      <a:r>
                        <a:rPr lang="ru-RU" sz="1200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состоялась из-за карантина по</a:t>
                      </a:r>
                      <a:r>
                        <a:rPr lang="en-US" sz="1200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COVID -19</a:t>
                      </a:r>
                      <a:r>
                        <a:rPr lang="ru-RU" sz="1200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23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Совместное спортивное мероприятие воспитанников подготовительной к школе группы и учащихся 1 класса МБОУ Чупинская СОШ</a:t>
                      </a: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марта 2020 г.</a:t>
                      </a:r>
                    </a:p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из-за карантина по</a:t>
                      </a:r>
                      <a:r>
                        <a:rPr lang="en-US" sz="1200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COVID -19</a:t>
                      </a:r>
                      <a:r>
                        <a:rPr lang="ru-RU" sz="1200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состоялось в д.саду между старшей и </a:t>
                      </a:r>
                      <a:r>
                        <a:rPr lang="ru-RU" sz="1200" dirty="0" err="1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</a:t>
                      </a:r>
                      <a:r>
                        <a:rPr lang="ru-RU" sz="1200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группами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23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Открытое занятие в подготовительной к школе группе для учителей начальной школы по развитию речи Соколова Л.Ю..</a:t>
                      </a: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марта 2020 г.</a:t>
                      </a:r>
                    </a:p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состоялось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23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 в парк на возложение цветов к воинскому захоронению с детьми старшей, подготовительной к школе группы. </a:t>
                      </a: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 мая 2020 г.</a:t>
                      </a:r>
                    </a:p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состоялось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23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будущего учителя 1 класса в родительском собрании в подготовительной к школе группе.</a:t>
                      </a: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мая 2020 г.</a:t>
                      </a:r>
                    </a:p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состоялось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153" marR="17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одним вырезанным углом 15"/>
          <p:cNvSpPr/>
          <p:nvPr/>
        </p:nvSpPr>
        <p:spPr>
          <a:xfrm>
            <a:off x="295422" y="247682"/>
            <a:ext cx="8482818" cy="304415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 об итогах работы.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МБДОУ Чупинского детского сада в 2019 году осуществлялась в соответствии с поставленными годовыми целями и задачами</a:t>
            </a:r>
            <a:endParaRPr lang="ru-RU" sz="2800" dirty="0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9" name="Picture 3" descr="https://sad7elochka.ru/wp-content/uploads/2018/10/k56p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548" y="2939830"/>
            <a:ext cx="5715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одним вырезанным углом 15"/>
          <p:cNvSpPr/>
          <p:nvPr/>
        </p:nvSpPr>
        <p:spPr>
          <a:xfrm>
            <a:off x="295422" y="247682"/>
            <a:ext cx="8482818" cy="2003149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вы считаете, для какой категории людей самообразование является обязательным и необходимым, а для какой нет? </a:t>
            </a: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5422" y="2731635"/>
            <a:ext cx="845468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самообразованием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следует понимать специально организованную, самодеятельную, деятельность, направленную на удовлетворение познавательных интересов, общекультурных и профессиональных запросов.</a:t>
            </a:r>
          </a:p>
          <a:p>
            <a:pPr>
              <a:spcBef>
                <a:spcPts val="1200"/>
              </a:spcBef>
            </a:pPr>
            <a:r>
              <a:rPr lang="ru-RU" sz="2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Смысл самообразования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выражается в удовлетворении познавательной активности, растущей потребности педагога в развитии профессиональных компетенций путем непрерывного образования.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одним вырезанным углом 15"/>
          <p:cNvSpPr/>
          <p:nvPr/>
        </p:nvSpPr>
        <p:spPr>
          <a:xfrm>
            <a:off x="267286" y="0"/>
            <a:ext cx="5387925" cy="6639951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1800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«Только те знания прочны и ценны, которые вы добыли сами, побуждаемые собственной страстью. Всякое знание должно быть открытием, которое вы сделали сами».</a:t>
            </a:r>
          </a:p>
          <a:p>
            <a:pPr lvl="0" algn="r" defTabSz="1800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К.И.Чуковский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844" name="Picture 4" descr="https://4.bp.blogspot.com/-r9aqboKYWmQ/V0LhQqDyeiI/AAAAAAAAARw/V7TBDuPbk04CA-7-tz3mrPitNhnMvUCtwCLcB/s200/%25D0%25BA%25D0%25B0%25D1%2582%25D1%258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2759" y="2405575"/>
            <a:ext cx="3497446" cy="40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одним вырезанным углом 15"/>
          <p:cNvSpPr/>
          <p:nvPr/>
        </p:nvSpPr>
        <p:spPr>
          <a:xfrm>
            <a:off x="295422" y="247683"/>
            <a:ext cx="8482818" cy="1918742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Отчеты педагогов по самообразованию: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вызвало затруднения в процессе работы по теме самообразования, чему я научилась?</a:t>
            </a: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94560" y="2321169"/>
            <a:ext cx="4481996" cy="39703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Гагарина Н.В.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Арапова Г.Н., Хеймо В.П.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Казаченок О.Е.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 action="ppaction://hlinkpres?slideindex=1&amp;slidetitle="/>
              </a:rPr>
              <a:t>Соколова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Л.Ю.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Панина Н.Б.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action="ppaction://hlinkpres?slideindex=1&amp;slidetitle="/>
              </a:rPr>
              <a:t>Ламова О.И.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8" action="ppaction://hlinkpres?slideindex=1&amp;slidetitle="/>
              </a:rPr>
              <a:t>Епишина М.В.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9" action="ppaction://hlinkpres?slideindex=1&amp;slidetitle="/>
              </a:rPr>
              <a:t>Шитикова Д.Ю.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Григорьева Н.О.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одним вырезанным углом 15"/>
          <p:cNvSpPr/>
          <p:nvPr/>
        </p:nvSpPr>
        <p:spPr>
          <a:xfrm>
            <a:off x="211016" y="289885"/>
            <a:ext cx="8482818" cy="1862471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Рассмотрение и принятие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локальных актов организации, регламентирующих деятельность педагогического коллектива в следующем учебном году: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3895" y="2799471"/>
            <a:ext cx="8111476" cy="3493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indent="180000" fontAlgn="base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Учебный план;</a:t>
            </a:r>
          </a:p>
          <a:p>
            <a:pPr lvl="0" indent="180000" fontAlgn="base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Годовой календарный график;</a:t>
            </a:r>
          </a:p>
          <a:p>
            <a:pPr lvl="0" indent="180000" fontAlgn="base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программа;</a:t>
            </a:r>
          </a:p>
          <a:p>
            <a:pPr lvl="0" indent="180000" fontAlgn="base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Рабочие программы по образовательным областям;</a:t>
            </a:r>
          </a:p>
          <a:p>
            <a:pPr lvl="0" indent="180000" fontAlgn="base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Парциальные программы.</a:t>
            </a:r>
          </a:p>
          <a:p>
            <a:pPr lvl="0" indent="180000" fontAlgn="base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внутреннего контроля на 2020-21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09489" y="1338945"/>
            <a:ext cx="863756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478302" y="247682"/>
            <a:ext cx="6499273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9485" y="301952"/>
            <a:ext cx="677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Петр Леонидович Капиц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5" y="1637898"/>
            <a:ext cx="8046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«Коллективное творчество — это чепуха, но творчество в коллективе — это единственный вид настоящего и плодотворного творчества».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causes-prod.s3.amazonaws.com/photos/photos/A4/LG/5S/6V/WD/Xo/L3/ns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4683" y="3425189"/>
            <a:ext cx="4714589" cy="3432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одним вырезанным углом 15"/>
          <p:cNvSpPr/>
          <p:nvPr/>
        </p:nvSpPr>
        <p:spPr>
          <a:xfrm>
            <a:off x="295422" y="247682"/>
            <a:ext cx="8482818" cy="188591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Отчисление воспитанников по завершении образовательной программы дошкольного образования.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7963" y="4329052"/>
            <a:ext cx="8159261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Согласование списков воспитанников на следующий учебный год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028" y="2377636"/>
            <a:ext cx="6087525" cy="1659963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37896" name="Picture 8" descr="https://cs3.livemaster.ru/zhurnalfoto/d/a/d/161212110446dad263c694701b8b5077f0548823fa2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8781" y="5523327"/>
            <a:ext cx="6315563" cy="1088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одним вырезанным углом 15"/>
          <p:cNvSpPr/>
          <p:nvPr/>
        </p:nvSpPr>
        <p:spPr>
          <a:xfrm>
            <a:off x="211016" y="289885"/>
            <a:ext cx="8482818" cy="99027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Педсовета: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3895" y="1575583"/>
            <a:ext cx="8111476" cy="4878259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180000" lvl="0" indent="288000">
              <a:spcBef>
                <a:spcPts val="600"/>
              </a:spcBef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Принять к сведению отчет о деятельности коллектива за 2019-2020 учебный год.</a:t>
            </a:r>
          </a:p>
          <a:p>
            <a:pPr marL="180000" lvl="0" indent="288000">
              <a:spcBef>
                <a:spcPts val="600"/>
              </a:spcBef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Педагогам продолжить работу по самообразованию: определить темы на 2020-2021 учебный год.</a:t>
            </a:r>
          </a:p>
          <a:p>
            <a:pPr marL="180000" indent="288000" algn="r">
              <a:spcBef>
                <a:spcPts val="60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Срок до 15 сентября 2020 г.</a:t>
            </a:r>
          </a:p>
          <a:p>
            <a:pPr indent="288000">
              <a:spcBef>
                <a:spcPts val="60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Старшему воспитателю Пашковой Г.Н. осуществить планирование работы учреждения на  2020-2021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учебный год, сохраняя сложившуюся систему в соответствии с ФГОС ДО и с учетом приоритетных задач учреждения. </a:t>
            </a:r>
          </a:p>
          <a:p>
            <a:pPr marL="180000" indent="288000" algn="r">
              <a:spcBef>
                <a:spcPts val="60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Срок до 01 октября 2020 г.</a:t>
            </a:r>
          </a:p>
          <a:p>
            <a:pPr lvl="0" indent="288000">
              <a:spcBef>
                <a:spcPts val="60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Педагогам провести открытые занятия для родителей с использованием занимательных математических заданий на родительских собраниях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октябре 2020 года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одним вырезанным углом 15"/>
          <p:cNvSpPr/>
          <p:nvPr/>
        </p:nvSpPr>
        <p:spPr>
          <a:xfrm>
            <a:off x="211016" y="289885"/>
            <a:ext cx="8482818" cy="322703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Принять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локальные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акты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Учебный план на 2020-21 учебный год.</a:t>
            </a:r>
          </a:p>
          <a:p>
            <a:pPr lvl="0" indent="18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Годовой календарный график работы на 2020-2021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18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Образовательную программу дошкольного образования МБДОУ Чупинского детского сада на новый учебный год.</a:t>
            </a:r>
          </a:p>
          <a:p>
            <a:pPr indent="18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Рабочие программы на 2020-2021 учебный год.</a:t>
            </a:r>
          </a:p>
          <a:p>
            <a:pPr indent="18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План внутреннего контроля на 2020-21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180000">
              <a:spcBef>
                <a:spcPts val="600"/>
              </a:spcBef>
              <a:buFont typeface="Wingdings" pitchFamily="2" charset="2"/>
              <a:buChar char="ü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1015" y="3671669"/>
            <a:ext cx="8525022" cy="1446550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 связи с завершением общеобразовательной программы дошкольного образования в подготовительной к школе группе и выпуском в начальную школу отчислить </a:t>
            </a: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25.08.2020 года 20 воспитанников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детского сада: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812" y="5401046"/>
            <a:ext cx="8510954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 Согласовать списки воспитанников по возрастным группам на 2020-2021 учебный год.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8" y="144462"/>
            <a:ext cx="8962492" cy="652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 descr="https://4.bp.blogspot.com/-r9aqboKYWmQ/V0LhQqDyeiI/AAAAAAAAARw/V7TBDuPbk04CA-7-tz3mrPitNhnMvUCtwCLcB/s200/%25D0%25BA%25D0%25B0%25D1%2582%25D1%258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2759" y="2405575"/>
            <a:ext cx="3268361" cy="40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323558" y="1758461"/>
            <a:ext cx="8637562" cy="2307101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открытых занятий для родителей в мае 2020 года, в связи с распространением коронавирусной инфекции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-19 не состоялось, предлагаю перенести их проведение на родительских собраниях в октябре 2020 года.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Ответственные: воспитатели.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309490" y="247683"/>
            <a:ext cx="8595360" cy="1187222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9485" y="301952"/>
            <a:ext cx="7990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Выполнение Решения Педагогического совета от 28.02.2020 г. 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89" y="4220308"/>
            <a:ext cx="3470899" cy="242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450166" y="1716259"/>
            <a:ext cx="8288383" cy="1689470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27.03.2020 г. в списках воспитанников детского сада  сад числились 88 детей, на 21 мая – 86 детей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323557" y="247682"/>
            <a:ext cx="851095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Краткий отчет о работе коллектива в 2019-2020 учебном году.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6436" y="3742006"/>
            <a:ext cx="8285871" cy="2400657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поступило 16 детей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этот же период отчислено: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 ребенок по завершении дошкольного образования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26.08.2019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8 человек в течении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"/>
          <a:ext cx="9144000" cy="6654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6552"/>
                <a:gridCol w="2227448"/>
              </a:tblGrid>
              <a:tr h="994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latin typeface="Times New Roman"/>
                          <a:ea typeface="Times New Roman"/>
                          <a:cs typeface="Times New Roman"/>
                        </a:rPr>
                        <a:t>Общая численность педагогических работников, в том числе: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latin typeface="Times New Roman"/>
                          <a:ea typeface="Times New Roman"/>
                          <a:cs typeface="Times New Roman"/>
                        </a:rPr>
                        <a:t>13 человек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248">
                <a:tc>
                  <a:txBody>
                    <a:bodyPr/>
                    <a:lstStyle/>
                    <a:p>
                      <a:pPr marR="582295" algn="l">
                        <a:lnSpc>
                          <a:spcPts val="161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педагогических работников, имеющих высшее образование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человека/ 31%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6372">
                <a:tc>
                  <a:txBody>
                    <a:bodyPr/>
                    <a:lstStyle/>
                    <a:p>
                      <a:pPr marR="570230" algn="l">
                        <a:lnSpc>
                          <a:spcPts val="161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педагогических работников, имеющих среднее профессиональное образование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человек/ 69%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6372">
                <a:tc>
                  <a:txBody>
                    <a:bodyPr/>
                    <a:lstStyle/>
                    <a:p>
                      <a:pPr marR="88265" indent="-3175" algn="l">
                        <a:lnSpc>
                          <a:spcPts val="161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педагогических работников, которым по результатам аттестации присвоена квалификационная категория, в том числе: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 человек/ 69%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 человек/ 38%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человека/ 23%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248">
                <a:tc>
                  <a:txBody>
                    <a:bodyPr/>
                    <a:lstStyle/>
                    <a:p>
                      <a:pPr marR="365760" indent="-3175" algn="l">
                        <a:lnSpc>
                          <a:spcPts val="161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 педагогических работников, педагогический стаж работы которых составляет: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До 5 лет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 человек/ 0%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Свыше 30 лет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 человек/ 54%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248">
                <a:tc>
                  <a:txBody>
                    <a:bodyPr/>
                    <a:lstStyle/>
                    <a:p>
                      <a:pPr marR="362585" indent="-3175" algn="l">
                        <a:lnSpc>
                          <a:spcPts val="161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педагогических работников педагогических работников в возрасте до 30 лет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человек/ 0%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248">
                <a:tc>
                  <a:txBody>
                    <a:bodyPr/>
                    <a:lstStyle/>
                    <a:p>
                      <a:pPr marR="365760" indent="-3175" algn="l">
                        <a:lnSpc>
                          <a:spcPts val="1585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Численность/ педагогических работников педагогических работников в возрасте от 55 лет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 человек/ 54%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309490" y="1941340"/>
            <a:ext cx="8637562" cy="465640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заседания Педагогического совета: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03.12.2019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«Организация трудовой деятельности в детском саду, как основа воспитательной работы с детьми дошкольного возраста»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28.02. 2020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«Формирование элементарных математических представлений у детей дошкольного возраста средствами занимательной математики» 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21.05.2020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«Командная работа – ключ к успеху!»Подведение итогов деятельности за 2019-20 учебный год.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323557" y="247682"/>
            <a:ext cx="8510954" cy="1440442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педагогического коллектива в 2019-20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году была направлена на решение годовых задач, в соответствии с которыми, были организованы следующие мероприятия: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450166" y="1420838"/>
            <a:ext cx="8288383" cy="5205046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53219" y="275818"/>
            <a:ext cx="8510954" cy="86366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заседания Методического объединения педагогов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36098" y="1463040"/>
          <a:ext cx="8215531" cy="5097112"/>
        </p:xfrm>
        <a:graphic>
          <a:graphicData uri="http://schemas.openxmlformats.org/drawingml/2006/table">
            <a:tbl>
              <a:tblPr/>
              <a:tblGrid>
                <a:gridCol w="2372407"/>
                <a:gridCol w="5843124"/>
              </a:tblGrid>
              <a:tr h="131598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17.12.2020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«Диагностика. Проводим или </a:t>
                      </a:r>
                      <a:r>
                        <a:rPr lang="ru-RU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нет? </a:t>
                      </a: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Особенности оценки развития детей дошкольного возраста»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78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15.04.2020 г.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Вопросы подготовки к школе»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 состоялось из- карантина по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COVID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-19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3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17.04.2020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(районное МО)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 состоялось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Тема: </a:t>
                      </a: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 ногу со временем! </a:t>
                      </a:r>
                      <a:endParaRPr lang="ru-RU" sz="2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</a:t>
                      </a: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социально-коммуникативной компетентности у дошкольников через ознакомление с родным краем в рамках подготовки к 100-летию Республики Карелия»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450166" y="1252025"/>
            <a:ext cx="8288383" cy="2153704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11.03.2020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«Возможности занимательных математических игр в развитии дошкольников в соответствии с ФГОС ДО»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407962" y="177343"/>
            <a:ext cx="7512149" cy="722989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Семинары-практикумы: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482" name="Picture 2" descr="http://kro.omsu-nnov.ru/_data/objects/0019/8201/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53" y="3675654"/>
            <a:ext cx="3403552" cy="2806621"/>
          </a:xfrm>
          <a:prstGeom prst="rect">
            <a:avLst/>
          </a:prstGeom>
          <a:noFill/>
        </p:spPr>
      </p:pic>
      <p:pic>
        <p:nvPicPr>
          <p:cNvPr id="20484" name="Picture 4" descr="https://www.laplandiya.org/uploads/pages/1506/img/news-20171120-1511189883-uni5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451" y="3685735"/>
            <a:ext cx="3638842" cy="272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одним вырезанным углом 15"/>
          <p:cNvSpPr/>
          <p:nvPr/>
        </p:nvSpPr>
        <p:spPr>
          <a:xfrm>
            <a:off x="604910" y="233614"/>
            <a:ext cx="7512149" cy="1271629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участия воспитанников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различных конкурсах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34" y="1607503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 descr="https://i.mycdn.me/i?r=AzF-kPXTZw6IaWs3aSUGrfjPxe8EeptdXCxfboAEdlT-a5KSlOTehXJhCed9hIK9D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9217" y="3969750"/>
            <a:ext cx="5219700" cy="2609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1189</Words>
  <Application>Microsoft Office PowerPoint</Application>
  <PresentationFormat>Экран (4:3)</PresentationFormat>
  <Paragraphs>160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Галина Николаевна</cp:lastModifiedBy>
  <cp:revision>57</cp:revision>
  <dcterms:created xsi:type="dcterms:W3CDTF">2013-01-28T12:37:44Z</dcterms:created>
  <dcterms:modified xsi:type="dcterms:W3CDTF">2021-12-09T13:24:00Z</dcterms:modified>
</cp:coreProperties>
</file>