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2" r:id="rId10"/>
    <p:sldId id="26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7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D594-B54F-406D-9CB6-E12B218E6509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4FECC-1EAA-40FA-AA17-FB3CE8E280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5270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D594-B54F-406D-9CB6-E12B218E6509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4FECC-1EAA-40FA-AA17-FB3CE8E280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0146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D594-B54F-406D-9CB6-E12B218E6509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4FECC-1EAA-40FA-AA17-FB3CE8E280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4902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D594-B54F-406D-9CB6-E12B218E6509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4FECC-1EAA-40FA-AA17-FB3CE8E280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464509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D594-B54F-406D-9CB6-E12B218E6509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4FECC-1EAA-40FA-AA17-FB3CE8E280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5044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D594-B54F-406D-9CB6-E12B218E6509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4FECC-1EAA-40FA-AA17-FB3CE8E280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69696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D594-B54F-406D-9CB6-E12B218E6509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4FECC-1EAA-40FA-AA17-FB3CE8E280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5383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D594-B54F-406D-9CB6-E12B218E6509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4FECC-1EAA-40FA-AA17-FB3CE8E280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04563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D594-B54F-406D-9CB6-E12B218E6509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4FECC-1EAA-40FA-AA17-FB3CE8E280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6540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D594-B54F-406D-9CB6-E12B218E6509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4FECC-1EAA-40FA-AA17-FB3CE8E280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7434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D594-B54F-406D-9CB6-E12B218E6509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4FECC-1EAA-40FA-AA17-FB3CE8E280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2943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D594-B54F-406D-9CB6-E12B218E6509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4FECC-1EAA-40FA-AA17-FB3CE8E280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423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D594-B54F-406D-9CB6-E12B218E6509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4FECC-1EAA-40FA-AA17-FB3CE8E280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7117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D594-B54F-406D-9CB6-E12B218E6509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4FECC-1EAA-40FA-AA17-FB3CE8E280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7585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D594-B54F-406D-9CB6-E12B218E6509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4FECC-1EAA-40FA-AA17-FB3CE8E280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1564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D594-B54F-406D-9CB6-E12B218E6509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4FECC-1EAA-40FA-AA17-FB3CE8E280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3120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D594-B54F-406D-9CB6-E12B218E6509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4FECC-1EAA-40FA-AA17-FB3CE8E280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3977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523D594-B54F-406D-9CB6-E12B218E6509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2EA4FECC-1EAA-40FA-AA17-FB3CE8E280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08763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8640" y="707914"/>
            <a:ext cx="11364686" cy="714750"/>
          </a:xfrm>
        </p:spPr>
        <p:txBody>
          <a:bodyPr>
            <a:noAutofit/>
          </a:bodyPr>
          <a:lstStyle/>
          <a:p>
            <a:r>
              <a:rPr lang="ru-RU" sz="4400" dirty="0" smtClean="0"/>
              <a:t>Лексические особенности шотландского диалекта английского языка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79472" y="1497480"/>
            <a:ext cx="4937760" cy="37033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78731" y="5273491"/>
            <a:ext cx="564315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/>
              <a:t>Выполнили: ученики 8 «Б» класса</a:t>
            </a:r>
          </a:p>
          <a:p>
            <a:pPr algn="r"/>
            <a:r>
              <a:rPr lang="ru-RU" sz="1600" dirty="0" err="1" smtClean="0"/>
              <a:t>Куропятник</a:t>
            </a:r>
            <a:r>
              <a:rPr lang="ru-RU" sz="1600" dirty="0" smtClean="0"/>
              <a:t> Владислав</a:t>
            </a:r>
          </a:p>
          <a:p>
            <a:pPr algn="r"/>
            <a:r>
              <a:rPr lang="ru-RU" sz="1600" dirty="0" smtClean="0"/>
              <a:t>Братцев Никита</a:t>
            </a:r>
          </a:p>
          <a:p>
            <a:pPr algn="r"/>
            <a:r>
              <a:rPr lang="ru-RU" sz="1600" dirty="0" smtClean="0"/>
              <a:t>Уланов Денис</a:t>
            </a:r>
          </a:p>
          <a:p>
            <a:pPr algn="r"/>
            <a:r>
              <a:rPr lang="ru-RU" sz="1600" dirty="0" smtClean="0"/>
              <a:t>Научный руководитель: </a:t>
            </a:r>
            <a:r>
              <a:rPr lang="ru-RU" sz="1600" dirty="0" err="1" smtClean="0"/>
              <a:t>Дерменева</a:t>
            </a:r>
            <a:r>
              <a:rPr lang="ru-RU" sz="1600" dirty="0" smtClean="0"/>
              <a:t> В.С.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142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69771" y="2730139"/>
            <a:ext cx="5699759" cy="796833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Спасибо за внимание!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224328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1999" cy="3487782"/>
          </a:xfrm>
        </p:spPr>
        <p:txBody>
          <a:bodyPr>
            <a:noAutofit/>
          </a:bodyPr>
          <a:lstStyle/>
          <a:p>
            <a:r>
              <a:rPr lang="ru-RU" sz="2400" dirty="0" smtClean="0"/>
              <a:t>Несмотря на </a:t>
            </a:r>
            <a:r>
              <a:rPr lang="ru-RU" sz="2400" dirty="0" smtClean="0"/>
              <a:t>то, что официальным языком в Шотландии является английский, порой оказывается не так-то просто понять местных жителей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Приехав </a:t>
            </a:r>
            <a:r>
              <a:rPr lang="ru-RU" sz="2400" dirty="0" smtClean="0"/>
              <a:t>в Шотландию, вы можете столкнуться с мощным языковым барьером, даже если прекрасно владеете английским языком. Вам придется нелегко, прежде чем Вы освоите местный диалект и начнете свободно понимать шотландцев. </a:t>
            </a:r>
          </a:p>
          <a:p>
            <a:r>
              <a:rPr lang="ru-RU" sz="2400" dirty="0" smtClean="0"/>
              <a:t>В своем английском шотландцы бережно хранят шотландскую составляющую и любят напоминать, что когда-то они говорили на шотландском диалекте английского языка, который назывался "</a:t>
            </a:r>
            <a:r>
              <a:rPr lang="ru-RU" sz="2400" dirty="0" err="1" smtClean="0"/>
              <a:t>скотс</a:t>
            </a:r>
            <a:r>
              <a:rPr lang="ru-RU" sz="2400" dirty="0" smtClean="0"/>
              <a:t>" (</a:t>
            </a:r>
            <a:r>
              <a:rPr lang="ru-RU" sz="2400" dirty="0" err="1" smtClean="0"/>
              <a:t>Scots</a:t>
            </a:r>
            <a:r>
              <a:rPr lang="ru-RU" sz="2400" dirty="0" smtClean="0"/>
              <a:t>).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487" y="3904608"/>
            <a:ext cx="3602181" cy="27016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2492" y="3865419"/>
            <a:ext cx="3663141" cy="272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748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984" y="576349"/>
            <a:ext cx="10237384" cy="90331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</a:t>
            </a:r>
            <a:r>
              <a:rPr lang="ru-RU" dirty="0" smtClean="0"/>
              <a:t>собенности  </a:t>
            </a:r>
            <a:r>
              <a:rPr lang="ru-RU" dirty="0"/>
              <a:t>шотландского  английского  и  </a:t>
            </a:r>
            <a:r>
              <a:rPr lang="ru-RU" dirty="0" smtClean="0"/>
              <a:t>его отличия от привычных  </a:t>
            </a:r>
            <a:r>
              <a:rPr lang="ru-RU" dirty="0"/>
              <a:t>нам  американского или </a:t>
            </a:r>
            <a:r>
              <a:rPr lang="ru-RU" dirty="0" smtClean="0"/>
              <a:t>британского вариантов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58080"/>
            <a:ext cx="10353762" cy="4429657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Общепризнанной </a:t>
            </a:r>
            <a:r>
              <a:rPr lang="ru-RU" sz="2400" dirty="0" smtClean="0"/>
              <a:t>нормой стандартного английского языка является южный акцент Великобритании, на котором говорят практически все дикторы телевидения. </a:t>
            </a:r>
            <a:endParaRPr lang="ru-RU" sz="2400" dirty="0" smtClean="0"/>
          </a:p>
          <a:p>
            <a:r>
              <a:rPr lang="ru-RU" sz="2400" dirty="0" smtClean="0"/>
              <a:t>В Англии выделяют </a:t>
            </a:r>
            <a:r>
              <a:rPr lang="ru-RU" sz="2400" dirty="0" smtClean="0"/>
              <a:t>аристократический, элитный акцент, который считается нормой высшего образования. На нем говорят в высших кругах и по нему определяют, насколько человек подходит к этому кругу. </a:t>
            </a:r>
            <a:endParaRPr lang="ru-RU" sz="2400" dirty="0" smtClean="0"/>
          </a:p>
          <a:p>
            <a:r>
              <a:rPr lang="ru-RU" sz="2400" dirty="0" smtClean="0"/>
              <a:t>Шотландский </a:t>
            </a:r>
            <a:r>
              <a:rPr lang="ru-RU" sz="2400" dirty="0" smtClean="0"/>
              <a:t>английский – сочетание диалекта со специфическими заимствованиями из староанглийского и уникальных грамматических конструкций, более или менее обычного английского языка и явного шотландского акцента.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49840" y="4318001"/>
            <a:ext cx="2042160" cy="253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139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9921" y="448095"/>
            <a:ext cx="10353762" cy="970450"/>
          </a:xfrm>
        </p:spPr>
        <p:txBody>
          <a:bodyPr>
            <a:normAutofit fontScale="90000"/>
          </a:bodyPr>
          <a:lstStyle/>
          <a:p>
            <a:r>
              <a:rPr lang="ru-RU" dirty="0"/>
              <a:t>Фонетические особенности </a:t>
            </a:r>
            <a:r>
              <a:rPr lang="ru-RU" dirty="0" smtClean="0"/>
              <a:t>шотландского английского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61691"/>
            <a:ext cx="8752114" cy="5396309"/>
          </a:xfrm>
        </p:spPr>
        <p:txBody>
          <a:bodyPr>
            <a:noAutofit/>
          </a:bodyPr>
          <a:lstStyle/>
          <a:p>
            <a:r>
              <a:rPr lang="ru-RU" sz="2400" dirty="0" smtClean="0"/>
              <a:t>В Шотландском </a:t>
            </a:r>
            <a:r>
              <a:rPr lang="ru-RU" sz="2400" dirty="0" err="1" smtClean="0"/>
              <a:t>англйиском</a:t>
            </a:r>
            <a:r>
              <a:rPr lang="ru-RU" sz="2400" dirty="0" smtClean="0"/>
              <a:t> четко </a:t>
            </a:r>
            <a:r>
              <a:rPr lang="ru-RU" sz="2400" dirty="0" smtClean="0"/>
              <a:t>прослеживается разница между восточным и западным регионами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Шотландцы произносят букву «</a:t>
            </a:r>
            <a:r>
              <a:rPr lang="en-US" sz="2400" dirty="0" smtClean="0"/>
              <a:t>R</a:t>
            </a:r>
            <a:r>
              <a:rPr lang="ru-RU" sz="2400" dirty="0" smtClean="0"/>
              <a:t>» твердо </a:t>
            </a:r>
            <a:r>
              <a:rPr lang="ru-RU" sz="2400" dirty="0" smtClean="0"/>
              <a:t>и более протяжно </a:t>
            </a:r>
            <a:r>
              <a:rPr lang="ru-RU" sz="2400" dirty="0" smtClean="0">
                <a:solidFill>
                  <a:srgbClr val="0070C0"/>
                </a:solidFill>
              </a:rPr>
              <a:t>(</a:t>
            </a:r>
            <a:r>
              <a:rPr lang="ru-RU" sz="2400" dirty="0" err="1" smtClean="0">
                <a:solidFill>
                  <a:srgbClr val="0070C0"/>
                </a:solidFill>
              </a:rPr>
              <a:t>car</a:t>
            </a:r>
            <a:r>
              <a:rPr lang="ru-RU" sz="2400" dirty="0" smtClean="0">
                <a:solidFill>
                  <a:srgbClr val="0070C0"/>
                </a:solidFill>
              </a:rPr>
              <a:t>, </a:t>
            </a:r>
            <a:r>
              <a:rPr lang="ru-RU" sz="2400" dirty="0" err="1" smtClean="0">
                <a:solidFill>
                  <a:srgbClr val="0070C0"/>
                </a:solidFill>
              </a:rPr>
              <a:t>bar</a:t>
            </a:r>
            <a:r>
              <a:rPr lang="ru-RU" sz="2400" dirty="0" smtClean="0">
                <a:solidFill>
                  <a:srgbClr val="0070C0"/>
                </a:solidFill>
              </a:rPr>
              <a:t>, </a:t>
            </a:r>
            <a:r>
              <a:rPr lang="ru-RU" sz="2400" dirty="0" err="1" smtClean="0">
                <a:solidFill>
                  <a:srgbClr val="0070C0"/>
                </a:solidFill>
              </a:rPr>
              <a:t>hard</a:t>
            </a:r>
            <a:r>
              <a:rPr lang="ru-RU" sz="2400" dirty="0" smtClean="0">
                <a:solidFill>
                  <a:srgbClr val="0070C0"/>
                </a:solidFill>
              </a:rPr>
              <a:t>). </a:t>
            </a:r>
            <a:endParaRPr lang="ru-RU" sz="2400" dirty="0" smtClean="0">
              <a:solidFill>
                <a:srgbClr val="0070C0"/>
              </a:solidFill>
            </a:endParaRPr>
          </a:p>
          <a:p>
            <a:r>
              <a:rPr lang="ru-RU" sz="2400" dirty="0" smtClean="0"/>
              <a:t>Также</a:t>
            </a:r>
            <a:r>
              <a:rPr lang="ru-RU" sz="2400" dirty="0" smtClean="0"/>
              <a:t>, для привычной шотландской речи характерны такие фонетические конструкции</a:t>
            </a:r>
            <a:r>
              <a:rPr lang="ru-RU" sz="2400" dirty="0" smtClean="0"/>
              <a:t>: </a:t>
            </a:r>
            <a:r>
              <a:rPr lang="ru-RU" sz="2400" dirty="0" smtClean="0">
                <a:solidFill>
                  <a:srgbClr val="0070C0"/>
                </a:solidFill>
              </a:rPr>
              <a:t>«</a:t>
            </a:r>
            <a:r>
              <a:rPr lang="ru-RU" sz="2400" dirty="0" err="1" smtClean="0">
                <a:solidFill>
                  <a:srgbClr val="0070C0"/>
                </a:solidFill>
              </a:rPr>
              <a:t>don’t</a:t>
            </a:r>
            <a:r>
              <a:rPr lang="ru-RU" sz="2400" dirty="0" smtClean="0">
                <a:solidFill>
                  <a:srgbClr val="0070C0"/>
                </a:solidFill>
              </a:rPr>
              <a:t>» — «</a:t>
            </a:r>
            <a:r>
              <a:rPr lang="ru-RU" sz="2400" dirty="0" err="1" smtClean="0">
                <a:solidFill>
                  <a:srgbClr val="0070C0"/>
                </a:solidFill>
              </a:rPr>
              <a:t>dinnae</a:t>
            </a:r>
            <a:r>
              <a:rPr lang="ru-RU" sz="2400" dirty="0" smtClean="0">
                <a:solidFill>
                  <a:srgbClr val="0070C0"/>
                </a:solidFill>
              </a:rPr>
              <a:t>»; </a:t>
            </a:r>
            <a:r>
              <a:rPr lang="ru-RU" sz="2400" dirty="0" smtClean="0">
                <a:solidFill>
                  <a:srgbClr val="0070C0"/>
                </a:solidFill>
              </a:rPr>
              <a:t>«</a:t>
            </a:r>
            <a:r>
              <a:rPr lang="ru-RU" sz="2400" dirty="0" err="1" smtClean="0">
                <a:solidFill>
                  <a:srgbClr val="0070C0"/>
                </a:solidFill>
              </a:rPr>
              <a:t>can’t</a:t>
            </a:r>
            <a:r>
              <a:rPr lang="ru-RU" sz="2400" dirty="0" smtClean="0">
                <a:solidFill>
                  <a:srgbClr val="0070C0"/>
                </a:solidFill>
              </a:rPr>
              <a:t>»</a:t>
            </a:r>
            <a:r>
              <a:rPr lang="ru-RU" sz="2400" dirty="0" smtClean="0">
                <a:solidFill>
                  <a:srgbClr val="0070C0"/>
                </a:solidFill>
              </a:rPr>
              <a:t> —</a:t>
            </a:r>
            <a:r>
              <a:rPr lang="ru-RU" sz="2400" dirty="0" smtClean="0">
                <a:solidFill>
                  <a:srgbClr val="0070C0"/>
                </a:solidFill>
              </a:rPr>
              <a:t> «</a:t>
            </a:r>
            <a:r>
              <a:rPr lang="ru-RU" sz="2400" dirty="0" err="1" smtClean="0">
                <a:solidFill>
                  <a:srgbClr val="0070C0"/>
                </a:solidFill>
              </a:rPr>
              <a:t>cannae</a:t>
            </a:r>
            <a:r>
              <a:rPr lang="ru-RU" sz="2400" dirty="0" smtClean="0">
                <a:solidFill>
                  <a:srgbClr val="0070C0"/>
                </a:solidFill>
              </a:rPr>
              <a:t>». </a:t>
            </a:r>
            <a:endParaRPr lang="ru-RU" sz="2400" dirty="0" smtClean="0"/>
          </a:p>
          <a:p>
            <a:r>
              <a:rPr lang="ru-RU" sz="2400" dirty="0" smtClean="0"/>
              <a:t>Отсутствие дифтонгов: </a:t>
            </a:r>
            <a:r>
              <a:rPr lang="ru-RU" sz="2400" dirty="0" smtClean="0">
                <a:solidFill>
                  <a:srgbClr val="0070C0"/>
                </a:solidFill>
              </a:rPr>
              <a:t>«</a:t>
            </a:r>
            <a:r>
              <a:rPr lang="ru-RU" sz="2400" dirty="0" err="1" smtClean="0">
                <a:solidFill>
                  <a:srgbClr val="0070C0"/>
                </a:solidFill>
              </a:rPr>
              <a:t>boat</a:t>
            </a:r>
            <a:r>
              <a:rPr lang="ru-RU" sz="2400" dirty="0" smtClean="0">
                <a:solidFill>
                  <a:srgbClr val="0070C0"/>
                </a:solidFill>
              </a:rPr>
              <a:t>» — [</a:t>
            </a:r>
            <a:r>
              <a:rPr lang="ru-RU" sz="2400" dirty="0" err="1" smtClean="0">
                <a:solidFill>
                  <a:srgbClr val="0070C0"/>
                </a:solidFill>
              </a:rPr>
              <a:t>bot</a:t>
            </a:r>
            <a:r>
              <a:rPr lang="ru-RU" sz="2400" dirty="0" smtClean="0">
                <a:solidFill>
                  <a:srgbClr val="0070C0"/>
                </a:solidFill>
              </a:rPr>
              <a:t>], </a:t>
            </a:r>
            <a:r>
              <a:rPr lang="ru-RU" sz="2400" dirty="0" smtClean="0">
                <a:solidFill>
                  <a:srgbClr val="0070C0"/>
                </a:solidFill>
              </a:rPr>
              <a:t>«</a:t>
            </a:r>
            <a:r>
              <a:rPr lang="ru-RU" sz="2400" dirty="0" err="1" smtClean="0">
                <a:solidFill>
                  <a:srgbClr val="0070C0"/>
                </a:solidFill>
              </a:rPr>
              <a:t>lace</a:t>
            </a:r>
            <a:r>
              <a:rPr lang="ru-RU" sz="2400" dirty="0" smtClean="0">
                <a:solidFill>
                  <a:srgbClr val="0070C0"/>
                </a:solidFill>
              </a:rPr>
              <a:t>» </a:t>
            </a:r>
            <a:r>
              <a:rPr lang="ru-RU" sz="2400" dirty="0" smtClean="0">
                <a:solidFill>
                  <a:srgbClr val="0070C0"/>
                </a:solidFill>
              </a:rPr>
              <a:t>—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smtClean="0">
                <a:solidFill>
                  <a:srgbClr val="0070C0"/>
                </a:solidFill>
              </a:rPr>
              <a:t>[</a:t>
            </a:r>
            <a:r>
              <a:rPr lang="ru-RU" sz="2400" dirty="0" err="1" smtClean="0">
                <a:solidFill>
                  <a:srgbClr val="0070C0"/>
                </a:solidFill>
              </a:rPr>
              <a:t>les</a:t>
            </a:r>
            <a:r>
              <a:rPr lang="ru-RU" sz="2400" dirty="0" smtClean="0">
                <a:solidFill>
                  <a:srgbClr val="0070C0"/>
                </a:solidFill>
              </a:rPr>
              <a:t>]</a:t>
            </a:r>
          </a:p>
          <a:p>
            <a:r>
              <a:rPr lang="ru-RU" sz="2400" dirty="0" smtClean="0"/>
              <a:t>Отсутствие </a:t>
            </a:r>
            <a:r>
              <a:rPr lang="ru-RU" sz="2400" dirty="0" smtClean="0"/>
              <a:t>длинных гласных часто сбивает с толку и приходится догадываться по контексту, какое именно слово шотландец имеет в виду. </a:t>
            </a:r>
            <a:r>
              <a:rPr lang="en-US" sz="2400" dirty="0" smtClean="0">
                <a:solidFill>
                  <a:srgbClr val="0070C0"/>
                </a:solidFill>
              </a:rPr>
              <a:t>(fool – full; </a:t>
            </a:r>
            <a:r>
              <a:rPr lang="en-US" sz="2400" dirty="0" smtClean="0">
                <a:solidFill>
                  <a:srgbClr val="0070C0"/>
                </a:solidFill>
              </a:rPr>
              <a:t>pool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—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pull</a:t>
            </a:r>
            <a:r>
              <a:rPr lang="en-US" sz="2400" dirty="0" smtClean="0">
                <a:solidFill>
                  <a:srgbClr val="0070C0"/>
                </a:solidFill>
              </a:rPr>
              <a:t>) 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9600" y="1819818"/>
            <a:ext cx="3648891" cy="387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155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981" y="0"/>
            <a:ext cx="10353762" cy="831273"/>
          </a:xfrm>
        </p:spPr>
        <p:txBody>
          <a:bodyPr/>
          <a:lstStyle/>
          <a:p>
            <a:r>
              <a:rPr lang="ru-RU" dirty="0"/>
              <a:t>Грамматические </a:t>
            </a:r>
            <a:r>
              <a:rPr lang="ru-RU" dirty="0" smtClean="0"/>
              <a:t>особенности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1176"/>
            <a:ext cx="12151041" cy="2789675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«</a:t>
            </a:r>
            <a:r>
              <a:rPr lang="en-US" sz="2400" dirty="0" smtClean="0">
                <a:solidFill>
                  <a:srgbClr val="0070C0"/>
                </a:solidFill>
              </a:rPr>
              <a:t>I</a:t>
            </a:r>
            <a:r>
              <a:rPr lang="ru-RU" sz="2400" dirty="0" smtClean="0">
                <a:solidFill>
                  <a:srgbClr val="0070C0"/>
                </a:solidFill>
              </a:rPr>
              <a:t>’</a:t>
            </a:r>
            <a:r>
              <a:rPr lang="en-US" sz="2400" dirty="0" smtClean="0">
                <a:solidFill>
                  <a:srgbClr val="0070C0"/>
                </a:solidFill>
              </a:rPr>
              <a:t>m going to take a taxi</a:t>
            </a:r>
            <a:r>
              <a:rPr lang="ru-RU" sz="2400" dirty="0" smtClean="0">
                <a:solidFill>
                  <a:srgbClr val="0070C0"/>
                </a:solidFill>
              </a:rPr>
              <a:t>» </a:t>
            </a:r>
            <a:r>
              <a:rPr lang="ru-RU" sz="2400" dirty="0" smtClean="0">
                <a:solidFill>
                  <a:srgbClr val="0070C0"/>
                </a:solidFill>
              </a:rPr>
              <a:t>— «</a:t>
            </a:r>
            <a:r>
              <a:rPr lang="en-US" sz="2400" dirty="0" smtClean="0">
                <a:solidFill>
                  <a:srgbClr val="0070C0"/>
                </a:solidFill>
              </a:rPr>
              <a:t>Um gunny </a:t>
            </a:r>
            <a:r>
              <a:rPr lang="en-US" sz="2400" dirty="0" err="1" smtClean="0">
                <a:solidFill>
                  <a:srgbClr val="0070C0"/>
                </a:solidFill>
              </a:rPr>
              <a:t>tak</a:t>
            </a:r>
            <a:r>
              <a:rPr lang="en-US" sz="2400" dirty="0" smtClean="0">
                <a:solidFill>
                  <a:srgbClr val="0070C0"/>
                </a:solidFill>
              </a:rPr>
              <a:t> a tax</a:t>
            </a:r>
            <a:r>
              <a:rPr lang="ru-RU" sz="2400" dirty="0" smtClean="0">
                <a:solidFill>
                  <a:srgbClr val="0070C0"/>
                </a:solidFill>
              </a:rPr>
              <a:t>» (Я собираюсь поймать такси). </a:t>
            </a:r>
            <a:r>
              <a:rPr lang="ru-RU" sz="2400" dirty="0" smtClean="0"/>
              <a:t>На </a:t>
            </a:r>
            <a:r>
              <a:rPr lang="ru-RU" sz="2400" dirty="0" smtClean="0"/>
              <a:t>востоке эту же фразу произнесут с характерным акцентом: </a:t>
            </a:r>
            <a:r>
              <a:rPr lang="ru-RU" sz="2400" dirty="0" smtClean="0">
                <a:solidFill>
                  <a:srgbClr val="0070C0"/>
                </a:solidFill>
              </a:rPr>
              <a:t>«</a:t>
            </a:r>
            <a:r>
              <a:rPr lang="ru-RU" sz="2400" dirty="0" err="1" smtClean="0">
                <a:solidFill>
                  <a:srgbClr val="0070C0"/>
                </a:solidFill>
              </a:rPr>
              <a:t>Ah’m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gonny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teak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a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taxi</a:t>
            </a:r>
            <a:r>
              <a:rPr lang="ru-RU" sz="2400" dirty="0" smtClean="0">
                <a:solidFill>
                  <a:srgbClr val="0070C0"/>
                </a:solidFill>
              </a:rPr>
              <a:t>».</a:t>
            </a:r>
            <a:r>
              <a:rPr lang="ru-RU" sz="2400" dirty="0" smtClean="0"/>
              <a:t> </a:t>
            </a:r>
            <a:endParaRPr lang="ru-RU" sz="2400" dirty="0" smtClean="0"/>
          </a:p>
          <a:p>
            <a:r>
              <a:rPr lang="ru-RU" sz="2400" dirty="0" smtClean="0"/>
              <a:t>С </a:t>
            </a:r>
            <a:r>
              <a:rPr lang="ru-RU" sz="2400" dirty="0" smtClean="0"/>
              <a:t>местоимениями I и II лица ед.ч. они добавляют </a:t>
            </a:r>
            <a:r>
              <a:rPr lang="ru-RU" sz="2400" dirty="0" smtClean="0"/>
              <a:t>окончание </a:t>
            </a:r>
            <a:r>
              <a:rPr lang="ru-RU" sz="2400" dirty="0" smtClean="0">
                <a:solidFill>
                  <a:srgbClr val="0070C0"/>
                </a:solidFill>
              </a:rPr>
              <a:t>«</a:t>
            </a:r>
            <a:r>
              <a:rPr lang="ru-RU" sz="2400" dirty="0" err="1" smtClean="0">
                <a:solidFill>
                  <a:srgbClr val="0070C0"/>
                </a:solidFill>
              </a:rPr>
              <a:t>s</a:t>
            </a:r>
            <a:r>
              <a:rPr lang="ru-RU" sz="2400" dirty="0" smtClean="0">
                <a:solidFill>
                  <a:srgbClr val="0070C0"/>
                </a:solidFill>
              </a:rPr>
              <a:t>» </a:t>
            </a:r>
            <a:r>
              <a:rPr lang="ru-RU" sz="2400" dirty="0" smtClean="0"/>
              <a:t>к </a:t>
            </a:r>
            <a:r>
              <a:rPr lang="ru-RU" sz="2400" dirty="0" smtClean="0"/>
              <a:t>глаголам. </a:t>
            </a:r>
            <a:r>
              <a:rPr lang="en-US" sz="2400" dirty="0" smtClean="0">
                <a:solidFill>
                  <a:srgbClr val="0070C0"/>
                </a:solidFill>
              </a:rPr>
              <a:t>When </a:t>
            </a:r>
            <a:r>
              <a:rPr lang="en-US" sz="2400" dirty="0" smtClean="0">
                <a:solidFill>
                  <a:srgbClr val="0070C0"/>
                </a:solidFill>
              </a:rPr>
              <a:t>I come</a:t>
            </a:r>
            <a:r>
              <a:rPr lang="en-US" sz="2400" dirty="0" smtClean="0">
                <a:solidFill>
                  <a:srgbClr val="FF0000"/>
                </a:solidFill>
              </a:rPr>
              <a:t>s</a:t>
            </a:r>
            <a:r>
              <a:rPr lang="en-US" sz="2400" dirty="0" smtClean="0">
                <a:solidFill>
                  <a:srgbClr val="0070C0"/>
                </a:solidFill>
              </a:rPr>
              <a:t> to her</a:t>
            </a:r>
            <a:r>
              <a:rPr lang="ru-RU" sz="2400" dirty="0" smtClean="0">
                <a:solidFill>
                  <a:srgbClr val="0070C0"/>
                </a:solidFill>
              </a:rPr>
              <a:t>, </a:t>
            </a:r>
            <a:r>
              <a:rPr lang="en-US" sz="2400" dirty="0" smtClean="0">
                <a:solidFill>
                  <a:srgbClr val="0070C0"/>
                </a:solidFill>
              </a:rPr>
              <a:t>I see</a:t>
            </a:r>
            <a:r>
              <a:rPr lang="en-US" sz="2400" dirty="0" smtClean="0">
                <a:solidFill>
                  <a:srgbClr val="FF0000"/>
                </a:solidFill>
              </a:rPr>
              <a:t>s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Mr</a:t>
            </a:r>
            <a:r>
              <a:rPr lang="ru-RU" sz="2400" dirty="0" smtClean="0">
                <a:solidFill>
                  <a:srgbClr val="0070C0"/>
                </a:solidFill>
              </a:rPr>
              <a:t>. </a:t>
            </a:r>
            <a:r>
              <a:rPr lang="en-US" sz="2400" dirty="0" smtClean="0">
                <a:solidFill>
                  <a:srgbClr val="0070C0"/>
                </a:solidFill>
              </a:rPr>
              <a:t>Greg</a:t>
            </a:r>
            <a:r>
              <a:rPr lang="ru-RU" sz="2400" dirty="0" smtClean="0">
                <a:solidFill>
                  <a:srgbClr val="0070C0"/>
                </a:solidFill>
              </a:rPr>
              <a:t>. </a:t>
            </a:r>
            <a:r>
              <a:rPr lang="ru-RU" sz="2400" dirty="0" smtClean="0">
                <a:solidFill>
                  <a:srgbClr val="0070C0"/>
                </a:solidFill>
              </a:rPr>
              <a:t>(Когда я </a:t>
            </a:r>
            <a:r>
              <a:rPr lang="ru-RU" sz="2400" dirty="0" smtClean="0">
                <a:solidFill>
                  <a:srgbClr val="0070C0"/>
                </a:solidFill>
              </a:rPr>
              <a:t>пришел к ней, </a:t>
            </a:r>
            <a:r>
              <a:rPr lang="ru-RU" sz="2400" dirty="0" smtClean="0">
                <a:solidFill>
                  <a:srgbClr val="0070C0"/>
                </a:solidFill>
              </a:rPr>
              <a:t>я увидел мистера </a:t>
            </a:r>
            <a:r>
              <a:rPr lang="ru-RU" sz="2400" dirty="0" err="1" smtClean="0">
                <a:solidFill>
                  <a:srgbClr val="0070C0"/>
                </a:solidFill>
              </a:rPr>
              <a:t>Грега</a:t>
            </a:r>
            <a:r>
              <a:rPr lang="ru-RU" sz="2400" dirty="0" smtClean="0">
                <a:solidFill>
                  <a:srgbClr val="0070C0"/>
                </a:solidFill>
              </a:rPr>
              <a:t>). </a:t>
            </a:r>
            <a:endParaRPr lang="ru-RU" sz="2400" dirty="0" smtClean="0"/>
          </a:p>
          <a:p>
            <a:r>
              <a:rPr lang="ru-RU" sz="2400" dirty="0" smtClean="0"/>
              <a:t>Глаголы</a:t>
            </a:r>
            <a:r>
              <a:rPr lang="ru-RU" sz="2400" dirty="0" smtClean="0"/>
              <a:t>, которые выражают чувства, желания, шотландцы очень часто используют в форме </a:t>
            </a:r>
            <a:r>
              <a:rPr lang="ru-RU" sz="2400" dirty="0" err="1" smtClean="0"/>
              <a:t>Present</a:t>
            </a:r>
            <a:r>
              <a:rPr lang="ru-RU" sz="2400" dirty="0" smtClean="0"/>
              <a:t> </a:t>
            </a:r>
            <a:r>
              <a:rPr lang="ru-RU" sz="2400" dirty="0" err="1" smtClean="0"/>
              <a:t>Continuous</a:t>
            </a:r>
            <a:r>
              <a:rPr lang="ru-RU" sz="2400" dirty="0" smtClean="0"/>
              <a:t>. </a:t>
            </a:r>
            <a:r>
              <a:rPr lang="ru-RU" sz="2400" dirty="0" err="1" smtClean="0">
                <a:solidFill>
                  <a:srgbClr val="0070C0"/>
                </a:solidFill>
              </a:rPr>
              <a:t>I’m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want</a:t>
            </a:r>
            <a:r>
              <a:rPr lang="ru-RU" sz="2400" dirty="0" err="1" smtClean="0">
                <a:solidFill>
                  <a:srgbClr val="FF0000"/>
                </a:solidFill>
              </a:rPr>
              <a:t>ing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to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see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smtClean="0">
                <a:solidFill>
                  <a:srgbClr val="0070C0"/>
                </a:solidFill>
              </a:rPr>
              <a:t>TV. (Я хочу посмотреть телевизор).</a:t>
            </a:r>
            <a:r>
              <a:rPr lang="ru-RU" sz="2400" dirty="0" smtClean="0">
                <a:solidFill>
                  <a:srgbClr val="0070C0"/>
                </a:solidFill>
              </a:rPr>
              <a:t> 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7428" y="4369525"/>
            <a:ext cx="7184572" cy="248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495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156755"/>
            <a:ext cx="10353762" cy="970450"/>
          </a:xfrm>
        </p:spPr>
        <p:txBody>
          <a:bodyPr>
            <a:noAutofit/>
          </a:bodyPr>
          <a:lstStyle/>
          <a:p>
            <a:r>
              <a:rPr lang="ru-RU" dirty="0"/>
              <a:t>Лексические  особенности </a:t>
            </a:r>
            <a:r>
              <a:rPr lang="ru-RU" dirty="0" smtClean="0"/>
              <a:t>шотландского английского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084" y="1142246"/>
            <a:ext cx="12067915" cy="2232721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</a:t>
            </a:r>
            <a:r>
              <a:rPr lang="ru-RU" sz="2400" dirty="0" smtClean="0"/>
              <a:t>место </a:t>
            </a:r>
            <a:r>
              <a:rPr lang="ru-RU" sz="2400" dirty="0">
                <a:solidFill>
                  <a:srgbClr val="0070C0"/>
                </a:solidFill>
              </a:rPr>
              <a:t>«</a:t>
            </a:r>
            <a:r>
              <a:rPr lang="ru-RU" sz="2400" dirty="0" err="1">
                <a:solidFill>
                  <a:srgbClr val="0070C0"/>
                </a:solidFill>
              </a:rPr>
              <a:t>yes</a:t>
            </a:r>
            <a:r>
              <a:rPr lang="ru-RU" sz="2400" dirty="0">
                <a:solidFill>
                  <a:srgbClr val="0070C0"/>
                </a:solidFill>
              </a:rPr>
              <a:t>», </a:t>
            </a:r>
            <a:r>
              <a:rPr lang="ru-RU" sz="2400" dirty="0"/>
              <a:t>они  говорят </a:t>
            </a:r>
            <a:r>
              <a:rPr lang="ru-RU" sz="2400" dirty="0">
                <a:solidFill>
                  <a:srgbClr val="0070C0"/>
                </a:solidFill>
              </a:rPr>
              <a:t>«</a:t>
            </a:r>
            <a:r>
              <a:rPr lang="ru-RU" sz="2400" dirty="0" err="1">
                <a:solidFill>
                  <a:srgbClr val="0070C0"/>
                </a:solidFill>
              </a:rPr>
              <a:t>aye</a:t>
            </a:r>
            <a:r>
              <a:rPr lang="ru-RU" sz="2400" dirty="0">
                <a:solidFill>
                  <a:srgbClr val="0070C0"/>
                </a:solidFill>
              </a:rPr>
              <a:t>», </a:t>
            </a:r>
            <a:r>
              <a:rPr lang="ru-RU" sz="2400" dirty="0"/>
              <a:t>а вместо </a:t>
            </a:r>
            <a:r>
              <a:rPr lang="ru-RU" sz="2400" dirty="0">
                <a:solidFill>
                  <a:srgbClr val="0070C0"/>
                </a:solidFill>
              </a:rPr>
              <a:t>«</a:t>
            </a:r>
            <a:r>
              <a:rPr lang="ru-RU" sz="2400" dirty="0" err="1">
                <a:solidFill>
                  <a:srgbClr val="0070C0"/>
                </a:solidFill>
              </a:rPr>
              <a:t>beautiful</a:t>
            </a:r>
            <a:r>
              <a:rPr lang="ru-RU" sz="2400" dirty="0">
                <a:solidFill>
                  <a:srgbClr val="0070C0"/>
                </a:solidFill>
              </a:rPr>
              <a:t>» — «</a:t>
            </a:r>
            <a:r>
              <a:rPr lang="ru-RU" sz="2400" dirty="0" err="1">
                <a:solidFill>
                  <a:srgbClr val="0070C0"/>
                </a:solidFill>
              </a:rPr>
              <a:t>bonny</a:t>
            </a:r>
            <a:r>
              <a:rPr lang="ru-RU" sz="2400" dirty="0">
                <a:solidFill>
                  <a:srgbClr val="0070C0"/>
                </a:solidFill>
              </a:rPr>
              <a:t>».</a:t>
            </a:r>
          </a:p>
          <a:p>
            <a:r>
              <a:rPr lang="ru-RU" sz="2400" dirty="0"/>
              <a:t>Девушку </a:t>
            </a:r>
            <a:r>
              <a:rPr lang="ru-RU" sz="2400" dirty="0">
                <a:solidFill>
                  <a:srgbClr val="0070C0"/>
                </a:solidFill>
              </a:rPr>
              <a:t>(</a:t>
            </a:r>
            <a:r>
              <a:rPr lang="ru-RU" sz="2400" dirty="0" err="1">
                <a:solidFill>
                  <a:srgbClr val="0070C0"/>
                </a:solidFill>
              </a:rPr>
              <a:t>girl</a:t>
            </a:r>
            <a:r>
              <a:rPr lang="ru-RU" sz="2400" dirty="0">
                <a:solidFill>
                  <a:srgbClr val="0070C0"/>
                </a:solidFill>
              </a:rPr>
              <a:t>) </a:t>
            </a:r>
            <a:r>
              <a:rPr lang="ru-RU" sz="2400" dirty="0"/>
              <a:t>здесь  называют </a:t>
            </a:r>
            <a:r>
              <a:rPr lang="ru-RU" sz="2400" dirty="0">
                <a:solidFill>
                  <a:srgbClr val="0070C0"/>
                </a:solidFill>
              </a:rPr>
              <a:t>«</a:t>
            </a:r>
            <a:r>
              <a:rPr lang="ru-RU" sz="2400" dirty="0" err="1">
                <a:solidFill>
                  <a:srgbClr val="0070C0"/>
                </a:solidFill>
              </a:rPr>
              <a:t>lassie</a:t>
            </a:r>
            <a:r>
              <a:rPr lang="ru-RU" sz="2400" dirty="0">
                <a:solidFill>
                  <a:srgbClr val="0070C0"/>
                </a:solidFill>
              </a:rPr>
              <a:t>», </a:t>
            </a:r>
            <a:r>
              <a:rPr lang="ru-RU" sz="2400" dirty="0"/>
              <a:t>а молодую </a:t>
            </a:r>
            <a:r>
              <a:rPr lang="ru-RU" sz="2400" dirty="0" smtClean="0"/>
              <a:t>и </a:t>
            </a:r>
            <a:r>
              <a:rPr lang="ru-RU" sz="2400" dirty="0"/>
              <a:t>незамужнюю  девушку здесь называют </a:t>
            </a:r>
            <a:r>
              <a:rPr lang="ru-RU" sz="2400" dirty="0" smtClean="0">
                <a:solidFill>
                  <a:srgbClr val="0070C0"/>
                </a:solidFill>
              </a:rPr>
              <a:t>«</a:t>
            </a:r>
            <a:r>
              <a:rPr lang="en-US" sz="2400" dirty="0" err="1" smtClean="0">
                <a:solidFill>
                  <a:srgbClr val="0070C0"/>
                </a:solidFill>
              </a:rPr>
              <a:t>q</a:t>
            </a:r>
            <a:r>
              <a:rPr lang="ru-RU" sz="2400" dirty="0" err="1" smtClean="0">
                <a:solidFill>
                  <a:srgbClr val="0070C0"/>
                </a:solidFill>
              </a:rPr>
              <a:t>uean</a:t>
            </a:r>
            <a:r>
              <a:rPr lang="ru-RU" sz="2400" dirty="0" smtClean="0">
                <a:solidFill>
                  <a:srgbClr val="0070C0"/>
                </a:solidFill>
              </a:rPr>
              <a:t>». </a:t>
            </a:r>
            <a:endParaRPr lang="en-US" sz="2400" dirty="0" smtClean="0">
              <a:solidFill>
                <a:srgbClr val="0070C0"/>
              </a:solidFill>
            </a:endParaRPr>
          </a:p>
          <a:p>
            <a:r>
              <a:rPr lang="ru-RU" sz="2400" dirty="0" smtClean="0"/>
              <a:t>Местоимение </a:t>
            </a:r>
            <a:r>
              <a:rPr lang="ru-RU" sz="2400" dirty="0" smtClean="0">
                <a:solidFill>
                  <a:srgbClr val="0070C0"/>
                </a:solidFill>
              </a:rPr>
              <a:t>«</a:t>
            </a:r>
            <a:r>
              <a:rPr lang="ru-RU" sz="2400" dirty="0" err="1">
                <a:solidFill>
                  <a:srgbClr val="0070C0"/>
                </a:solidFill>
              </a:rPr>
              <a:t>she</a:t>
            </a:r>
            <a:r>
              <a:rPr lang="ru-RU" sz="2400" dirty="0">
                <a:solidFill>
                  <a:srgbClr val="0070C0"/>
                </a:solidFill>
              </a:rPr>
              <a:t>» </a:t>
            </a:r>
            <a:r>
              <a:rPr lang="ru-RU" sz="2400" dirty="0"/>
              <a:t>заменяют  на </a:t>
            </a:r>
            <a:r>
              <a:rPr lang="ru-RU" sz="2400" dirty="0">
                <a:solidFill>
                  <a:srgbClr val="0070C0"/>
                </a:solidFill>
              </a:rPr>
              <a:t>«</a:t>
            </a:r>
            <a:r>
              <a:rPr lang="ru-RU" sz="2400" dirty="0" err="1">
                <a:solidFill>
                  <a:srgbClr val="0070C0"/>
                </a:solidFill>
              </a:rPr>
              <a:t>Scho</a:t>
            </a:r>
            <a:r>
              <a:rPr lang="ru-RU" sz="2400" dirty="0">
                <a:solidFill>
                  <a:srgbClr val="0070C0"/>
                </a:solidFill>
              </a:rPr>
              <a:t>», </a:t>
            </a:r>
            <a:r>
              <a:rPr lang="ru-RU" sz="2400" dirty="0"/>
              <a:t>а слово </a:t>
            </a:r>
            <a:r>
              <a:rPr lang="ru-RU" sz="2400" dirty="0" smtClean="0">
                <a:solidFill>
                  <a:srgbClr val="0070C0"/>
                </a:solidFill>
              </a:rPr>
              <a:t>«</a:t>
            </a:r>
            <a:r>
              <a:rPr lang="en-US" sz="2400" dirty="0" err="1" smtClean="0">
                <a:solidFill>
                  <a:srgbClr val="0070C0"/>
                </a:solidFill>
              </a:rPr>
              <a:t>k</a:t>
            </a:r>
            <a:r>
              <a:rPr lang="ru-RU" sz="2400" dirty="0" err="1" smtClean="0">
                <a:solidFill>
                  <a:srgbClr val="0070C0"/>
                </a:solidFill>
              </a:rPr>
              <a:t>en</a:t>
            </a:r>
            <a:r>
              <a:rPr lang="ru-RU" sz="2400" dirty="0">
                <a:solidFill>
                  <a:srgbClr val="0070C0"/>
                </a:solidFill>
              </a:rPr>
              <a:t>» </a:t>
            </a:r>
            <a:r>
              <a:rPr lang="ru-RU" sz="2400" dirty="0"/>
              <a:t>здесь  означает  знать </a:t>
            </a:r>
            <a:r>
              <a:rPr lang="ru-RU" sz="2400" dirty="0">
                <a:solidFill>
                  <a:srgbClr val="0070C0"/>
                </a:solidFill>
              </a:rPr>
              <a:t>(</a:t>
            </a:r>
            <a:r>
              <a:rPr lang="ru-RU" sz="2400" dirty="0" err="1">
                <a:solidFill>
                  <a:srgbClr val="0070C0"/>
                </a:solidFill>
              </a:rPr>
              <a:t>to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know</a:t>
            </a:r>
            <a:r>
              <a:rPr lang="ru-RU" sz="2400" dirty="0">
                <a:solidFill>
                  <a:srgbClr val="0070C0"/>
                </a:solidFill>
              </a:rPr>
              <a:t>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1510" y="3060620"/>
            <a:ext cx="2760616" cy="37973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88751" y="3213463"/>
            <a:ext cx="3543360" cy="364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781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6857" y="230778"/>
            <a:ext cx="10353762" cy="970450"/>
          </a:xfrm>
        </p:spPr>
        <p:txBody>
          <a:bodyPr/>
          <a:lstStyle/>
          <a:p>
            <a:r>
              <a:rPr lang="ru-RU" dirty="0" smtClean="0"/>
              <a:t>Лексические особенности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87669" y="1301375"/>
            <a:ext cx="10353762" cy="208190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Для того, чтобы передать особенности речи шотландца, в литературе часто используются такие слова и </a:t>
            </a:r>
            <a:r>
              <a:rPr lang="ru-RU" sz="2400" dirty="0" smtClean="0"/>
              <a:t>фразы: </a:t>
            </a:r>
            <a:r>
              <a:rPr lang="ru-RU" sz="2400" dirty="0" smtClean="0">
                <a:solidFill>
                  <a:srgbClr val="0070C0"/>
                </a:solidFill>
              </a:rPr>
              <a:t>«</a:t>
            </a:r>
            <a:r>
              <a:rPr lang="ru-RU" sz="2400" dirty="0" err="1" smtClean="0">
                <a:solidFill>
                  <a:srgbClr val="0070C0"/>
                </a:solidFill>
              </a:rPr>
              <a:t>wee</a:t>
            </a:r>
            <a:r>
              <a:rPr lang="ru-RU" sz="2400" dirty="0" smtClean="0">
                <a:solidFill>
                  <a:srgbClr val="0070C0"/>
                </a:solidFill>
              </a:rPr>
              <a:t>» </a:t>
            </a:r>
            <a:r>
              <a:rPr lang="ru-RU" sz="2400" dirty="0" smtClean="0"/>
              <a:t>вместо </a:t>
            </a:r>
            <a:r>
              <a:rPr lang="ru-RU" sz="2400" dirty="0" smtClean="0">
                <a:solidFill>
                  <a:srgbClr val="0070C0"/>
                </a:solidFill>
              </a:rPr>
              <a:t>«</a:t>
            </a:r>
            <a:r>
              <a:rPr lang="ru-RU" sz="2400" dirty="0" err="1" smtClean="0">
                <a:solidFill>
                  <a:srgbClr val="0070C0"/>
                </a:solidFill>
              </a:rPr>
              <a:t>little</a:t>
            </a:r>
            <a:r>
              <a:rPr lang="ru-RU" sz="2400" dirty="0" smtClean="0">
                <a:solidFill>
                  <a:srgbClr val="0070C0"/>
                </a:solidFill>
              </a:rPr>
              <a:t>», «I </a:t>
            </a:r>
            <a:r>
              <a:rPr lang="ru-RU" sz="2400" dirty="0" err="1" smtClean="0">
                <a:solidFill>
                  <a:srgbClr val="0070C0"/>
                </a:solidFill>
              </a:rPr>
              <a:t>dinna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ken</a:t>
            </a:r>
            <a:r>
              <a:rPr lang="ru-RU" sz="2400" dirty="0" smtClean="0">
                <a:solidFill>
                  <a:srgbClr val="0070C0"/>
                </a:solidFill>
              </a:rPr>
              <a:t>» </a:t>
            </a:r>
            <a:r>
              <a:rPr lang="ru-RU" sz="2400" dirty="0" smtClean="0"/>
              <a:t>вместо </a:t>
            </a:r>
            <a:r>
              <a:rPr lang="ru-RU" sz="2400" dirty="0" smtClean="0">
                <a:solidFill>
                  <a:srgbClr val="0070C0"/>
                </a:solidFill>
              </a:rPr>
              <a:t>«I </a:t>
            </a:r>
            <a:r>
              <a:rPr lang="ru-RU" sz="2400" dirty="0" err="1" smtClean="0">
                <a:solidFill>
                  <a:srgbClr val="0070C0"/>
                </a:solidFill>
              </a:rPr>
              <a:t>don’t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know</a:t>
            </a:r>
            <a:r>
              <a:rPr lang="ru-RU" sz="2400" dirty="0" smtClean="0">
                <a:solidFill>
                  <a:srgbClr val="0070C0"/>
                </a:solidFill>
              </a:rPr>
              <a:t>», «</a:t>
            </a:r>
            <a:r>
              <a:rPr lang="ru-RU" sz="2400" dirty="0" err="1" smtClean="0">
                <a:solidFill>
                  <a:srgbClr val="0070C0"/>
                </a:solidFill>
              </a:rPr>
              <a:t>mon</a:t>
            </a:r>
            <a:r>
              <a:rPr lang="ru-RU" sz="2400" dirty="0" smtClean="0">
                <a:solidFill>
                  <a:srgbClr val="0070C0"/>
                </a:solidFill>
              </a:rPr>
              <a:t>» </a:t>
            </a:r>
            <a:r>
              <a:rPr lang="ru-RU" sz="2400" dirty="0" smtClean="0"/>
              <a:t>вместо </a:t>
            </a:r>
            <a:r>
              <a:rPr lang="ru-RU" sz="2400" dirty="0" smtClean="0">
                <a:solidFill>
                  <a:srgbClr val="0070C0"/>
                </a:solidFill>
              </a:rPr>
              <a:t>«</a:t>
            </a:r>
            <a:r>
              <a:rPr lang="ru-RU" sz="2400" dirty="0" err="1" smtClean="0">
                <a:solidFill>
                  <a:srgbClr val="0070C0"/>
                </a:solidFill>
              </a:rPr>
              <a:t>man</a:t>
            </a:r>
            <a:r>
              <a:rPr lang="ru-RU" sz="2400" dirty="0" smtClean="0">
                <a:solidFill>
                  <a:srgbClr val="0070C0"/>
                </a:solidFill>
              </a:rPr>
              <a:t>», «</a:t>
            </a:r>
            <a:r>
              <a:rPr lang="ru-RU" sz="2400" dirty="0" err="1" smtClean="0">
                <a:solidFill>
                  <a:srgbClr val="0070C0"/>
                </a:solidFill>
              </a:rPr>
              <a:t>laddie</a:t>
            </a:r>
            <a:r>
              <a:rPr lang="ru-RU" sz="2400" dirty="0" smtClean="0">
                <a:solidFill>
                  <a:srgbClr val="0070C0"/>
                </a:solidFill>
              </a:rPr>
              <a:t>» </a:t>
            </a:r>
            <a:r>
              <a:rPr lang="ru-RU" sz="2400" dirty="0" err="1" smtClean="0"/>
              <a:t>вместо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0070C0"/>
                </a:solidFill>
              </a:rPr>
              <a:t>«</a:t>
            </a:r>
            <a:r>
              <a:rPr lang="ru-RU" sz="2400" dirty="0" err="1" smtClean="0">
                <a:solidFill>
                  <a:srgbClr val="0070C0"/>
                </a:solidFill>
              </a:rPr>
              <a:t>boy</a:t>
            </a:r>
            <a:r>
              <a:rPr lang="ru-RU" sz="2400" dirty="0" smtClean="0">
                <a:solidFill>
                  <a:srgbClr val="0070C0"/>
                </a:solidFill>
              </a:rPr>
              <a:t>», «</a:t>
            </a:r>
            <a:r>
              <a:rPr lang="ru-RU" sz="2400" dirty="0" err="1" smtClean="0">
                <a:solidFill>
                  <a:srgbClr val="0070C0"/>
                </a:solidFill>
              </a:rPr>
              <a:t>bairns</a:t>
            </a:r>
            <a:r>
              <a:rPr lang="ru-RU" sz="2400" dirty="0" smtClean="0">
                <a:solidFill>
                  <a:srgbClr val="0070C0"/>
                </a:solidFill>
              </a:rPr>
              <a:t>» </a:t>
            </a:r>
            <a:r>
              <a:rPr lang="ru-RU" sz="2400" dirty="0" err="1" smtClean="0"/>
              <a:t>вместо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0070C0"/>
                </a:solidFill>
              </a:rPr>
              <a:t>«</a:t>
            </a:r>
            <a:r>
              <a:rPr lang="ru-RU" sz="2400" dirty="0" err="1" smtClean="0">
                <a:solidFill>
                  <a:srgbClr val="0070C0"/>
                </a:solidFill>
              </a:rPr>
              <a:t>children</a:t>
            </a:r>
            <a:r>
              <a:rPr lang="ru-RU" sz="2400" dirty="0" smtClean="0">
                <a:solidFill>
                  <a:srgbClr val="0070C0"/>
                </a:solidFill>
              </a:rPr>
              <a:t>» </a:t>
            </a:r>
            <a:r>
              <a:rPr lang="ru-RU" sz="2400" dirty="0" smtClean="0"/>
              <a:t>и </a:t>
            </a:r>
            <a:r>
              <a:rPr lang="ru-RU" sz="2400" dirty="0" smtClean="0">
                <a:solidFill>
                  <a:srgbClr val="0070C0"/>
                </a:solidFill>
              </a:rPr>
              <a:t>«</a:t>
            </a:r>
            <a:r>
              <a:rPr lang="ru-RU" sz="2400" dirty="0" err="1" smtClean="0">
                <a:solidFill>
                  <a:srgbClr val="0070C0"/>
                </a:solidFill>
              </a:rPr>
              <a:t>ye</a:t>
            </a:r>
            <a:r>
              <a:rPr lang="ru-RU" sz="2400" dirty="0" smtClean="0">
                <a:solidFill>
                  <a:srgbClr val="0070C0"/>
                </a:solidFill>
              </a:rPr>
              <a:t>» </a:t>
            </a:r>
            <a:r>
              <a:rPr lang="ru-RU" sz="2400" dirty="0" smtClean="0"/>
              <a:t>вместо </a:t>
            </a:r>
            <a:r>
              <a:rPr lang="ru-RU" sz="2400" dirty="0" smtClean="0">
                <a:solidFill>
                  <a:srgbClr val="0070C0"/>
                </a:solidFill>
              </a:rPr>
              <a:t>«</a:t>
            </a:r>
            <a:r>
              <a:rPr lang="ru-RU" sz="2400" dirty="0" err="1" smtClean="0">
                <a:solidFill>
                  <a:srgbClr val="0070C0"/>
                </a:solidFill>
              </a:rPr>
              <a:t>you</a:t>
            </a:r>
            <a:r>
              <a:rPr lang="ru-RU" sz="2400" dirty="0" smtClean="0">
                <a:solidFill>
                  <a:srgbClr val="0070C0"/>
                </a:solidFill>
              </a:rPr>
              <a:t>».</a:t>
            </a:r>
            <a:endParaRPr lang="ru-RU" sz="2400" dirty="0" smtClean="0">
              <a:solidFill>
                <a:srgbClr val="0070C0"/>
              </a:solidFill>
            </a:endParaRPr>
          </a:p>
        </p:txBody>
      </p:sp>
      <p:pic>
        <p:nvPicPr>
          <p:cNvPr id="4" name="Рисунок 3" descr="shotlandiya_flag_poverhnost_tekstura_kraska_simvolika_50895_2560x1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3302726"/>
            <a:ext cx="8451668" cy="33806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6858" y="335280"/>
            <a:ext cx="10353762" cy="970450"/>
          </a:xfrm>
        </p:spPr>
        <p:txBody>
          <a:bodyPr>
            <a:noAutofit/>
          </a:bodyPr>
          <a:lstStyle/>
          <a:p>
            <a:r>
              <a:rPr lang="ru-RU" sz="3600" dirty="0" smtClean="0"/>
              <a:t>Слова и выражения, используемые жителями Шотландии в повседневной жизни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7829" y="1227908"/>
            <a:ext cx="10607039" cy="547333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dirty="0" smtClean="0"/>
              <a:t>Слова: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body – person (</a:t>
            </a:r>
            <a:r>
              <a:rPr lang="ru-RU" sz="2400" dirty="0" smtClean="0">
                <a:solidFill>
                  <a:srgbClr val="0070C0"/>
                </a:solidFill>
              </a:rPr>
              <a:t>человек</a:t>
            </a:r>
            <a:r>
              <a:rPr lang="en-US" sz="2400" dirty="0" smtClean="0">
                <a:solidFill>
                  <a:srgbClr val="0070C0"/>
                </a:solidFill>
              </a:rPr>
              <a:t>)</a:t>
            </a:r>
            <a:endParaRPr lang="ru-RU" sz="2400" dirty="0" smtClean="0">
              <a:solidFill>
                <a:srgbClr val="0070C0"/>
              </a:solidFill>
            </a:endParaRPr>
          </a:p>
          <a:p>
            <a:r>
              <a:rPr lang="en-US" sz="2400" dirty="0" err="1" smtClean="0">
                <a:solidFill>
                  <a:srgbClr val="0070C0"/>
                </a:solidFill>
              </a:rPr>
              <a:t>ee</a:t>
            </a:r>
            <a:r>
              <a:rPr lang="en-US" sz="2400" dirty="0" smtClean="0">
                <a:solidFill>
                  <a:srgbClr val="0070C0"/>
                </a:solidFill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</a:rPr>
              <a:t>een</a:t>
            </a:r>
            <a:r>
              <a:rPr lang="en-US" sz="2400" dirty="0" smtClean="0">
                <a:solidFill>
                  <a:srgbClr val="0070C0"/>
                </a:solidFill>
              </a:rPr>
              <a:t> – eye, eyes (</a:t>
            </a:r>
            <a:r>
              <a:rPr lang="en-US" sz="2400" dirty="0" err="1" smtClean="0">
                <a:solidFill>
                  <a:srgbClr val="0070C0"/>
                </a:solidFill>
              </a:rPr>
              <a:t>глаз</a:t>
            </a:r>
            <a:r>
              <a:rPr lang="en-US" sz="2400" dirty="0" smtClean="0">
                <a:solidFill>
                  <a:srgbClr val="0070C0"/>
                </a:solidFill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</a:rPr>
              <a:t>глаза</a:t>
            </a:r>
            <a:r>
              <a:rPr lang="en-US" sz="2400" dirty="0" smtClean="0">
                <a:solidFill>
                  <a:srgbClr val="0070C0"/>
                </a:solidFill>
              </a:rPr>
              <a:t>)</a:t>
            </a:r>
            <a:endParaRPr lang="ru-RU" sz="2400" dirty="0" smtClean="0">
              <a:solidFill>
                <a:srgbClr val="0070C0"/>
              </a:solidFill>
            </a:endParaRPr>
          </a:p>
          <a:p>
            <a:r>
              <a:rPr lang="en-US" sz="2400" dirty="0" err="1" smtClean="0">
                <a:solidFill>
                  <a:srgbClr val="0070C0"/>
                </a:solidFill>
              </a:rPr>
              <a:t>faimly</a:t>
            </a:r>
            <a:r>
              <a:rPr lang="en-US" sz="2400" dirty="0" smtClean="0">
                <a:solidFill>
                  <a:srgbClr val="0070C0"/>
                </a:solidFill>
              </a:rPr>
              <a:t> – family (</a:t>
            </a:r>
            <a:r>
              <a:rPr lang="en-US" sz="2400" dirty="0" err="1" smtClean="0">
                <a:solidFill>
                  <a:srgbClr val="0070C0"/>
                </a:solidFill>
              </a:rPr>
              <a:t>семья</a:t>
            </a:r>
            <a:r>
              <a:rPr lang="en-US" sz="2400" dirty="0" smtClean="0">
                <a:solidFill>
                  <a:srgbClr val="0070C0"/>
                </a:solidFill>
              </a:rPr>
              <a:t>)</a:t>
            </a:r>
            <a:endParaRPr lang="ru-RU" sz="2400" dirty="0" smtClean="0">
              <a:solidFill>
                <a:srgbClr val="0070C0"/>
              </a:solidFill>
            </a:endParaRPr>
          </a:p>
          <a:p>
            <a:r>
              <a:rPr lang="en-US" sz="2400" dirty="0" err="1" smtClean="0">
                <a:solidFill>
                  <a:srgbClr val="0070C0"/>
                </a:solidFill>
              </a:rPr>
              <a:t>hae</a:t>
            </a:r>
            <a:r>
              <a:rPr lang="en-US" sz="2400" dirty="0" smtClean="0">
                <a:solidFill>
                  <a:srgbClr val="0070C0"/>
                </a:solidFill>
              </a:rPr>
              <a:t> – have (</a:t>
            </a:r>
            <a:r>
              <a:rPr lang="en-US" sz="2400" dirty="0" err="1" smtClean="0">
                <a:solidFill>
                  <a:srgbClr val="0070C0"/>
                </a:solidFill>
              </a:rPr>
              <a:t>иметь</a:t>
            </a:r>
            <a:r>
              <a:rPr lang="en-US" sz="2400" dirty="0" smtClean="0">
                <a:solidFill>
                  <a:srgbClr val="0070C0"/>
                </a:solidFill>
              </a:rPr>
              <a:t>)</a:t>
            </a:r>
            <a:endParaRPr lang="ru-RU" sz="2400" dirty="0" smtClean="0">
              <a:solidFill>
                <a:srgbClr val="0070C0"/>
              </a:solidFill>
            </a:endParaRPr>
          </a:p>
          <a:p>
            <a:r>
              <a:rPr lang="en-US" sz="2400" dirty="0" smtClean="0">
                <a:solidFill>
                  <a:srgbClr val="0070C0"/>
                </a:solidFill>
              </a:rPr>
              <a:t>mind </a:t>
            </a:r>
            <a:r>
              <a:rPr lang="ru-RU" sz="2400" dirty="0" smtClean="0">
                <a:solidFill>
                  <a:srgbClr val="0070C0"/>
                </a:solidFill>
              </a:rPr>
              <a:t>– </a:t>
            </a:r>
            <a:r>
              <a:rPr lang="en-US" sz="2400" dirty="0" smtClean="0">
                <a:solidFill>
                  <a:srgbClr val="0070C0"/>
                </a:solidFill>
              </a:rPr>
              <a:t>remember</a:t>
            </a:r>
            <a:r>
              <a:rPr lang="ru-RU" sz="2400" dirty="0" smtClean="0">
                <a:solidFill>
                  <a:srgbClr val="0070C0"/>
                </a:solidFill>
              </a:rPr>
              <a:t> (помнить)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Фразы:</a:t>
            </a:r>
          </a:p>
          <a:p>
            <a:r>
              <a:rPr lang="en-US" sz="2400" dirty="0" err="1" smtClean="0">
                <a:solidFill>
                  <a:srgbClr val="0070C0"/>
                </a:solidFill>
              </a:rPr>
              <a:t>Awrite</a:t>
            </a:r>
            <a:r>
              <a:rPr lang="en-US" sz="2400" dirty="0" smtClean="0">
                <a:solidFill>
                  <a:srgbClr val="0070C0"/>
                </a:solidFill>
              </a:rPr>
              <a:t>! – Hi! (</a:t>
            </a:r>
            <a:r>
              <a:rPr lang="ru-RU" sz="2400" dirty="0" smtClean="0">
                <a:solidFill>
                  <a:srgbClr val="0070C0"/>
                </a:solidFill>
              </a:rPr>
              <a:t>Привет</a:t>
            </a:r>
            <a:r>
              <a:rPr lang="en-US" sz="2400" dirty="0" smtClean="0">
                <a:solidFill>
                  <a:srgbClr val="0070C0"/>
                </a:solidFill>
              </a:rPr>
              <a:t>!)</a:t>
            </a:r>
            <a:endParaRPr lang="ru-RU" sz="2400" dirty="0" smtClean="0">
              <a:solidFill>
                <a:srgbClr val="0070C0"/>
              </a:solidFill>
            </a:endParaRPr>
          </a:p>
          <a:p>
            <a:r>
              <a:rPr lang="en-US" sz="2400" dirty="0" err="1" smtClean="0">
                <a:solidFill>
                  <a:srgbClr val="0070C0"/>
                </a:solidFill>
              </a:rPr>
              <a:t>Slainte</a:t>
            </a:r>
            <a:r>
              <a:rPr lang="en-US" sz="2400" dirty="0" smtClean="0">
                <a:solidFill>
                  <a:srgbClr val="0070C0"/>
                </a:solidFill>
              </a:rPr>
              <a:t>. – Thanks. (</a:t>
            </a:r>
            <a:r>
              <a:rPr lang="ru-RU" sz="2400" dirty="0" smtClean="0">
                <a:solidFill>
                  <a:srgbClr val="0070C0"/>
                </a:solidFill>
              </a:rPr>
              <a:t>Спасибо</a:t>
            </a:r>
            <a:r>
              <a:rPr lang="en-US" sz="2400" dirty="0" smtClean="0">
                <a:solidFill>
                  <a:srgbClr val="0070C0"/>
                </a:solidFill>
              </a:rPr>
              <a:t>.)</a:t>
            </a:r>
            <a:endParaRPr lang="ru-RU" sz="2400" dirty="0" smtClean="0">
              <a:solidFill>
                <a:srgbClr val="0070C0"/>
              </a:solidFill>
            </a:endParaRPr>
          </a:p>
          <a:p>
            <a:r>
              <a:rPr lang="en-US" sz="2400" dirty="0" err="1" smtClean="0">
                <a:solidFill>
                  <a:srgbClr val="0070C0"/>
                </a:solidFill>
              </a:rPr>
              <a:t>Canty</a:t>
            </a:r>
            <a:r>
              <a:rPr lang="en-US" sz="2400" dirty="0" smtClean="0">
                <a:solidFill>
                  <a:srgbClr val="0070C0"/>
                </a:solidFill>
              </a:rPr>
              <a:t> Birthday! – Happy Birthday! (</a:t>
            </a:r>
            <a:r>
              <a:rPr lang="ru-RU" sz="2400" dirty="0" smtClean="0">
                <a:solidFill>
                  <a:srgbClr val="0070C0"/>
                </a:solidFill>
              </a:rPr>
              <a:t>С Днем Рождения</a:t>
            </a:r>
            <a:r>
              <a:rPr lang="en-US" sz="2400" dirty="0" smtClean="0">
                <a:solidFill>
                  <a:srgbClr val="0070C0"/>
                </a:solidFill>
              </a:rPr>
              <a:t>!)</a:t>
            </a:r>
            <a:endParaRPr lang="ru-RU" sz="2400" dirty="0" smtClean="0">
              <a:solidFill>
                <a:srgbClr val="0070C0"/>
              </a:solidFill>
            </a:endParaRPr>
          </a:p>
          <a:p>
            <a:r>
              <a:rPr lang="en-US" sz="2400" dirty="0" err="1" smtClean="0">
                <a:solidFill>
                  <a:srgbClr val="0070C0"/>
                </a:solidFill>
              </a:rPr>
              <a:t>Dinna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fash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yersel</a:t>
            </a:r>
            <a:r>
              <a:rPr lang="en-US" sz="2400" dirty="0" smtClean="0">
                <a:solidFill>
                  <a:srgbClr val="0070C0"/>
                </a:solidFill>
              </a:rPr>
              <a:t>! – Don't worry! (</a:t>
            </a:r>
            <a:r>
              <a:rPr lang="ru-RU" sz="2400" dirty="0" smtClean="0">
                <a:solidFill>
                  <a:srgbClr val="0070C0"/>
                </a:solidFill>
              </a:rPr>
              <a:t>Не переживай</a:t>
            </a:r>
            <a:r>
              <a:rPr lang="en-US" sz="2400" dirty="0" smtClean="0">
                <a:solidFill>
                  <a:srgbClr val="0070C0"/>
                </a:solidFill>
              </a:rPr>
              <a:t>!)</a:t>
            </a:r>
            <a:endParaRPr lang="ru-RU" sz="2400" dirty="0" smtClean="0">
              <a:solidFill>
                <a:srgbClr val="0070C0"/>
              </a:solidFill>
            </a:endParaRPr>
          </a:p>
          <a:p>
            <a:r>
              <a:rPr lang="en-US" sz="2400" dirty="0" smtClean="0">
                <a:solidFill>
                  <a:srgbClr val="0070C0"/>
                </a:solidFill>
              </a:rPr>
              <a:t>A feel no </a:t>
            </a:r>
            <a:r>
              <a:rPr lang="en-US" sz="2400" dirty="0" err="1" smtClean="0">
                <a:solidFill>
                  <a:srgbClr val="0070C0"/>
                </a:solidFill>
              </a:rPr>
              <a:t>weel</a:t>
            </a:r>
            <a:r>
              <a:rPr lang="en-US" sz="2400" dirty="0" smtClean="0">
                <a:solidFill>
                  <a:srgbClr val="0070C0"/>
                </a:solidFill>
              </a:rPr>
              <a:t>. – I feel sick. </a:t>
            </a:r>
            <a:r>
              <a:rPr lang="ru-RU" sz="2400" dirty="0" smtClean="0">
                <a:solidFill>
                  <a:srgbClr val="0070C0"/>
                </a:solidFill>
              </a:rPr>
              <a:t>(Я чувствую себя плохо.)</a:t>
            </a:r>
          </a:p>
          <a:p>
            <a:pPr>
              <a:buNone/>
            </a:pPr>
            <a:endParaRPr lang="ru-RU" sz="2400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  <p:pic>
        <p:nvPicPr>
          <p:cNvPr id="6" name="Рисунок 5" descr="depositphotos_53888191-stock-illustration-scotland-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34516" y="1397726"/>
            <a:ext cx="3606191" cy="50814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987915" y="335450"/>
            <a:ext cx="10353675" cy="31784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    </a:t>
            </a:r>
            <a:r>
              <a:rPr lang="ru-RU" sz="2400" dirty="0" smtClean="0"/>
              <a:t>Это </a:t>
            </a:r>
            <a:r>
              <a:rPr lang="ru-RU" sz="2400" dirty="0" smtClean="0"/>
              <a:t>лишь малая часть тех грамматических и лексических отличий, который вы встретите в Шотландии. В разных регионах вам могут встретиться различные диалекты, которые без практики будет сложно понять. Но шотландцы – очень миролюбивый, терпеливый и гостеприимный народ, поэтому, даже если у вас возникнут трудности с пониманием, жители Шотландии всегда с удовольствием подскажут и объяснят, что означает конкретное слово в этой местности.</a:t>
            </a:r>
          </a:p>
          <a:p>
            <a:endParaRPr lang="ru-RU" sz="2800" dirty="0"/>
          </a:p>
        </p:txBody>
      </p:sp>
      <p:pic>
        <p:nvPicPr>
          <p:cNvPr id="3" name="Рисунок 2" descr="1-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8792" y="3408581"/>
            <a:ext cx="4902875" cy="326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172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ланец">
  <a:themeElements>
    <a:clrScheme name="Сланец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Сланец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анец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TM04033929[[fn=Грифель]]</Template>
  <TotalTime>106</TotalTime>
  <Words>502</Words>
  <Application>Microsoft Office PowerPoint</Application>
  <PresentationFormat>Произвольный</PresentationFormat>
  <Paragraphs>44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Сланец</vt:lpstr>
      <vt:lpstr>Лексические особенности шотландского диалекта английского языка</vt:lpstr>
      <vt:lpstr>Слайд 2</vt:lpstr>
      <vt:lpstr>Особенности  шотландского  английского  и  его отличия от привычных  нам  американского или британского вариантов</vt:lpstr>
      <vt:lpstr>Фонетические особенности шотландского английского </vt:lpstr>
      <vt:lpstr>Грамматические особенности</vt:lpstr>
      <vt:lpstr>Лексические  особенности шотландского английского</vt:lpstr>
      <vt:lpstr>Лексические особенности</vt:lpstr>
      <vt:lpstr>Слова и выражения, используемые жителями Шотландии в повседневной жизни</vt:lpstr>
      <vt:lpstr>Слайд 9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теме: отличия британского от шотландского английского</dc:title>
  <dc:creator>Пользователь Windows</dc:creator>
  <cp:lastModifiedBy>1</cp:lastModifiedBy>
  <cp:revision>10</cp:revision>
  <dcterms:created xsi:type="dcterms:W3CDTF">2018-11-27T17:19:11Z</dcterms:created>
  <dcterms:modified xsi:type="dcterms:W3CDTF">2018-12-12T21:33:15Z</dcterms:modified>
</cp:coreProperties>
</file>