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EDCC6-83AC-48C2-B37B-4F2076E45435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487C6-E0C1-4D4E-BE14-3DECDCB3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B2337-B564-40E9-A6AC-9442BCE232D5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cf4fe7ad40a.jpg"/>
          <p:cNvPicPr>
            <a:picLocks noChangeAspect="1"/>
          </p:cNvPicPr>
          <p:nvPr/>
        </p:nvPicPr>
        <p:blipFill>
          <a:blip r:embed="rId2" cstate="print"/>
          <a:srcRect b="3225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142852"/>
            <a:ext cx="8643998" cy="6572296"/>
          </a:xfrm>
          <a:prstGeom prst="roundRect">
            <a:avLst>
              <a:gd name="adj" fmla="val 5459"/>
            </a:avLst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D8C0D-CFAD-4B71-B13E-09550A683627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4EB4-C984-4152-96E3-D626120E3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rct=j&amp;q=&amp;source=imgres&amp;cd=&amp;cad=rja&amp;uact=8&amp;ved=0ahUKEwi0sv2LgovLAhVKw3IKHfptBsAQjRwIBw&amp;url=https://ru.wikipedia.org/wiki/%D0%93%D1%80%D0%B0%D1%87%D0%B8_%D0%BF%D1%80%D0%B8%D0%BB%D0%B5%D1%82%D0%B5%D0%BB%D0%B8&amp;psig=AFQjCNH39_1ngS6VC_ZTrM2JOuxB2Dnp9w&amp;ust=14562183125128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&#1089;&#1077;&#1079;&#1086;&#1085;&#1099;-&#1075;&#1086;&#1076;&#1072;.&#1088;&#1092;/sites/default/files/Levitan_Vesna_Bolshay_voda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&#1089;&#1077;&#1079;&#1086;&#1085;&#1099;-&#1075;&#1086;&#1076;&#1072;.&#1088;&#1092;/sites/default/files/images/shkolnikam/Kuindji_Rannyy_vesna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http://www.google.ru/url?sa=i&amp;rct=j&amp;q=&amp;esrc=s&amp;source=images&amp;cd=&amp;cad=rja&amp;uact=8&amp;ved=0ahUKEwiE_fOlj5PLAhUKJ5oKHetrBfgQjRwIBw&amp;url=http://otkrytkigif.ru/photo/otkrytki_s_1_aprelja/46&amp;psig=AFQjCNEvG8AgSKMvS4-7HHI3BAnPvKy4iQ&amp;ust=145649662467781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ru/url?sa=i&amp;rct=j&amp;q=&amp;source=imgres&amp;cd=&amp;cad=rja&amp;uact=8&amp;ved=0ahUKEwiC0vaii5PLAhXEIJoKHaNfDlEQjRwIBw&amp;url=http://www.teleport2001.ru/kalendar-sobytiy/2014-05-01/44822-prazdnik-vesny-i-truda.html&amp;psig=AFQjCNHjCeACLSsu5JVy9uybDub_StdRpQ&amp;ust=14564956543275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hyperlink" Target="http://www.google.ru/url?sa=i&amp;rct=j&amp;q=&amp;esrc=s&amp;source=images&amp;cd=&amp;cad=rja&amp;uact=8&amp;ved=0ahUKEwi-hIK8kZPLAhVFLZoKHSgcDSAQjRwIBw&amp;url=http://vashabiblioteka.blogspot.com/2014/03/blog-post_1.html&amp;psig=AFQjCNH3sIUh5s_TXeSSWql4JrMglmq18A&amp;ust=145649729396908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ru/url?sa=i&amp;rct=j&amp;q=&amp;esrc=s&amp;source=images&amp;cd=&amp;cad=rja&amp;uact=8&amp;ved=0ahUKEwjMgPuauIvLAhXEkCwKHSXtDU8QjRwIBw&amp;url=http://www.bankoboev.ru/oboi_dlinnyi_sosulki.l.htm&amp;bvm=bv.114733917,d.bGg&amp;psig=AFQjCNEPf-hKbS7tF1OAD5R9HcqxijJJmQ&amp;ust=145623281726584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ru/url?sa=i&amp;rct=j&amp;q=&amp;esrc=s&amp;source=images&amp;cd=&amp;cad=rja&amp;uact=8&amp;ved=0ahUKEwiCl_C5uIvLAhUEliwKHaYzAjMQjRwIBw&amp;url=http://blender3d.org.ua/gallery/6505.html&amp;bvm=bv.114733917,d.bGg&amp;psig=AFQjCNEd-y_FztSinADwUu6DolWoPgXvFQ&amp;ust=14562328891823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ru/url?sa=i&amp;rct=j&amp;q=&amp;esrc=s&amp;source=images&amp;cd=&amp;cad=rja&amp;uact=8&amp;ved=0ahUKEwjrreHLuovLAhWqFJoKHaR5BvkQjRwIBw&amp;url=http://forum.womantalk.ru/index.php?showtopic=3111&amp;st=20&amp;bvm=bv.114733917,d.bGg&amp;psig=AFQjCNGu3YfQ0Bpd6Krb1NAKHjts5sNKYA&amp;ust=145623346820875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skazka-dubki.ru/zhizn-slavyan/narodnye-primety/narodnye-primety-o-prir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42844" y="285728"/>
            <a:ext cx="2000232" cy="1571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ru-RU" sz="2400" b="1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101" name="Rectangle 28"/>
          <p:cNvSpPr>
            <a:spLocks noChangeArrowheads="1"/>
          </p:cNvSpPr>
          <p:nvPr/>
        </p:nvSpPr>
        <p:spPr bwMode="auto">
          <a:xfrm>
            <a:off x="2285984" y="285728"/>
            <a:ext cx="2000264" cy="1559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02" name="Rectangle 29"/>
          <p:cNvSpPr>
            <a:spLocks noChangeArrowheads="1"/>
          </p:cNvSpPr>
          <p:nvPr/>
        </p:nvSpPr>
        <p:spPr bwMode="auto">
          <a:xfrm>
            <a:off x="4500562" y="285728"/>
            <a:ext cx="2143140" cy="14870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03" name="Rectangle 30"/>
          <p:cNvSpPr>
            <a:spLocks noChangeArrowheads="1"/>
          </p:cNvSpPr>
          <p:nvPr/>
        </p:nvSpPr>
        <p:spPr bwMode="auto">
          <a:xfrm>
            <a:off x="6858016" y="285728"/>
            <a:ext cx="1872457" cy="14395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04" name="WordArt 31"/>
          <p:cNvSpPr>
            <a:spLocks noChangeArrowheads="1" noChangeShapeType="1" noTextEdit="1"/>
          </p:cNvSpPr>
          <p:nvPr/>
        </p:nvSpPr>
        <p:spPr bwMode="auto">
          <a:xfrm>
            <a:off x="357158" y="500042"/>
            <a:ext cx="1571636" cy="1095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30"/>
              </a:avLst>
            </a:prstTxWarp>
          </a:bodyPr>
          <a:lstStyle/>
          <a:p>
            <a:pPr algn="ctr"/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/>
              </a:rPr>
              <a:t>Весенние </a:t>
            </a:r>
          </a:p>
          <a:p>
            <a:pPr algn="ctr"/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/>
              </a:rPr>
              <a:t>праздники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 Antiqua"/>
            </a:endParaRPr>
          </a:p>
        </p:txBody>
      </p:sp>
      <p:sp>
        <p:nvSpPr>
          <p:cNvPr id="4105" name="WordArt 32"/>
          <p:cNvSpPr>
            <a:spLocks noChangeArrowheads="1" noChangeShapeType="1" noTextEdit="1"/>
          </p:cNvSpPr>
          <p:nvPr/>
        </p:nvSpPr>
        <p:spPr bwMode="auto">
          <a:xfrm>
            <a:off x="2428860" y="500042"/>
            <a:ext cx="1714512" cy="1056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29"/>
              </a:avLst>
            </a:prstTxWarp>
          </a:bodyPr>
          <a:lstStyle/>
          <a:p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/>
              </a:rPr>
              <a:t>Весенние</a:t>
            </a:r>
            <a:r>
              <a:rPr lang="ru-RU" sz="3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 Antiqua"/>
              </a:rPr>
              <a:t> </a:t>
            </a:r>
          </a:p>
          <a:p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/>
              </a:rPr>
              <a:t>приметы</a:t>
            </a:r>
            <a:endParaRPr lang="ru-RU" sz="3600" b="1" kern="10" dirty="0" smtClean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 Antiqua"/>
            </a:endParaRPr>
          </a:p>
        </p:txBody>
      </p:sp>
      <p:sp>
        <p:nvSpPr>
          <p:cNvPr id="4106" name="WordArt 33"/>
          <p:cNvSpPr>
            <a:spLocks noChangeArrowheads="1" noChangeShapeType="1" noTextEdit="1"/>
          </p:cNvSpPr>
          <p:nvPr/>
        </p:nvSpPr>
        <p:spPr bwMode="auto">
          <a:xfrm>
            <a:off x="4857752" y="571480"/>
            <a:ext cx="1571636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/>
              </a:rPr>
              <a:t>Весенняя</a:t>
            </a:r>
            <a:endParaRPr lang="ru-RU" sz="3600" b="1" kern="10" dirty="0" smtClean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Book Antiqua"/>
            </a:endParaRPr>
          </a:p>
          <a:p>
            <a:pPr algn="ctr"/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/>
              </a:rPr>
              <a:t>живопись</a:t>
            </a:r>
            <a:endParaRPr lang="ru-RU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Book Antiqua"/>
            </a:endParaRPr>
          </a:p>
        </p:txBody>
      </p:sp>
      <p:sp>
        <p:nvSpPr>
          <p:cNvPr id="4107" name="WordArt 34"/>
          <p:cNvSpPr>
            <a:spLocks noChangeArrowheads="1" noChangeShapeType="1" noTextEdit="1"/>
          </p:cNvSpPr>
          <p:nvPr/>
        </p:nvSpPr>
        <p:spPr bwMode="auto">
          <a:xfrm>
            <a:off x="7072330" y="500042"/>
            <a:ext cx="1571636" cy="1080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/>
              </a:rPr>
              <a:t>Весенние </a:t>
            </a:r>
          </a:p>
          <a:p>
            <a:pPr algn="ctr"/>
            <a:r>
              <a:rPr lang="ru-RU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/>
              </a:rPr>
              <a:t>строчки</a:t>
            </a: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571472" y="2143116"/>
            <a:ext cx="1152525" cy="720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hlinkClick r:id="rId3" action="ppaction://hlinksldjump"/>
              </a:rPr>
              <a:t>5</a:t>
            </a:r>
            <a:endParaRPr lang="ru-RU" sz="4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571472" y="3214686"/>
            <a:ext cx="1152525" cy="720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10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500034" y="4286256"/>
            <a:ext cx="1152525" cy="720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15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500034" y="5286388"/>
            <a:ext cx="1152525" cy="720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6" action="ppaction://hlinksldjump"/>
              </a:rPr>
              <a:t>20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2771800" y="2132856"/>
            <a:ext cx="1152525" cy="72072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hlinkClick r:id="rId7" action="ppaction://hlinksldjump"/>
              </a:rPr>
              <a:t>5</a:t>
            </a:r>
            <a:endParaRPr lang="ru-RU" sz="4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2771800" y="3212976"/>
            <a:ext cx="1152525" cy="72072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hlinkClick r:id="rId8" action="ppaction://hlinksldjump"/>
              </a:rPr>
              <a:t>10</a:t>
            </a:r>
            <a:endParaRPr lang="ru-RU" sz="48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2771800" y="4221088"/>
            <a:ext cx="1152525" cy="72072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hlinkClick r:id="rId9" action="ppaction://hlinksldjump"/>
              </a:rPr>
              <a:t>15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2843808" y="5301208"/>
            <a:ext cx="1152525" cy="72072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0" action="ppaction://hlinksldjump"/>
              </a:rPr>
              <a:t>20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5214942" y="2143116"/>
            <a:ext cx="1152525" cy="720725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1" action="ppaction://hlinksldjump"/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5214942" y="3143248"/>
            <a:ext cx="1152525" cy="720725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2" action="ppaction://hlinksldjump"/>
              </a:rPr>
              <a:t>10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5214942" y="4214818"/>
            <a:ext cx="1152525" cy="720725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3" action="ppaction://hlinksldjump"/>
              </a:rPr>
              <a:t>15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5214942" y="5286388"/>
            <a:ext cx="1152525" cy="720725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4" action="ppaction://hlinksldjump"/>
              </a:rPr>
              <a:t>20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7215206" y="2071678"/>
            <a:ext cx="1152525" cy="7207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5" action="ppaction://hlinksldjump"/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7215206" y="3071810"/>
            <a:ext cx="1152525" cy="7207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6" action="ppaction://hlinksldjump"/>
              </a:rPr>
              <a:t>10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7215206" y="4143380"/>
            <a:ext cx="1152525" cy="7207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7" action="ppaction://hlinksldjump"/>
              </a:rPr>
              <a:t>15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7286644" y="5286388"/>
            <a:ext cx="1152525" cy="7207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8" action="ppaction://hlinksldjump"/>
              </a:rPr>
              <a:t>20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5602" name="Picture 2" descr="https://upload.wikimedia.org/wikipedia/commons/thumb/1/12/RooksBackOfSavrasov.jpg/300px-RooksBackOfSavraso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785794"/>
            <a:ext cx="4248472" cy="5091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Кто автор этой весенней картины?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021288"/>
            <a:ext cx="3986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(Алексей Саврасов 1871 год)</a:t>
            </a:r>
            <a:endParaRPr lang="ru-RU" sz="2400" b="1" i="1" dirty="0"/>
          </a:p>
        </p:txBody>
      </p:sp>
      <p:sp>
        <p:nvSpPr>
          <p:cNvPr id="25604" name="AutoShape 4" descr="Картинки по запросу саврасов"/>
          <p:cNvSpPr>
            <a:spLocks noChangeAspect="1" noChangeArrowheads="1"/>
          </p:cNvSpPr>
          <p:nvPr/>
        </p:nvSpPr>
        <p:spPr bwMode="auto">
          <a:xfrm>
            <a:off x="0" y="-136525"/>
            <a:ext cx="1181100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Картинки по запросу саврасов"/>
          <p:cNvSpPr>
            <a:spLocks noChangeAspect="1" noChangeArrowheads="1"/>
          </p:cNvSpPr>
          <p:nvPr/>
        </p:nvSpPr>
        <p:spPr bwMode="auto">
          <a:xfrm>
            <a:off x="0" y="-136525"/>
            <a:ext cx="1181100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Картинки по запросу саврасов"/>
          <p:cNvSpPr>
            <a:spLocks noChangeAspect="1" noChangeArrowheads="1"/>
          </p:cNvSpPr>
          <p:nvPr/>
        </p:nvSpPr>
        <p:spPr bwMode="auto">
          <a:xfrm>
            <a:off x="0" y="-136525"/>
            <a:ext cx="1181100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173604"/>
            <a:ext cx="3139282" cy="4315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6064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Кто автор этой весенней картины?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165304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(И. Левитан "Весна. Большая вода»)</a:t>
            </a:r>
            <a:endParaRPr lang="ru-RU" dirty="0"/>
          </a:p>
        </p:txBody>
      </p:sp>
      <p:pic>
        <p:nvPicPr>
          <p:cNvPr id="24580" name="Picture 4" descr="Левитан Весна Большая вод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785794"/>
            <a:ext cx="4246525" cy="4803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582" name="AutoShape 6" descr="Картинки по запросу левитан"/>
          <p:cNvSpPr>
            <a:spLocks noChangeAspect="1" noChangeArrowheads="1"/>
          </p:cNvSpPr>
          <p:nvPr/>
        </p:nvSpPr>
        <p:spPr bwMode="auto">
          <a:xfrm>
            <a:off x="0" y="-136525"/>
            <a:ext cx="1304925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Картинки по запросу левитан"/>
          <p:cNvSpPr>
            <a:spLocks noChangeAspect="1" noChangeArrowheads="1"/>
          </p:cNvSpPr>
          <p:nvPr/>
        </p:nvSpPr>
        <p:spPr bwMode="auto">
          <a:xfrm>
            <a:off x="0" y="-136525"/>
            <a:ext cx="1304925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Картинки по запросу левитан"/>
          <p:cNvSpPr>
            <a:spLocks noChangeAspect="1" noChangeArrowheads="1"/>
          </p:cNvSpPr>
          <p:nvPr/>
        </p:nvSpPr>
        <p:spPr bwMode="auto">
          <a:xfrm>
            <a:off x="0" y="-136525"/>
            <a:ext cx="1304925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785794"/>
            <a:ext cx="3465635" cy="4705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6064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Кто автор этой весенней картины?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А. И. Куинджи  "Ранняя весна"</a:t>
            </a:r>
            <a:endParaRPr lang="ru-RU" dirty="0"/>
          </a:p>
        </p:txBody>
      </p:sp>
      <p:pic>
        <p:nvPicPr>
          <p:cNvPr id="23554" name="Picture 2" descr="http://сезоны-года.рф/sites/default/files/resize/images/shkolnikam/Kuindji_Rannyy_vesna-350x25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1588" y="-26008013"/>
            <a:ext cx="3333750" cy="2466975"/>
          </a:xfrm>
          <a:prstGeom prst="rect">
            <a:avLst/>
          </a:prstGeom>
          <a:noFill/>
        </p:spPr>
      </p:pic>
      <p:pic>
        <p:nvPicPr>
          <p:cNvPr id="23556" name="Picture 4" descr="http://сезоны-года.рф/sites/default/files/resize/images/shkolnikam/Kuindji_Rannyy_vesna-350x25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1588" y="-26008013"/>
            <a:ext cx="3333750" cy="2466975"/>
          </a:xfrm>
          <a:prstGeom prst="rect">
            <a:avLst/>
          </a:prstGeom>
          <a:noFill/>
        </p:spPr>
      </p:pic>
      <p:pic>
        <p:nvPicPr>
          <p:cNvPr id="23558" name="Picture 6" descr="http://сезоны-года.рф/sites/default/files/resize/images/shkolnikam/Kuindji_Rannyy_vesna-350x25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1588" y="-26008013"/>
            <a:ext cx="3333750" cy="2466975"/>
          </a:xfrm>
          <a:prstGeom prst="rect">
            <a:avLst/>
          </a:prstGeom>
          <a:noFill/>
        </p:spPr>
      </p:pic>
      <p:pic>
        <p:nvPicPr>
          <p:cNvPr id="8" name="Рисунок 7" descr="Kuindji_Rannyy_vesna-350x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857232"/>
            <a:ext cx="4965905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928670"/>
            <a:ext cx="2918698" cy="4428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unforkids.ru/art/spring/spring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5679778" cy="4733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Кто автор этой весенней картины?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021288"/>
            <a:ext cx="5228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(Жуковский Станислав Юлианович 1909 год)</a:t>
            </a:r>
            <a:endParaRPr lang="ru-RU" sz="2000" b="1" i="1" dirty="0"/>
          </a:p>
        </p:txBody>
      </p:sp>
      <p:sp>
        <p:nvSpPr>
          <p:cNvPr id="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08104" y="5733256"/>
            <a:ext cx="3635896" cy="936055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52" name="AutoShape 4" descr="Картинки по запросу левитан"/>
          <p:cNvSpPr>
            <a:spLocks noChangeAspect="1" noChangeArrowheads="1"/>
          </p:cNvSpPr>
          <p:nvPr/>
        </p:nvSpPr>
        <p:spPr bwMode="auto">
          <a:xfrm>
            <a:off x="0" y="-136525"/>
            <a:ext cx="1304925" cy="177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untitled.png"/>
          <p:cNvPicPr>
            <a:picLocks noChangeAspect="1"/>
          </p:cNvPicPr>
          <p:nvPr/>
        </p:nvPicPr>
        <p:blipFill>
          <a:blip r:embed="rId5" cstate="print"/>
          <a:srcRect l="12550" t="5681" r="14244" b="7214"/>
          <a:stretch>
            <a:fillRect/>
          </a:stretch>
        </p:blipFill>
        <p:spPr>
          <a:xfrm>
            <a:off x="6143636" y="1500174"/>
            <a:ext cx="252028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Кто написал это стихотворение и как оно называется?</a:t>
            </a:r>
          </a:p>
          <a:p>
            <a:r>
              <a:rPr lang="ru-RU" sz="2800" dirty="0" smtClean="0"/>
              <a:t>  Зима недаром злится,</a:t>
            </a:r>
          </a:p>
          <a:p>
            <a:r>
              <a:rPr lang="ru-RU" sz="2800" dirty="0" smtClean="0"/>
              <a:t>  Прошла ее пора –</a:t>
            </a:r>
          </a:p>
          <a:p>
            <a:r>
              <a:rPr lang="ru-RU" sz="2800" dirty="0" smtClean="0"/>
              <a:t>  Весна в окно стучится</a:t>
            </a:r>
          </a:p>
          <a:p>
            <a:r>
              <a:rPr lang="ru-RU" sz="2800" dirty="0" smtClean="0"/>
              <a:t>  И гонит со двора.</a:t>
            </a:r>
          </a:p>
          <a:p>
            <a:r>
              <a:rPr lang="ru-RU" sz="2800" dirty="0" smtClean="0"/>
              <a:t>  И все засуетилось, </a:t>
            </a:r>
          </a:p>
          <a:p>
            <a:r>
              <a:rPr lang="ru-RU" sz="2800" dirty="0" smtClean="0"/>
              <a:t>  Все нудит Зиму вон –</a:t>
            </a:r>
          </a:p>
          <a:p>
            <a:r>
              <a:rPr lang="ru-RU" sz="2800" dirty="0" smtClean="0"/>
              <a:t>  И жаворонки в небе</a:t>
            </a:r>
          </a:p>
          <a:p>
            <a:r>
              <a:rPr lang="ru-RU" sz="2800" dirty="0" smtClean="0"/>
              <a:t>  Уж подняли трезвон.</a:t>
            </a:r>
          </a:p>
          <a:p>
            <a:endParaRPr lang="ru-RU" sz="2800" dirty="0" smtClean="0"/>
          </a:p>
          <a:p>
            <a:r>
              <a:rPr lang="ru-RU" sz="2800" dirty="0" smtClean="0"/>
              <a:t>(Ф. И. Тютчев «Зима недаром злится»)</a:t>
            </a:r>
            <a:endParaRPr lang="ru-RU" sz="2800" dirty="0"/>
          </a:p>
        </p:txBody>
      </p:sp>
      <p:pic>
        <p:nvPicPr>
          <p:cNvPr id="8" name="Рисунок 7" descr="vesna_st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785926"/>
            <a:ext cx="3582942" cy="308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-26803"/>
            <a:ext cx="828092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написал это стихотворение и как оно называется?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уж от неба до земли,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Качаясь, движется завеса,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будто в золотой пыли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Стоит за ней опушка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леса.                       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Две капли брызнули в стекло,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лип душистым медом тянет,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что-то к саду подошло,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свежим листям барабанит.</a:t>
            </a:r>
          </a:p>
        </p:txBody>
      </p:sp>
      <p:pic>
        <p:nvPicPr>
          <p:cNvPr id="21506" name="Picture 2" descr="http://сезоны-года.рф/sites/default/files/vesna_str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357818" y="928670"/>
            <a:ext cx="3443338" cy="215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5805264"/>
            <a:ext cx="4582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(А. А. Фет. Весенний дождь)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404664"/>
            <a:ext cx="864096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написал это стихотворение и как оно называется?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Пройдет зима холодная,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Настанут дни весенние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Теплом растопит солнышко,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Как воск, снега пушистые.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Листами изумрудными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Леса зазеленеются,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 вместе с травкой бархатной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Взойдут цветы душистые.</a:t>
            </a:r>
          </a:p>
        </p:txBody>
      </p:sp>
      <p:pic>
        <p:nvPicPr>
          <p:cNvPr id="20482" name="Picture 2" descr="http://сезоны-года.рф/sites/default/files/vesna_str10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5357818" y="1714488"/>
            <a:ext cx="3381779" cy="2814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83568" y="5301208"/>
            <a:ext cx="3925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(С. Д. Дрожжин </a:t>
            </a:r>
          </a:p>
          <a:p>
            <a:pPr algn="ctr"/>
            <a:r>
              <a:rPr lang="ru-RU" sz="2400" dirty="0" smtClean="0"/>
              <a:t>"Пройдет зима холодная...»)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написал это стихотворение и как оно называется?</a:t>
            </a:r>
          </a:p>
          <a:p>
            <a:r>
              <a:rPr lang="ru-RU" sz="2800" dirty="0" smtClean="0"/>
              <a:t>Полюбуйся: весна наступает,</a:t>
            </a:r>
          </a:p>
          <a:p>
            <a:r>
              <a:rPr lang="ru-RU" sz="2800" dirty="0" smtClean="0"/>
              <a:t> Журавли караваном летят, </a:t>
            </a:r>
          </a:p>
          <a:p>
            <a:r>
              <a:rPr lang="ru-RU" sz="2800" dirty="0" smtClean="0"/>
              <a:t>В ярком золоте день утопает,</a:t>
            </a:r>
          </a:p>
          <a:p>
            <a:r>
              <a:rPr lang="ru-RU" sz="2800" dirty="0" smtClean="0"/>
              <a:t>И ручьи по оврагам шумят...</a:t>
            </a:r>
          </a:p>
          <a:p>
            <a:r>
              <a:rPr lang="ru-RU" sz="2800" dirty="0" smtClean="0"/>
              <a:t>Белоснежные тучки толпами</a:t>
            </a:r>
          </a:p>
          <a:p>
            <a:r>
              <a:rPr lang="ru-RU" sz="2800" dirty="0" smtClean="0"/>
              <a:t> В синеве, на просторе, плывут, </a:t>
            </a:r>
          </a:p>
          <a:p>
            <a:r>
              <a:rPr lang="ru-RU" sz="2800" dirty="0" smtClean="0"/>
              <a:t>По груди у тебя полосами, </a:t>
            </a:r>
          </a:p>
          <a:p>
            <a:r>
              <a:rPr lang="ru-RU" sz="2800" dirty="0" smtClean="0"/>
              <a:t>Друг за дружкою, тени бегут.</a:t>
            </a:r>
            <a:endParaRPr lang="ru-RU" sz="2800" dirty="0"/>
          </a:p>
        </p:txBody>
      </p:sp>
      <p:pic>
        <p:nvPicPr>
          <p:cNvPr id="1026" name="Picture 2" descr="http://сезоны-года.рф/sites/default/files/vesna_str15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5329747" y="1428737"/>
            <a:ext cx="3490622" cy="2286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(И. С. Никитин </a:t>
            </a:r>
          </a:p>
          <a:p>
            <a:pPr algn="ctr"/>
            <a:r>
              <a:rPr lang="ru-RU" sz="2400" b="1" dirty="0" smtClean="0"/>
              <a:t>"Полюбуйся: весна наступает»)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6386" name="Picture 2" descr="8 марта Загад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643050"/>
            <a:ext cx="2869583" cy="37364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1"/>
            <a:ext cx="54726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Прекрасный день ...,</a:t>
            </a:r>
            <a:br>
              <a:rPr lang="ru-RU" sz="3200" dirty="0" smtClean="0"/>
            </a:br>
            <a:r>
              <a:rPr lang="ru-RU" sz="3200" dirty="0" smtClean="0"/>
              <a:t>Когда сверкает всё кругом,</a:t>
            </a:r>
            <a:br>
              <a:rPr lang="ru-RU" sz="3200" dirty="0" smtClean="0"/>
            </a:br>
            <a:r>
              <a:rPr lang="ru-RU" sz="3200" dirty="0" smtClean="0"/>
              <a:t>И разрешите Вас поздравить</a:t>
            </a:r>
            <a:br>
              <a:rPr lang="ru-RU" sz="3200" dirty="0" smtClean="0"/>
            </a:br>
            <a:r>
              <a:rPr lang="ru-RU" sz="3200" dirty="0" smtClean="0"/>
              <a:t>С Международным женским днём!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600" dirty="0" smtClean="0"/>
          </a:p>
          <a:p>
            <a:pPr algn="ctr"/>
            <a:r>
              <a:rPr lang="ru-RU" sz="3200" dirty="0" smtClean="0"/>
              <a:t>(8 Марта </a:t>
            </a:r>
            <a:r>
              <a:rPr lang="ru-RU" sz="3600" dirty="0" smtClean="0"/>
              <a:t>)</a:t>
            </a:r>
            <a:endParaRPr lang="ru-RU" sz="3200" dirty="0" smtClean="0"/>
          </a:p>
        </p:txBody>
      </p:sp>
      <p:pic>
        <p:nvPicPr>
          <p:cNvPr id="16388" name="Picture 4" descr="http://deti-online.com/images/zagadki-na-8-mart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786058"/>
            <a:ext cx="3006776" cy="215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56886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Пусть это поздравление </a:t>
            </a:r>
            <a:br>
              <a:rPr lang="ru-RU" sz="2800" dirty="0" smtClean="0"/>
            </a:br>
            <a:r>
              <a:rPr lang="ru-RU" sz="2800" dirty="0" smtClean="0"/>
              <a:t>Поднимет настроение </a:t>
            </a:r>
            <a:br>
              <a:rPr lang="ru-RU" sz="2800" dirty="0" smtClean="0"/>
            </a:br>
            <a:r>
              <a:rPr lang="ru-RU" sz="2800" dirty="0" smtClean="0"/>
              <a:t>В этот день желаем от души вам, </a:t>
            </a:r>
            <a:br>
              <a:rPr lang="ru-RU" sz="2800" dirty="0" smtClean="0"/>
            </a:br>
            <a:r>
              <a:rPr lang="ru-RU" sz="2800" dirty="0" smtClean="0"/>
              <a:t>Удачи и успехов </a:t>
            </a:r>
            <a:br>
              <a:rPr lang="ru-RU" sz="2800" dirty="0" smtClean="0"/>
            </a:br>
            <a:r>
              <a:rPr lang="ru-RU" sz="2800" dirty="0" smtClean="0"/>
              <a:t>И в жизни больше смеха, </a:t>
            </a:r>
            <a:br>
              <a:rPr lang="ru-RU" sz="2800" dirty="0" smtClean="0"/>
            </a:br>
            <a:r>
              <a:rPr lang="ru-RU" sz="2800" dirty="0" smtClean="0"/>
              <a:t>Чтоб в будни трудовые вам не пришлось скучать. </a:t>
            </a:r>
          </a:p>
          <a:p>
            <a:pPr algn="ctr"/>
            <a:r>
              <a:rPr lang="ru-RU" sz="2800" dirty="0" smtClean="0"/>
              <a:t>На какой это праздник поздравление?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3200" dirty="0" smtClean="0"/>
          </a:p>
          <a:p>
            <a:r>
              <a:rPr lang="ru-RU" sz="3200" dirty="0" smtClean="0">
                <a:solidFill>
                  <a:prstClr val="black"/>
                </a:solidFill>
              </a:rPr>
              <a:t>(1 апреля «День смеха»)</a:t>
            </a:r>
            <a:endParaRPr lang="ru-RU" sz="3200" dirty="0" smtClean="0"/>
          </a:p>
        </p:txBody>
      </p:sp>
      <p:pic>
        <p:nvPicPr>
          <p:cNvPr id="15362" name="Picture 2" descr="http://otkrytkigif.ru/_ph/46/2/36037717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1916832"/>
            <a:ext cx="3915055" cy="35558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Корни этого праздника уходят в древнюю Италию, племена которой более 3000 лет назад поклонялись богине Майе, в честь которой и был назван этот праздник.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805264"/>
            <a:ext cx="464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(1 мая</a:t>
            </a:r>
          </a:p>
          <a:p>
            <a:pPr algn="ctr"/>
            <a:r>
              <a:rPr lang="ru-RU" sz="2800" b="1" dirty="0" smtClean="0"/>
              <a:t> «Праздник весны и труда»)</a:t>
            </a:r>
          </a:p>
        </p:txBody>
      </p:sp>
      <p:pic>
        <p:nvPicPr>
          <p:cNvPr id="14342" name="Picture 6" descr="http://www.teleport2001.ru/files/teleport/images/2014/04/28/1_maya_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428868"/>
            <a:ext cx="4234792" cy="31760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честь этих животных  отмечают праздник весной?</a:t>
            </a:r>
          </a:p>
          <a:p>
            <a:r>
              <a:rPr lang="ru-RU" sz="2800" dirty="0" smtClean="0"/>
              <a:t>Этот зверь живет и дома.</a:t>
            </a:r>
            <a:br>
              <a:rPr lang="ru-RU" sz="2800" dirty="0" smtClean="0"/>
            </a:br>
            <a:r>
              <a:rPr lang="ru-RU" sz="2800" dirty="0" smtClean="0"/>
              <a:t>С этим зверем мы знакомы.</a:t>
            </a:r>
            <a:br>
              <a:rPr lang="ru-RU" sz="2800" dirty="0" smtClean="0"/>
            </a:br>
            <a:r>
              <a:rPr lang="ru-RU" sz="2800" dirty="0" smtClean="0"/>
              <a:t>У него усы, как спицы.</a:t>
            </a:r>
            <a:br>
              <a:rPr lang="ru-RU" sz="2800" dirty="0" smtClean="0"/>
            </a:br>
            <a:r>
              <a:rPr lang="ru-RU" sz="2800" dirty="0" smtClean="0"/>
              <a:t>Он, мурлыча, песнь поет.</a:t>
            </a:r>
            <a:br>
              <a:rPr lang="ru-RU" sz="2800" dirty="0" smtClean="0"/>
            </a:br>
            <a:r>
              <a:rPr lang="ru-RU" sz="2800" dirty="0" smtClean="0"/>
              <a:t>Только мышь его боится.</a:t>
            </a:r>
            <a:br>
              <a:rPr lang="ru-RU" sz="2800" dirty="0" smtClean="0"/>
            </a:br>
            <a:r>
              <a:rPr lang="ru-RU" sz="2800" dirty="0" smtClean="0"/>
              <a:t>Угадали? Это...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445224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(1 марта </a:t>
            </a:r>
          </a:p>
          <a:p>
            <a:pPr algn="ctr"/>
            <a:r>
              <a:rPr lang="ru-RU" sz="3200" dirty="0" smtClean="0"/>
              <a:t>«День кошек»)</a:t>
            </a:r>
            <a:endParaRPr lang="ru-RU" sz="3200" dirty="0"/>
          </a:p>
        </p:txBody>
      </p:sp>
      <p:pic>
        <p:nvPicPr>
          <p:cNvPr id="13314" name="Picture 2" descr="http://3.bp.blogspot.com/-tcVdxxoqcEI/UxHgZXVV1lI/AAAAAAAAAQQ/3RPOVxfRqT0/s1600/97926977_9e0ea9e91337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57298"/>
            <a:ext cx="4019469" cy="41874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7312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Длинные сосульки, – к какой весне?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(долгой)</a:t>
            </a:r>
          </a:p>
        </p:txBody>
      </p:sp>
      <p:pic>
        <p:nvPicPr>
          <p:cNvPr id="12290" name="Picture 2" descr="https://encrypted-tbn2.gstatic.com/images?q=tbn:ANd9GcRpW_tu6LVHfzrX1QV-wWr73mdzOOtMNHtLIQCtEC-AYL5Nsg9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857232"/>
            <a:ext cx="7371052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Если весной много паутины, то это к какому лету?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(жаркому)</a:t>
            </a:r>
            <a:endParaRPr lang="ru-RU" sz="3200" dirty="0"/>
          </a:p>
        </p:txBody>
      </p:sp>
      <p:pic>
        <p:nvPicPr>
          <p:cNvPr id="11266" name="Picture 2" descr="http://blender3d.org.ua/gallery/iwe/upload/Pauti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8433792" cy="4023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Если вокруг луны видно кольцо, — к какой это погоде?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</a:t>
            </a:r>
          </a:p>
          <a:p>
            <a:r>
              <a:rPr lang="ru-RU" sz="3200" dirty="0" smtClean="0"/>
              <a:t>(Ветряной)</a:t>
            </a:r>
            <a:endParaRPr lang="ru-RU" sz="3200" dirty="0"/>
          </a:p>
        </p:txBody>
      </p:sp>
      <p:pic>
        <p:nvPicPr>
          <p:cNvPr id="10242" name="Picture 2" descr="https://encrypted-tbn0.gstatic.com/images?q=tbn:ANd9GcRV2pQUsKmxRIvFpM3fQzgmaevsHXX6J6_pDCdclbt3bWPb4rOG2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556792"/>
            <a:ext cx="6814540" cy="3993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48263" y="5661025"/>
            <a:ext cx="3816350" cy="1008063"/>
          </a:xfrm>
          <a:prstGeom prst="notchedRightArrow">
            <a:avLst>
              <a:gd name="adj1" fmla="val 50000"/>
              <a:gd name="adj2" fmla="val 94646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ТАБЛО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Из берёзы течет много сока, — к какому лету?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(дождливому)</a:t>
            </a:r>
            <a:endParaRPr lang="ru-RU" sz="3200" dirty="0"/>
          </a:p>
        </p:txBody>
      </p:sp>
      <p:pic>
        <p:nvPicPr>
          <p:cNvPr id="9218" name="Picture 2" descr="http://skazka-dubki.ru/upload/medialibrary/a17/a1790e6d39f613cec7caba074a0be6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500174"/>
            <a:ext cx="6384772" cy="4121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304</TotalTime>
  <Words>440</Words>
  <Application>Microsoft Office PowerPoint</Application>
  <PresentationFormat>Экран (4:3)</PresentationFormat>
  <Paragraphs>161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детский сад</cp:lastModifiedBy>
  <cp:revision>36</cp:revision>
  <dcterms:created xsi:type="dcterms:W3CDTF">2016-02-22T06:58:14Z</dcterms:created>
  <dcterms:modified xsi:type="dcterms:W3CDTF">2019-03-10T20:42:58Z</dcterms:modified>
</cp:coreProperties>
</file>