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94660"/>
  </p:normalViewPr>
  <p:slideViewPr>
    <p:cSldViewPr>
      <p:cViewPr varScale="1">
        <p:scale>
          <a:sx n="74" d="100"/>
          <a:sy n="74" d="100"/>
        </p:scale>
        <p:origin x="-13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5D980D-E563-4FB9-AF14-71162EEED6D9}" type="datetimeFigureOut">
              <a:rPr lang="ru-RU" smtClean="0"/>
              <a:t>29.10.2017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30C82E-B967-4D26-B76B-EF58E484236F}"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5D980D-E563-4FB9-AF14-71162EEED6D9}" type="datetimeFigureOut">
              <a:rPr lang="ru-RU" smtClean="0"/>
              <a:t>29.10.2017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5D980D-E563-4FB9-AF14-71162EEED6D9}" type="datetimeFigureOut">
              <a:rPr lang="ru-RU" smtClean="0"/>
              <a:t>29.10.2017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5D980D-E563-4FB9-AF14-71162EEED6D9}" type="datetimeFigureOut">
              <a:rPr lang="ru-RU" smtClean="0"/>
              <a:t>29.10.2017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5D980D-E563-4FB9-AF14-71162EEED6D9}" type="datetimeFigureOut">
              <a:rPr lang="ru-RU" smtClean="0"/>
              <a:t>29.10.2017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30C82E-B967-4D26-B76B-EF58E484236F}"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5D980D-E563-4FB9-AF14-71162EEED6D9}" type="datetimeFigureOut">
              <a:rPr lang="ru-RU" smtClean="0"/>
              <a:t>29.10.2017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5D980D-E563-4FB9-AF14-71162EEED6D9}" type="datetimeFigureOut">
              <a:rPr lang="ru-RU" smtClean="0"/>
              <a:t>29.10.2017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30C82E-B967-4D26-B76B-EF58E484236F}"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5D980D-E563-4FB9-AF14-71162EEED6D9}" type="datetimeFigureOut">
              <a:rPr lang="ru-RU" smtClean="0"/>
              <a:t>29.10.2017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D980D-E563-4FB9-AF14-71162EEED6D9}" type="datetimeFigureOut">
              <a:rPr lang="ru-RU" smtClean="0"/>
              <a:t>29.10.2017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5D980D-E563-4FB9-AF14-71162EEED6D9}" type="datetimeFigureOut">
              <a:rPr lang="ru-RU" smtClean="0"/>
              <a:t>29.10.2017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30C82E-B967-4D26-B76B-EF58E484236F}"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5D980D-E563-4FB9-AF14-71162EEED6D9}" type="datetimeFigureOut">
              <a:rPr lang="ru-RU" smtClean="0"/>
              <a:t>29.10.2017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30C82E-B967-4D26-B76B-EF58E484236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5D980D-E563-4FB9-AF14-71162EEED6D9}" type="datetimeFigureOut">
              <a:rPr lang="ru-RU" smtClean="0"/>
              <a:t>29.10.2017</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C30C82E-B967-4D26-B76B-EF58E484236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848600" cy="1927225"/>
          </a:xfrm>
        </p:spPr>
        <p:txBody>
          <a:bodyPr/>
          <a:lstStyle/>
          <a:p>
            <a:r>
              <a:rPr lang="en-US" sz="4400" dirty="0" smtClean="0">
                <a:latin typeface="Adobe Fan Heiti Std B" pitchFamily="34" charset="-128"/>
                <a:ea typeface="Adobe Fan Heiti Std B" pitchFamily="34" charset="-128"/>
              </a:rPr>
              <a:t>What is hot with young generation?</a:t>
            </a:r>
            <a:endParaRPr lang="ru-RU" sz="4400" dirty="0">
              <a:latin typeface="Adobe Fan Heiti Std B" pitchFamily="34" charset="-128"/>
              <a:ea typeface="Adobe Fan Heiti Std B" pitchFamily="34" charset="-128"/>
            </a:endParaRPr>
          </a:p>
        </p:txBody>
      </p:sp>
      <p:sp>
        <p:nvSpPr>
          <p:cNvPr id="3" name="Подзаголовок 2"/>
          <p:cNvSpPr>
            <a:spLocks noGrp="1"/>
          </p:cNvSpPr>
          <p:nvPr>
            <p:ph type="subTitle" idx="1"/>
          </p:nvPr>
        </p:nvSpPr>
        <p:spPr>
          <a:xfrm>
            <a:off x="2555776" y="6309320"/>
            <a:ext cx="3744416" cy="360040"/>
          </a:xfrm>
        </p:spPr>
        <p:txBody>
          <a:bodyPr>
            <a:normAutofit fontScale="85000" lnSpcReduction="20000"/>
          </a:bodyPr>
          <a:lstStyle/>
          <a:p>
            <a:pPr algn="ctr"/>
            <a:r>
              <a:rPr lang="en-US" dirty="0" err="1" smtClean="0"/>
              <a:t>Sergach</a:t>
            </a:r>
            <a:r>
              <a:rPr lang="ru-RU" dirty="0" smtClean="0"/>
              <a:t>, </a:t>
            </a:r>
            <a:r>
              <a:rPr lang="en-US" dirty="0" smtClean="0"/>
              <a:t>Russia 2017</a:t>
            </a:r>
            <a:endParaRPr lang="ru-RU" dirty="0"/>
          </a:p>
        </p:txBody>
      </p:sp>
      <p:sp>
        <p:nvSpPr>
          <p:cNvPr id="4" name="TextBox 3"/>
          <p:cNvSpPr txBox="1"/>
          <p:nvPr/>
        </p:nvSpPr>
        <p:spPr>
          <a:xfrm>
            <a:off x="-324544" y="3460358"/>
            <a:ext cx="4248472" cy="369332"/>
          </a:xfrm>
          <a:prstGeom prst="rect">
            <a:avLst/>
          </a:prstGeom>
          <a:noFill/>
        </p:spPr>
        <p:txBody>
          <a:bodyPr wrap="square" rtlCol="0">
            <a:spAutoFit/>
          </a:bodyPr>
          <a:lstStyle/>
          <a:p>
            <a:pPr algn="r"/>
            <a:r>
              <a:rPr lang="en-US" dirty="0" err="1" smtClean="0">
                <a:solidFill>
                  <a:schemeClr val="tx2">
                    <a:lumMod val="50000"/>
                  </a:schemeClr>
                </a:solidFill>
              </a:rPr>
              <a:t>Tsatsina</a:t>
            </a:r>
            <a:r>
              <a:rPr lang="en-US" dirty="0" smtClean="0">
                <a:solidFill>
                  <a:schemeClr val="tx2">
                    <a:lumMod val="50000"/>
                  </a:schemeClr>
                </a:solidFill>
              </a:rPr>
              <a:t> </a:t>
            </a:r>
            <a:r>
              <a:rPr lang="en-US" dirty="0" err="1" smtClean="0">
                <a:solidFill>
                  <a:schemeClr val="tx2">
                    <a:lumMod val="50000"/>
                  </a:schemeClr>
                </a:solidFill>
              </a:rPr>
              <a:t>Ksenia</a:t>
            </a:r>
            <a:r>
              <a:rPr lang="ru-RU" dirty="0" smtClean="0">
                <a:solidFill>
                  <a:schemeClr val="tx2">
                    <a:lumMod val="50000"/>
                  </a:schemeClr>
                </a:solidFill>
              </a:rPr>
              <a:t>, </a:t>
            </a:r>
            <a:r>
              <a:rPr lang="en-US" dirty="0" smtClean="0">
                <a:solidFill>
                  <a:schemeClr val="tx2">
                    <a:lumMod val="50000"/>
                  </a:schemeClr>
                </a:solidFill>
              </a:rPr>
              <a:t>9 </a:t>
            </a:r>
            <a:r>
              <a:rPr lang="ru-RU" dirty="0" smtClean="0">
                <a:solidFill>
                  <a:schemeClr val="tx2">
                    <a:lumMod val="50000"/>
                  </a:schemeClr>
                </a:solidFill>
              </a:rPr>
              <a:t>«</a:t>
            </a:r>
            <a:r>
              <a:rPr lang="en-US" dirty="0" smtClean="0">
                <a:solidFill>
                  <a:schemeClr val="tx2">
                    <a:lumMod val="50000"/>
                  </a:schemeClr>
                </a:solidFill>
              </a:rPr>
              <a:t>V</a:t>
            </a:r>
            <a:r>
              <a:rPr lang="ru-RU" dirty="0" smtClean="0">
                <a:solidFill>
                  <a:schemeClr val="tx2">
                    <a:lumMod val="50000"/>
                  </a:schemeClr>
                </a:solidFill>
              </a:rPr>
              <a:t>»</a:t>
            </a:r>
            <a:r>
              <a:rPr lang="en-US" dirty="0" smtClean="0">
                <a:solidFill>
                  <a:schemeClr val="tx2">
                    <a:lumMod val="50000"/>
                  </a:schemeClr>
                </a:solidFill>
              </a:rPr>
              <a:t> class</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493464"/>
            <a:ext cx="3600400" cy="2400267"/>
          </a:xfrm>
          <a:prstGeom prst="rect">
            <a:avLst/>
          </a:prstGeom>
        </p:spPr>
      </p:pic>
    </p:spTree>
    <p:extLst>
      <p:ext uri="{BB962C8B-B14F-4D97-AF65-F5344CB8AC3E}">
        <p14:creationId xmlns:p14="http://schemas.microsoft.com/office/powerpoint/2010/main" val="50737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en-US" sz="4400" b="1" dirty="0" smtClean="0"/>
              <a:t>Bad </a:t>
            </a:r>
            <a:r>
              <a:rPr lang="en-US" sz="4400" b="1" dirty="0" err="1" smtClean="0"/>
              <a:t>habbits</a:t>
            </a:r>
            <a:endParaRPr lang="ru-RU" sz="4400" b="1" dirty="0"/>
          </a:p>
        </p:txBody>
      </p:sp>
      <p:sp>
        <p:nvSpPr>
          <p:cNvPr id="3" name="Объект 2"/>
          <p:cNvSpPr>
            <a:spLocks noGrp="1"/>
          </p:cNvSpPr>
          <p:nvPr>
            <p:ph idx="1"/>
          </p:nvPr>
        </p:nvSpPr>
        <p:spPr/>
        <p:txBody>
          <a:bodyPr/>
          <a:lstStyle/>
          <a:p>
            <a:r>
              <a:rPr lang="en-US" i="1" u="sng" dirty="0">
                <a:solidFill>
                  <a:srgbClr val="FF0000"/>
                </a:solidFill>
              </a:rPr>
              <a:t>Attachment to bad habits is very bad. These habits have many teenagers</a:t>
            </a:r>
            <a:r>
              <a:rPr lang="en-US" i="1" u="sng" dirty="0" smtClean="0">
                <a:solidFill>
                  <a:srgbClr val="FF0000"/>
                </a:solidFill>
              </a:rPr>
              <a:t>.</a:t>
            </a:r>
          </a:p>
          <a:p>
            <a:r>
              <a:rPr lang="en-US" b="1" dirty="0" smtClean="0">
                <a:solidFill>
                  <a:schemeClr val="tx1">
                    <a:lumMod val="95000"/>
                    <a:lumOff val="5000"/>
                  </a:schemeClr>
                </a:solidFill>
              </a:rPr>
              <a:t>- Smoking</a:t>
            </a:r>
          </a:p>
          <a:p>
            <a:r>
              <a:rPr lang="en-US" b="1" dirty="0" smtClean="0">
                <a:solidFill>
                  <a:schemeClr val="tx1">
                    <a:lumMod val="95000"/>
                    <a:lumOff val="5000"/>
                  </a:schemeClr>
                </a:solidFill>
              </a:rPr>
              <a:t>- Alcohol</a:t>
            </a:r>
          </a:p>
          <a:p>
            <a:r>
              <a:rPr lang="en-US" b="1" dirty="0" smtClean="0">
                <a:solidFill>
                  <a:schemeClr val="tx1">
                    <a:lumMod val="95000"/>
                    <a:lumOff val="5000"/>
                  </a:schemeClr>
                </a:solidFill>
              </a:rPr>
              <a:t>- Drugs</a:t>
            </a:r>
            <a:endParaRPr lang="ru-RU" b="1" dirty="0" smtClean="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204864"/>
            <a:ext cx="3240360" cy="33435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717032"/>
            <a:ext cx="3384376" cy="2259071"/>
          </a:xfrm>
          <a:prstGeom prst="rect">
            <a:avLst/>
          </a:prstGeom>
        </p:spPr>
      </p:pic>
    </p:spTree>
    <p:extLst>
      <p:ext uri="{BB962C8B-B14F-4D97-AF65-F5344CB8AC3E}">
        <p14:creationId xmlns:p14="http://schemas.microsoft.com/office/powerpoint/2010/main" val="373796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Internet dependence</a:t>
            </a:r>
            <a:endParaRPr lang="ru-RU" sz="4400" b="1" dirty="0"/>
          </a:p>
        </p:txBody>
      </p:sp>
      <p:sp>
        <p:nvSpPr>
          <p:cNvPr id="3" name="Объект 2"/>
          <p:cNvSpPr>
            <a:spLocks noGrp="1"/>
          </p:cNvSpPr>
          <p:nvPr>
            <p:ph idx="1"/>
          </p:nvPr>
        </p:nvSpPr>
        <p:spPr/>
        <p:txBody>
          <a:bodyPr/>
          <a:lstStyle/>
          <a:p>
            <a:r>
              <a:rPr lang="en-US" i="1" u="sng" dirty="0"/>
              <a:t>Internet addiction has many teenagers. Computer games is the same addiction</a:t>
            </a:r>
            <a:r>
              <a:rPr lang="en-US" i="1" u="sng" dirty="0" smtClean="0"/>
              <a:t>.</a:t>
            </a:r>
            <a:endParaRPr lang="ru-RU" i="1" u="sng" dirty="0" smtClean="0"/>
          </a:p>
          <a:p>
            <a:r>
              <a:rPr lang="en-US" b="1" i="1" u="sng" dirty="0">
                <a:solidFill>
                  <a:srgbClr val="FF0000"/>
                </a:solidFill>
              </a:rPr>
              <a:t>negative influence on </a:t>
            </a:r>
            <a:r>
              <a:rPr lang="en-US" b="1" i="1" u="sng" dirty="0" smtClean="0">
                <a:solidFill>
                  <a:srgbClr val="FF0000"/>
                </a:solidFill>
              </a:rPr>
              <a:t>teenagers</a:t>
            </a:r>
            <a:endParaRPr lang="ru-RU" b="1" i="1" u="sng" dirty="0" smtClean="0">
              <a:solidFill>
                <a:srgbClr val="FF0000"/>
              </a:solidFill>
            </a:endParaRPr>
          </a:p>
          <a:p>
            <a:pPr marL="0" indent="0">
              <a:buNone/>
            </a:pPr>
            <a:r>
              <a:rPr lang="ru-RU" b="1" dirty="0" smtClean="0">
                <a:solidFill>
                  <a:schemeClr val="tx1">
                    <a:lumMod val="95000"/>
                    <a:lumOff val="5000"/>
                  </a:schemeClr>
                </a:solidFill>
              </a:rPr>
              <a:t>- </a:t>
            </a:r>
            <a:r>
              <a:rPr lang="en-US" i="1" dirty="0">
                <a:solidFill>
                  <a:schemeClr val="tx1">
                    <a:lumMod val="95000"/>
                    <a:lumOff val="5000"/>
                  </a:schemeClr>
                </a:solidFill>
              </a:rPr>
              <a:t>Deterioration of health</a:t>
            </a:r>
            <a:r>
              <a:rPr lang="ru-RU" i="1" u="sng" dirty="0" smtClean="0"/>
              <a:t/>
            </a:r>
            <a:br>
              <a:rPr lang="ru-RU" i="1" u="sng" dirty="0" smtClean="0"/>
            </a:br>
            <a:r>
              <a:rPr lang="ru-RU" b="1" dirty="0" smtClean="0"/>
              <a:t>- </a:t>
            </a:r>
            <a:r>
              <a:rPr lang="en-US" i="1" dirty="0" smtClean="0"/>
              <a:t>Aggression</a:t>
            </a:r>
            <a:endParaRPr lang="ru-RU" i="1" dirty="0" smtClean="0"/>
          </a:p>
          <a:p>
            <a:pPr marL="0" indent="0">
              <a:buNone/>
            </a:pPr>
            <a:r>
              <a:rPr lang="ru-RU" b="1" dirty="0" smtClean="0"/>
              <a:t>- </a:t>
            </a:r>
            <a:r>
              <a:rPr lang="en-US" i="1" dirty="0"/>
              <a:t>The drop in the level of education</a:t>
            </a:r>
            <a:endParaRPr lang="ru-RU" i="1" dirty="0" smtClean="0"/>
          </a:p>
          <a:p>
            <a:pPr marL="0" indent="0">
              <a:buNone/>
            </a:pPr>
            <a:r>
              <a:rPr lang="ru-RU" b="1" dirty="0" smtClean="0"/>
              <a:t>- </a:t>
            </a:r>
            <a:r>
              <a:rPr lang="en-US" i="1" dirty="0" smtClean="0"/>
              <a:t>Unsociable</a:t>
            </a:r>
            <a:endParaRPr lang="ru-RU" i="1" dirty="0" smtClean="0"/>
          </a:p>
          <a:p>
            <a:pPr marL="0" indent="0">
              <a:buNone/>
            </a:pPr>
            <a:r>
              <a:rPr lang="ru-RU" b="1" dirty="0" smtClean="0"/>
              <a:t>- </a:t>
            </a:r>
            <a:r>
              <a:rPr lang="en-US" i="1" dirty="0"/>
              <a:t>Bad grades in school</a:t>
            </a:r>
            <a:endParaRPr lang="ru-RU"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140968"/>
            <a:ext cx="4530834" cy="2721155"/>
          </a:xfrm>
          <a:prstGeom prst="rect">
            <a:avLst/>
          </a:prstGeom>
        </p:spPr>
      </p:pic>
    </p:spTree>
    <p:extLst>
      <p:ext uri="{BB962C8B-B14F-4D97-AF65-F5344CB8AC3E}">
        <p14:creationId xmlns:p14="http://schemas.microsoft.com/office/powerpoint/2010/main" val="152850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Bad </a:t>
            </a:r>
            <a:r>
              <a:rPr lang="en-US" sz="4400" b="1" dirty="0" err="1" smtClean="0"/>
              <a:t>entertaiment</a:t>
            </a:r>
            <a:endParaRPr lang="ru-RU" sz="4400" b="1" dirty="0"/>
          </a:p>
        </p:txBody>
      </p:sp>
      <p:sp>
        <p:nvSpPr>
          <p:cNvPr id="3" name="Объект 2"/>
          <p:cNvSpPr>
            <a:spLocks noGrp="1"/>
          </p:cNvSpPr>
          <p:nvPr>
            <p:ph idx="1"/>
          </p:nvPr>
        </p:nvSpPr>
        <p:spPr/>
        <p:txBody>
          <a:bodyPr/>
          <a:lstStyle/>
          <a:p>
            <a:r>
              <a:rPr lang="en-US" dirty="0"/>
              <a:t>Bad entertainment is </a:t>
            </a:r>
            <a:r>
              <a:rPr lang="en-US" u="sng" dirty="0"/>
              <a:t>spending time with bad company </a:t>
            </a:r>
            <a:r>
              <a:rPr lang="en-US" dirty="0"/>
              <a:t>, </a:t>
            </a:r>
            <a:r>
              <a:rPr lang="en-US" u="sng" dirty="0"/>
              <a:t>walk in abandoned and old </a:t>
            </a:r>
            <a:r>
              <a:rPr lang="en-US" u="sng" dirty="0" smtClean="0"/>
              <a:t>places</a:t>
            </a:r>
            <a:r>
              <a:rPr lang="en-US" dirty="0" smtClean="0"/>
              <a:t>, </a:t>
            </a:r>
            <a:r>
              <a:rPr lang="en-US" u="sng" dirty="0"/>
              <a:t>attend parties with drugs and alcohol</a:t>
            </a:r>
            <a:r>
              <a:rPr lang="en-US" dirty="0"/>
              <a:t>. A teenager can communicate with bad company, which is very bad for him.</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252254"/>
            <a:ext cx="3608481" cy="240866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259" y="3102289"/>
            <a:ext cx="3862283" cy="253623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561490"/>
            <a:ext cx="2887216" cy="216541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3284224"/>
            <a:ext cx="3059832" cy="2172361"/>
          </a:xfrm>
          <a:prstGeom prst="rect">
            <a:avLst/>
          </a:prstGeom>
        </p:spPr>
      </p:pic>
    </p:spTree>
    <p:extLst>
      <p:ext uri="{BB962C8B-B14F-4D97-AF65-F5344CB8AC3E}">
        <p14:creationId xmlns:p14="http://schemas.microsoft.com/office/powerpoint/2010/main" val="416083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Conclusion and my goals in life</a:t>
            </a:r>
            <a:endParaRPr lang="ru-RU" sz="4400" b="1" dirty="0"/>
          </a:p>
        </p:txBody>
      </p:sp>
      <p:sp>
        <p:nvSpPr>
          <p:cNvPr id="3" name="Объект 2"/>
          <p:cNvSpPr>
            <a:spLocks noGrp="1"/>
          </p:cNvSpPr>
          <p:nvPr>
            <p:ph idx="1"/>
          </p:nvPr>
        </p:nvSpPr>
        <p:spPr/>
        <p:txBody>
          <a:bodyPr/>
          <a:lstStyle/>
          <a:p>
            <a:r>
              <a:rPr lang="en-US" dirty="0"/>
              <a:t>I believe that the current generation of Teens need to listen to parents 'and friends' opinions. Teenage time is the most important in life, and his need to live well and sensibly. </a:t>
            </a:r>
          </a:p>
          <a:p>
            <a:r>
              <a:rPr lang="en-US" sz="2800" i="1" u="sng" dirty="0"/>
              <a:t>My goals in life is to achieve maximum success in linguistic and journalistic activities. To devote more time to the sport. Appreciate and love </a:t>
            </a:r>
            <a:r>
              <a:rPr lang="en-US" sz="2800" i="1" u="sng" dirty="0" smtClean="0"/>
              <a:t>my </a:t>
            </a:r>
            <a:r>
              <a:rPr lang="en-US" sz="2800" i="1" u="sng" dirty="0"/>
              <a:t>friends and parents</a:t>
            </a:r>
            <a:r>
              <a:rPr lang="en-US" dirty="0"/>
              <a:t>.</a:t>
            </a:r>
            <a:endParaRPr lang="ru-RU" dirty="0"/>
          </a:p>
        </p:txBody>
      </p:sp>
    </p:spTree>
    <p:extLst>
      <p:ext uri="{BB962C8B-B14F-4D97-AF65-F5344CB8AC3E}">
        <p14:creationId xmlns:p14="http://schemas.microsoft.com/office/powerpoint/2010/main" val="316813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Personal information</a:t>
            </a:r>
            <a:endParaRPr lang="ru-RU" sz="4400" b="1" dirty="0"/>
          </a:p>
        </p:txBody>
      </p:sp>
      <p:sp>
        <p:nvSpPr>
          <p:cNvPr id="3" name="Объект 2"/>
          <p:cNvSpPr>
            <a:spLocks noGrp="1"/>
          </p:cNvSpPr>
          <p:nvPr>
            <p:ph idx="1"/>
          </p:nvPr>
        </p:nvSpPr>
        <p:spPr>
          <a:xfrm>
            <a:off x="305309" y="1552972"/>
            <a:ext cx="4752528" cy="4876800"/>
          </a:xfrm>
        </p:spPr>
        <p:txBody>
          <a:bodyPr/>
          <a:lstStyle/>
          <a:p>
            <a:pPr>
              <a:buClr>
                <a:schemeClr val="bg2">
                  <a:lumMod val="10000"/>
                </a:schemeClr>
              </a:buClr>
              <a:buFont typeface="Wingdings" pitchFamily="2" charset="2"/>
              <a:buChar char="§"/>
            </a:pPr>
            <a:r>
              <a:rPr lang="en-US" dirty="0" smtClean="0"/>
              <a:t>My name is </a:t>
            </a:r>
            <a:r>
              <a:rPr lang="en-US" dirty="0" err="1" smtClean="0"/>
              <a:t>Ksenia</a:t>
            </a:r>
            <a:r>
              <a:rPr lang="en-US" dirty="0" smtClean="0"/>
              <a:t> </a:t>
            </a:r>
          </a:p>
          <a:p>
            <a:pPr>
              <a:buClr>
                <a:schemeClr val="bg2">
                  <a:lumMod val="10000"/>
                </a:schemeClr>
              </a:buClr>
              <a:buFont typeface="Wingdings" pitchFamily="2" charset="2"/>
              <a:buChar char="§"/>
            </a:pPr>
            <a:r>
              <a:rPr lang="en-US" dirty="0" smtClean="0"/>
              <a:t>I</a:t>
            </a:r>
            <a:r>
              <a:rPr lang="ru-RU" dirty="0"/>
              <a:t> </a:t>
            </a:r>
            <a:r>
              <a:rPr lang="en-US" dirty="0" smtClean="0"/>
              <a:t>am 14 years old</a:t>
            </a:r>
          </a:p>
          <a:p>
            <a:pPr>
              <a:buClr>
                <a:schemeClr val="bg2">
                  <a:lumMod val="10000"/>
                </a:schemeClr>
              </a:buClr>
              <a:buFont typeface="Wingdings" pitchFamily="2" charset="2"/>
              <a:buChar char="§"/>
            </a:pPr>
            <a:r>
              <a:rPr lang="en-US" dirty="0" smtClean="0"/>
              <a:t>I live</a:t>
            </a:r>
            <a:r>
              <a:rPr lang="ru-RU" dirty="0" smtClean="0"/>
              <a:t> </a:t>
            </a:r>
            <a:r>
              <a:rPr lang="en-US" dirty="0" smtClean="0"/>
              <a:t>and study in the small town </a:t>
            </a:r>
            <a:r>
              <a:rPr lang="en-US" dirty="0" err="1" smtClean="0"/>
              <a:t>Sergach</a:t>
            </a:r>
            <a:r>
              <a:rPr lang="ru-RU" dirty="0" smtClean="0"/>
              <a:t>, </a:t>
            </a:r>
            <a:r>
              <a:rPr lang="en-US" dirty="0" smtClean="0"/>
              <a:t>Russia</a:t>
            </a:r>
          </a:p>
          <a:p>
            <a:pPr>
              <a:buClr>
                <a:schemeClr val="bg2">
                  <a:lumMod val="10000"/>
                </a:schemeClr>
              </a:buClr>
              <a:buFont typeface="Wingdings" pitchFamily="2" charset="2"/>
              <a:buChar char="§"/>
            </a:pPr>
            <a:r>
              <a:rPr lang="en-US" dirty="0" smtClean="0"/>
              <a:t>I like </a:t>
            </a:r>
            <a:r>
              <a:rPr lang="en-US" dirty="0"/>
              <a:t>to learn English and to practice </a:t>
            </a:r>
            <a:r>
              <a:rPr lang="en-US" dirty="0" smtClean="0"/>
              <a:t>journalism</a:t>
            </a:r>
          </a:p>
          <a:p>
            <a:pPr>
              <a:buClr>
                <a:schemeClr val="bg2">
                  <a:lumMod val="10000"/>
                </a:schemeClr>
              </a:buClr>
              <a:buFont typeface="Wingdings" pitchFamily="2" charset="2"/>
              <a:buChar char="§"/>
            </a:pPr>
            <a:r>
              <a:rPr lang="en-US" dirty="0"/>
              <a:t>I have a best friend, a loving family and beloved cat</a:t>
            </a:r>
            <a:endParaRPr lang="en-US" dirty="0" smtClean="0"/>
          </a:p>
          <a:p>
            <a:pPr>
              <a:buClr>
                <a:schemeClr val="bg2">
                  <a:lumMod val="10000"/>
                </a:schemeClr>
              </a:buClr>
              <a:buFont typeface="Wingdings" pitchFamily="2" charset="2"/>
              <a:buChar char="§"/>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508" y="1484784"/>
            <a:ext cx="3672408" cy="4590510"/>
          </a:xfrm>
          <a:prstGeom prst="rect">
            <a:avLst/>
          </a:prstGeom>
        </p:spPr>
      </p:pic>
    </p:spTree>
    <p:extLst>
      <p:ext uri="{BB962C8B-B14F-4D97-AF65-F5344CB8AC3E}">
        <p14:creationId xmlns:p14="http://schemas.microsoft.com/office/powerpoint/2010/main" val="222011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Family and friends</a:t>
            </a:r>
            <a:endParaRPr lang="ru-RU" sz="4400" b="1" dirty="0"/>
          </a:p>
        </p:txBody>
      </p:sp>
      <p:sp>
        <p:nvSpPr>
          <p:cNvPr id="3" name="Объект 2"/>
          <p:cNvSpPr>
            <a:spLocks noGrp="1"/>
          </p:cNvSpPr>
          <p:nvPr>
            <p:ph idx="1"/>
          </p:nvPr>
        </p:nvSpPr>
        <p:spPr/>
        <p:txBody>
          <a:bodyPr/>
          <a:lstStyle/>
          <a:p>
            <a:r>
              <a:rPr lang="en-US" b="1" i="1" dirty="0"/>
              <a:t>Family </a:t>
            </a:r>
            <a:endParaRPr lang="ru-RU" b="1" i="1" dirty="0" smtClean="0"/>
          </a:p>
          <a:p>
            <a:r>
              <a:rPr lang="en-US" dirty="0" smtClean="0"/>
              <a:t>My </a:t>
            </a:r>
            <a:r>
              <a:rPr lang="en-US" dirty="0"/>
              <a:t>parents always support me and give me advice. From an early age I was taught not to mess with the wrong people and make friends only with trusted people. </a:t>
            </a:r>
            <a:endParaRPr lang="ru-RU" dirty="0" smtClean="0"/>
          </a:p>
          <a:p>
            <a:r>
              <a:rPr lang="en-US" b="1" i="1" dirty="0" smtClean="0"/>
              <a:t>Friends </a:t>
            </a:r>
          </a:p>
          <a:p>
            <a:r>
              <a:rPr lang="en-US" dirty="0" smtClean="0"/>
              <a:t>As </a:t>
            </a:r>
            <a:r>
              <a:rPr lang="en-US" dirty="0"/>
              <a:t>parents, I listen to my friends. We love spending time together. In the summer we often walk in the street. In the winter we go skating, or watch movies at home.</a:t>
            </a:r>
            <a:endParaRPr lang="ru-RU" dirty="0"/>
          </a:p>
        </p:txBody>
      </p:sp>
    </p:spTree>
    <p:extLst>
      <p:ext uri="{BB962C8B-B14F-4D97-AF65-F5344CB8AC3E}">
        <p14:creationId xmlns:p14="http://schemas.microsoft.com/office/powerpoint/2010/main" val="151944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My opinion</a:t>
            </a:r>
            <a:endParaRPr lang="ru-RU" sz="4400" b="1" dirty="0"/>
          </a:p>
        </p:txBody>
      </p:sp>
      <p:sp>
        <p:nvSpPr>
          <p:cNvPr id="3" name="Объект 2"/>
          <p:cNvSpPr>
            <a:spLocks noGrp="1"/>
          </p:cNvSpPr>
          <p:nvPr>
            <p:ph idx="1"/>
          </p:nvPr>
        </p:nvSpPr>
        <p:spPr>
          <a:xfrm>
            <a:off x="457200" y="1600200"/>
            <a:ext cx="8147248" cy="4876800"/>
          </a:xfrm>
        </p:spPr>
        <p:txBody>
          <a:bodyPr>
            <a:normAutofit lnSpcReduction="10000"/>
          </a:bodyPr>
          <a:lstStyle/>
          <a:p>
            <a:r>
              <a:rPr lang="en-US" dirty="0"/>
              <a:t>. The current young generation is very diverse. The tastes of young people differ from the tastes of young people of 80-90 years. Remember the teenage years of our parents. They studied a lot in school, talked with friends and </a:t>
            </a:r>
            <a:r>
              <a:rPr lang="en-US" dirty="0" smtClean="0"/>
              <a:t>parents</a:t>
            </a:r>
            <a:r>
              <a:rPr lang="ru-RU" dirty="0" smtClean="0"/>
              <a:t> </a:t>
            </a:r>
            <a:r>
              <a:rPr lang="en-US" dirty="0" smtClean="0"/>
              <a:t>without internet. Currently</a:t>
            </a:r>
            <a:r>
              <a:rPr lang="en-US" dirty="0"/>
              <a:t>, the preference of </a:t>
            </a:r>
            <a:r>
              <a:rPr lang="en-US" dirty="0" smtClean="0"/>
              <a:t>teenagers is </a:t>
            </a:r>
            <a:r>
              <a:rPr lang="en-US" dirty="0"/>
              <a:t>very poor. Dependence on bad habits from video games, from the Internet . Teenagers are pretty rough, cruel. Their reputation and health play a small role in life. </a:t>
            </a:r>
            <a:endParaRPr lang="en-US" dirty="0" smtClean="0"/>
          </a:p>
          <a:p>
            <a:r>
              <a:rPr lang="en-US" dirty="0" smtClean="0"/>
              <a:t>Only </a:t>
            </a:r>
            <a:r>
              <a:rPr lang="en-US" dirty="0"/>
              <a:t>a small number of </a:t>
            </a:r>
            <a:r>
              <a:rPr lang="en-US" dirty="0" smtClean="0"/>
              <a:t>teenagers think </a:t>
            </a:r>
            <a:r>
              <a:rPr lang="en-US" dirty="0"/>
              <a:t>about their health and future. Many do sports. They have skills in different areas (music, art, sports) They are Not impacted by the "coolness" of peers that do not depend on bad habits.</a:t>
            </a:r>
            <a:endParaRPr lang="ru-RU" dirty="0"/>
          </a:p>
        </p:txBody>
      </p:sp>
    </p:spTree>
    <p:extLst>
      <p:ext uri="{BB962C8B-B14F-4D97-AF65-F5344CB8AC3E}">
        <p14:creationId xmlns:p14="http://schemas.microsoft.com/office/powerpoint/2010/main" val="186780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Hobbies</a:t>
            </a:r>
            <a:endParaRPr lang="ru-RU" sz="4400" b="1" dirty="0"/>
          </a:p>
        </p:txBody>
      </p:sp>
      <p:sp>
        <p:nvSpPr>
          <p:cNvPr id="3" name="Объект 2"/>
          <p:cNvSpPr>
            <a:spLocks noGrp="1"/>
          </p:cNvSpPr>
          <p:nvPr>
            <p:ph idx="1"/>
          </p:nvPr>
        </p:nvSpPr>
        <p:spPr>
          <a:xfrm>
            <a:off x="0" y="1532399"/>
            <a:ext cx="4716016" cy="4876800"/>
          </a:xfrm>
        </p:spPr>
        <p:txBody>
          <a:bodyPr/>
          <a:lstStyle/>
          <a:p>
            <a:r>
              <a:rPr lang="en-US" dirty="0"/>
              <a:t>Every teenager has a hobby. Entertainment adolescents are very diverse. Someone that likes to spend time with benefits, and someone with harm. Their entertainment is divided into positive and negative. My hobby is </a:t>
            </a:r>
            <a:r>
              <a:rPr lang="en-US" dirty="0" smtClean="0"/>
              <a:t>walking  </a:t>
            </a:r>
            <a:r>
              <a:rPr lang="en-US" dirty="0"/>
              <a:t>with </a:t>
            </a:r>
            <a:r>
              <a:rPr lang="en-US" dirty="0" smtClean="0"/>
              <a:t>my friends</a:t>
            </a:r>
            <a:r>
              <a:rPr lang="en-US" dirty="0"/>
              <a:t>, study English, read books about </a:t>
            </a:r>
            <a:r>
              <a:rPr lang="en-US" dirty="0" smtClean="0"/>
              <a:t>self-improvement and </a:t>
            </a:r>
            <a:r>
              <a:rPr lang="en-US" dirty="0"/>
              <a:t>travel with parents.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430" y="2057591"/>
            <a:ext cx="4558957" cy="3312368"/>
          </a:xfrm>
          <a:prstGeom prst="rect">
            <a:avLst/>
          </a:prstGeom>
        </p:spPr>
      </p:pic>
    </p:spTree>
    <p:extLst>
      <p:ext uri="{BB962C8B-B14F-4D97-AF65-F5344CB8AC3E}">
        <p14:creationId xmlns:p14="http://schemas.microsoft.com/office/powerpoint/2010/main" val="121042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Teenagers interests</a:t>
            </a:r>
            <a:endParaRPr lang="ru-RU" sz="4400" b="1" dirty="0"/>
          </a:p>
        </p:txBody>
      </p:sp>
      <p:sp>
        <p:nvSpPr>
          <p:cNvPr id="3" name="Объект 2"/>
          <p:cNvSpPr>
            <a:spLocks noGrp="1"/>
          </p:cNvSpPr>
          <p:nvPr>
            <p:ph idx="1"/>
          </p:nvPr>
        </p:nvSpPr>
        <p:spPr/>
        <p:txBody>
          <a:bodyPr/>
          <a:lstStyle/>
          <a:p>
            <a:r>
              <a:rPr lang="en-US" u="sng" dirty="0" smtClean="0">
                <a:solidFill>
                  <a:srgbClr val="00B050"/>
                </a:solidFill>
              </a:rPr>
              <a:t>Positive</a:t>
            </a:r>
            <a:r>
              <a:rPr lang="ru-RU" u="sng" dirty="0" smtClean="0">
                <a:solidFill>
                  <a:srgbClr val="00B050"/>
                </a:solidFill>
              </a:rPr>
              <a:t> </a:t>
            </a:r>
            <a:r>
              <a:rPr lang="en-US" u="sng" dirty="0" smtClean="0">
                <a:solidFill>
                  <a:srgbClr val="00B050"/>
                </a:solidFill>
              </a:rPr>
              <a:t>interests</a:t>
            </a:r>
          </a:p>
          <a:p>
            <a:pPr marL="457200" indent="-457200">
              <a:buFont typeface="+mj-lt"/>
              <a:buAutoNum type="arabicPeriod"/>
            </a:pPr>
            <a:r>
              <a:rPr lang="en-US" dirty="0" smtClean="0"/>
              <a:t>Music</a:t>
            </a:r>
          </a:p>
          <a:p>
            <a:pPr marL="457200" indent="-457200">
              <a:buFont typeface="+mj-lt"/>
              <a:buAutoNum type="arabicPeriod"/>
            </a:pPr>
            <a:r>
              <a:rPr lang="en-US" dirty="0" smtClean="0"/>
              <a:t>Communication</a:t>
            </a:r>
          </a:p>
          <a:p>
            <a:pPr marL="457200" indent="-457200">
              <a:buFont typeface="+mj-lt"/>
              <a:buAutoNum type="arabicPeriod"/>
            </a:pPr>
            <a:r>
              <a:rPr lang="en-US" dirty="0" smtClean="0"/>
              <a:t>Sport</a:t>
            </a:r>
          </a:p>
          <a:p>
            <a:r>
              <a:rPr lang="en-US" u="sng" dirty="0" smtClean="0">
                <a:solidFill>
                  <a:srgbClr val="FF0000"/>
                </a:solidFill>
              </a:rPr>
              <a:t>Negative interests</a:t>
            </a:r>
          </a:p>
          <a:p>
            <a:pPr marL="457200" indent="-457200">
              <a:buFont typeface="+mj-lt"/>
              <a:buAutoNum type="arabicPeriod"/>
            </a:pPr>
            <a:r>
              <a:rPr lang="en-US" dirty="0" smtClean="0"/>
              <a:t>Bad </a:t>
            </a:r>
            <a:r>
              <a:rPr lang="en-US" dirty="0" err="1" smtClean="0"/>
              <a:t>habbits</a:t>
            </a:r>
            <a:endParaRPr lang="ru-RU" dirty="0" smtClean="0"/>
          </a:p>
          <a:p>
            <a:pPr marL="457200" indent="-457200">
              <a:buFont typeface="+mj-lt"/>
              <a:buAutoNum type="arabicPeriod"/>
            </a:pPr>
            <a:r>
              <a:rPr lang="en-US" dirty="0" smtClean="0"/>
              <a:t>Internet dependence</a:t>
            </a:r>
          </a:p>
          <a:p>
            <a:pPr marL="457200" indent="-457200">
              <a:buFont typeface="+mj-lt"/>
              <a:buAutoNum type="arabicPeriod"/>
            </a:pPr>
            <a:r>
              <a:rPr lang="en-US" dirty="0" smtClean="0"/>
              <a:t>Bad </a:t>
            </a:r>
            <a:r>
              <a:rPr lang="en-US" dirty="0"/>
              <a:t>entertainment</a:t>
            </a:r>
            <a:endParaRPr lang="en-US"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701" y="1988840"/>
            <a:ext cx="4139952" cy="2759968"/>
          </a:xfrm>
          <a:prstGeom prst="rect">
            <a:avLst/>
          </a:prstGeom>
        </p:spPr>
      </p:pic>
    </p:spTree>
    <p:extLst>
      <p:ext uri="{BB962C8B-B14F-4D97-AF65-F5344CB8AC3E}">
        <p14:creationId xmlns:p14="http://schemas.microsoft.com/office/powerpoint/2010/main" val="8065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14830"/>
            <a:ext cx="8229600" cy="990600"/>
          </a:xfrm>
        </p:spPr>
        <p:txBody>
          <a:bodyPr>
            <a:normAutofit/>
          </a:bodyPr>
          <a:lstStyle/>
          <a:p>
            <a:r>
              <a:rPr lang="en-US" sz="4400" b="1" dirty="0" smtClean="0"/>
              <a:t>Music</a:t>
            </a:r>
            <a:endParaRPr lang="ru-RU" sz="4400" b="1" dirty="0"/>
          </a:p>
        </p:txBody>
      </p:sp>
      <p:sp>
        <p:nvSpPr>
          <p:cNvPr id="3" name="Объект 2"/>
          <p:cNvSpPr>
            <a:spLocks noGrp="1"/>
          </p:cNvSpPr>
          <p:nvPr>
            <p:ph idx="1"/>
          </p:nvPr>
        </p:nvSpPr>
        <p:spPr>
          <a:xfrm>
            <a:off x="323528" y="2492896"/>
            <a:ext cx="8229600" cy="4876800"/>
          </a:xfrm>
        </p:spPr>
        <p:txBody>
          <a:bodyPr/>
          <a:lstStyle/>
          <a:p>
            <a:r>
              <a:rPr lang="en-US" u="sng" dirty="0" smtClean="0"/>
              <a:t>The types of music</a:t>
            </a:r>
          </a:p>
          <a:p>
            <a:pPr marL="457200" indent="-457200">
              <a:buFont typeface="+mj-lt"/>
              <a:buAutoNum type="arabicPeriod"/>
            </a:pPr>
            <a:r>
              <a:rPr lang="en-US" dirty="0" smtClean="0"/>
              <a:t>Folk music</a:t>
            </a:r>
          </a:p>
          <a:p>
            <a:pPr marL="457200" indent="-457200">
              <a:buFont typeface="+mj-lt"/>
              <a:buAutoNum type="arabicPeriod"/>
            </a:pPr>
            <a:r>
              <a:rPr lang="en-US" dirty="0" smtClean="0"/>
              <a:t>Rock music</a:t>
            </a:r>
          </a:p>
          <a:p>
            <a:pPr marL="457200" indent="-457200">
              <a:buFont typeface="+mj-lt"/>
              <a:buAutoNum type="arabicPeriod"/>
            </a:pPr>
            <a:r>
              <a:rPr lang="en-US" dirty="0" smtClean="0"/>
              <a:t>Pop music</a:t>
            </a:r>
          </a:p>
          <a:p>
            <a:pPr marL="457200" indent="-457200">
              <a:buFont typeface="+mj-lt"/>
              <a:buAutoNum type="arabicPeriod"/>
            </a:pPr>
            <a:r>
              <a:rPr lang="en-US" dirty="0" smtClean="0"/>
              <a:t>Hip-hop/rap music</a:t>
            </a:r>
          </a:p>
          <a:p>
            <a:pPr marL="457200" indent="-457200">
              <a:buFont typeface="+mj-lt"/>
              <a:buAutoNum type="arabicPeriod"/>
            </a:pPr>
            <a:r>
              <a:rPr lang="en-US" dirty="0" smtClean="0"/>
              <a:t>Jazz</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132856"/>
            <a:ext cx="3420851" cy="285293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2563" y="4005064"/>
            <a:ext cx="3996425" cy="2665584"/>
          </a:xfrm>
          <a:prstGeom prst="rect">
            <a:avLst/>
          </a:prstGeom>
        </p:spPr>
      </p:pic>
      <p:sp>
        <p:nvSpPr>
          <p:cNvPr id="6" name="TextBox 5"/>
          <p:cNvSpPr txBox="1"/>
          <p:nvPr/>
        </p:nvSpPr>
        <p:spPr>
          <a:xfrm>
            <a:off x="251520" y="1484784"/>
            <a:ext cx="5928327" cy="1015663"/>
          </a:xfrm>
          <a:prstGeom prst="rect">
            <a:avLst/>
          </a:prstGeom>
          <a:noFill/>
        </p:spPr>
        <p:txBody>
          <a:bodyPr wrap="square" rtlCol="0">
            <a:spAutoFit/>
          </a:bodyPr>
          <a:lstStyle/>
          <a:p>
            <a:r>
              <a:rPr lang="en-US" sz="2000" b="1" i="1" dirty="0" smtClean="0"/>
              <a:t>Teenagers like to listen to music. Someone is a music lover, and someone like a certain genre of music.</a:t>
            </a:r>
            <a:endParaRPr lang="ru-RU" sz="2000" b="1" i="1" dirty="0"/>
          </a:p>
        </p:txBody>
      </p:sp>
    </p:spTree>
    <p:extLst>
      <p:ext uri="{BB962C8B-B14F-4D97-AF65-F5344CB8AC3E}">
        <p14:creationId xmlns:p14="http://schemas.microsoft.com/office/powerpoint/2010/main" val="186493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Communication</a:t>
            </a:r>
            <a:endParaRPr lang="ru-RU" sz="4400" b="1" dirty="0"/>
          </a:p>
        </p:txBody>
      </p:sp>
      <p:sp>
        <p:nvSpPr>
          <p:cNvPr id="3" name="Объект 2"/>
          <p:cNvSpPr>
            <a:spLocks noGrp="1"/>
          </p:cNvSpPr>
          <p:nvPr>
            <p:ph idx="1"/>
          </p:nvPr>
        </p:nvSpPr>
        <p:spPr/>
        <p:txBody>
          <a:bodyPr/>
          <a:lstStyle/>
          <a:p>
            <a:r>
              <a:rPr lang="en-US" i="1" dirty="0"/>
              <a:t>Teenagers love to communicate in real life and online. Many communicate only in the Internet because of his shyness and uncommunicative. Someone who likes to chat and spend time in real life. </a:t>
            </a:r>
            <a:r>
              <a:rPr lang="en-US" i="1" u="sng" dirty="0" smtClean="0"/>
              <a:t>I choose </a:t>
            </a:r>
            <a:r>
              <a:rPr lang="en-US" i="1" u="sng" dirty="0"/>
              <a:t>the communication without the Internet.</a:t>
            </a:r>
            <a:endParaRPr lang="ru-RU" i="1" u="sng"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645234"/>
            <a:ext cx="4211960" cy="252964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616294"/>
            <a:ext cx="3330078" cy="2907314"/>
          </a:xfrm>
          <a:prstGeom prst="rect">
            <a:avLst/>
          </a:prstGeom>
        </p:spPr>
      </p:pic>
    </p:spTree>
    <p:extLst>
      <p:ext uri="{BB962C8B-B14F-4D97-AF65-F5344CB8AC3E}">
        <p14:creationId xmlns:p14="http://schemas.microsoft.com/office/powerpoint/2010/main" val="199752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Sport</a:t>
            </a:r>
            <a:endParaRPr lang="ru-RU" sz="4400" b="1" dirty="0"/>
          </a:p>
        </p:txBody>
      </p:sp>
      <p:sp>
        <p:nvSpPr>
          <p:cNvPr id="3" name="Объект 2"/>
          <p:cNvSpPr>
            <a:spLocks noGrp="1"/>
          </p:cNvSpPr>
          <p:nvPr>
            <p:ph idx="1"/>
          </p:nvPr>
        </p:nvSpPr>
        <p:spPr/>
        <p:txBody>
          <a:bodyPr/>
          <a:lstStyle/>
          <a:p>
            <a:r>
              <a:rPr lang="en-US" u="sng" dirty="0"/>
              <a:t>Many Teens play sports. Someone involved in sports for many years , for some it's a hobby</a:t>
            </a:r>
            <a:r>
              <a:rPr lang="en-US" u="sng" dirty="0" smtClean="0"/>
              <a:t>.</a:t>
            </a:r>
            <a:endParaRPr lang="ru-RU" u="sng" dirty="0" smtClean="0"/>
          </a:p>
          <a:p>
            <a:r>
              <a:rPr lang="en-US" u="sng" dirty="0" smtClean="0"/>
              <a:t>Types of sport</a:t>
            </a:r>
          </a:p>
          <a:p>
            <a:pPr marL="457200" indent="-457200">
              <a:buFont typeface="+mj-lt"/>
              <a:buAutoNum type="arabicPeriod"/>
            </a:pPr>
            <a:r>
              <a:rPr lang="en-US" b="1" dirty="0" smtClean="0"/>
              <a:t>Hockey</a:t>
            </a:r>
          </a:p>
          <a:p>
            <a:pPr marL="457200" indent="-457200">
              <a:buFont typeface="+mj-lt"/>
              <a:buAutoNum type="arabicPeriod"/>
            </a:pPr>
            <a:r>
              <a:rPr lang="en-US" b="1" dirty="0" smtClean="0"/>
              <a:t>Football</a:t>
            </a:r>
          </a:p>
          <a:p>
            <a:pPr marL="457200" indent="-457200">
              <a:buFont typeface="+mj-lt"/>
              <a:buAutoNum type="arabicPeriod"/>
            </a:pPr>
            <a:r>
              <a:rPr lang="en-US" b="1" dirty="0" smtClean="0"/>
              <a:t>Fights</a:t>
            </a:r>
          </a:p>
          <a:p>
            <a:pPr marL="457200" indent="-457200">
              <a:buFont typeface="+mj-lt"/>
              <a:buAutoNum type="arabicPeriod"/>
            </a:pPr>
            <a:r>
              <a:rPr lang="en-US" b="1" dirty="0" smtClean="0"/>
              <a:t>Pastime in gym</a:t>
            </a:r>
          </a:p>
          <a:p>
            <a:pPr marL="457200" indent="-457200">
              <a:buFont typeface="+mj-lt"/>
              <a:buAutoNum type="arabicPeriod"/>
            </a:pPr>
            <a:r>
              <a:rPr lang="en-US" b="1" dirty="0" smtClean="0"/>
              <a:t>Tennis</a:t>
            </a:r>
            <a:r>
              <a:rPr lang="ru-RU" b="1" dirty="0" smtClean="0"/>
              <a:t>  </a:t>
            </a:r>
            <a:endParaRPr lang="en-US" b="1" dirty="0" smtClean="0"/>
          </a:p>
          <a:p>
            <a:pPr marL="457200" indent="-457200">
              <a:buFont typeface="+mj-lt"/>
              <a:buAutoNum type="arabicPeriod"/>
            </a:pPr>
            <a:endParaRPr lang="en-US" u="sng"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564904"/>
            <a:ext cx="3456384" cy="226577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162638"/>
            <a:ext cx="3024336" cy="201496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297955"/>
            <a:ext cx="2843808" cy="189142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2179098"/>
            <a:ext cx="3158480" cy="2092493"/>
          </a:xfrm>
          <a:prstGeom prst="rect">
            <a:avLst/>
          </a:prstGeom>
        </p:spPr>
      </p:pic>
    </p:spTree>
    <p:extLst>
      <p:ext uri="{BB962C8B-B14F-4D97-AF65-F5344CB8AC3E}">
        <p14:creationId xmlns:p14="http://schemas.microsoft.com/office/powerpoint/2010/main" val="3994748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126</TotalTime>
  <Words>616</Words>
  <Application>Microsoft Office PowerPoint</Application>
  <PresentationFormat>Экран (4:3)</PresentationFormat>
  <Paragraphs>63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Ясность</vt:lpstr>
      <vt:lpstr>What is hot with young generation?</vt:lpstr>
      <vt:lpstr>Personal information</vt:lpstr>
      <vt:lpstr>Family and friends</vt:lpstr>
      <vt:lpstr>My opinion</vt:lpstr>
      <vt:lpstr>Hobbies</vt:lpstr>
      <vt:lpstr>Teenagers interests</vt:lpstr>
      <vt:lpstr>Music</vt:lpstr>
      <vt:lpstr>Communication</vt:lpstr>
      <vt:lpstr>Sport</vt:lpstr>
      <vt:lpstr> Bad habbits</vt:lpstr>
      <vt:lpstr>Internet dependence</vt:lpstr>
      <vt:lpstr>Bad entertaiment</vt:lpstr>
      <vt:lpstr>Conclusion and my goals in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hot with the young generation?</dc:title>
  <dc:creator>Егор</dc:creator>
  <cp:lastModifiedBy>Егор</cp:lastModifiedBy>
  <cp:revision>12</cp:revision>
  <dcterms:created xsi:type="dcterms:W3CDTF">2017-10-29T18:09:13Z</dcterms:created>
  <dcterms:modified xsi:type="dcterms:W3CDTF">2017-10-29T20:15:31Z</dcterms:modified>
</cp:coreProperties>
</file>