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13"/>
  </p:notesMasterIdLst>
  <p:sldIdLst>
    <p:sldId id="258" r:id="rId2"/>
    <p:sldId id="292" r:id="rId3"/>
    <p:sldId id="290" r:id="rId4"/>
    <p:sldId id="291" r:id="rId5"/>
    <p:sldId id="277" r:id="rId6"/>
    <p:sldId id="257" r:id="rId7"/>
    <p:sldId id="289" r:id="rId8"/>
    <p:sldId id="295" r:id="rId9"/>
    <p:sldId id="294" r:id="rId10"/>
    <p:sldId id="293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  <a:srgbClr val="B0AE5E"/>
    <a:srgbClr val="666633"/>
    <a:srgbClr val="808000"/>
    <a:srgbClr val="FFFFFF"/>
    <a:srgbClr val="ECFFB7"/>
    <a:srgbClr val="E5E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04660-CD38-4546-89CD-C1599BBC1936}" type="datetimeFigureOut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82A93D-DC40-442F-8D59-95636E4008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28CC080-F68C-4EA0-AF22-EC33DF8D8E45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F075A-3954-40AC-B269-2F0B63A243BE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0936D-E312-40A3-931C-8434AC06B76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247650"/>
            <a:ext cx="7772400" cy="5543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5DB79D-96DB-4323-8BF0-BDEE0B4B3B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93345-E4C0-4676-946A-461EA1D0F782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F74DD-FAE4-4549-9D1D-EAA4F241002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C5DEE-E0B8-4A5B-810F-9DDB6BB03254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25917-9859-463C-8FDE-1D2EEB1CAE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22FFD-442F-42BC-81C9-CCC0653A93F5}" type="datetime1">
              <a:rPr lang="ru-RU" smtClean="0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BB25-99D4-4378-936E-C021FF191A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5E4E3F-E27C-4872-8BCB-85823A92F52C}" type="datetime1">
              <a:rPr lang="ru-RU" smtClean="0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Руководитель Шакуров З З    Разработчик Богданова Н В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1BF386-A6D6-40AB-9DDA-54DC480D13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4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gif"/><Relationship Id="rId4" Type="http://schemas.openxmlformats.org/officeDocument/2006/relationships/image" Target="../media/image25.png"/><Relationship Id="rId9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Заголовок 5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10000" contrast="30000"/>
          </a:blip>
          <a:srcRect/>
          <a:stretch>
            <a:fillRect/>
          </a:stretch>
        </p:blipFill>
        <p:spPr>
          <a:xfrm>
            <a:off x="1500188" y="214313"/>
            <a:ext cx="7643812" cy="1357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92919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Одинаковые объемы жидкостей или газов , такие же по объему твердые тела  из пластика, резины, дерева, металлов и др. имеют совершенно различную массу.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5" name="Picture 6" descr="плотность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9144000" cy="2952750"/>
          </a:xfrm>
          <a:prstGeom prst="rect">
            <a:avLst/>
          </a:prstGeom>
          <a:noFill/>
        </p:spPr>
      </p:pic>
      <p:pic>
        <p:nvPicPr>
          <p:cNvPr id="6" name="Picture 7" descr="J02836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1041400" cy="104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357158" y="2786058"/>
            <a:ext cx="27368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429653" y="2142323"/>
            <a:ext cx="128588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46096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643050"/>
            <a:ext cx="1700849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21"/>
          <p:cNvSpPr>
            <a:spLocks noChangeArrowheads="1"/>
          </p:cNvSpPr>
          <p:nvPr/>
        </p:nvSpPr>
        <p:spPr bwMode="auto">
          <a:xfrm>
            <a:off x="179388" y="1025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28"/>
          <p:cNvSpPr>
            <a:spLocks noChangeArrowheads="1"/>
          </p:cNvSpPr>
          <p:nvPr/>
        </p:nvSpPr>
        <p:spPr bwMode="auto">
          <a:xfrm>
            <a:off x="0" y="952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106" name="Picture 3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14686"/>
            <a:ext cx="202759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36"/>
          <p:cNvSpPr>
            <a:spLocks noChangeArrowheads="1"/>
          </p:cNvSpPr>
          <p:nvPr/>
        </p:nvSpPr>
        <p:spPr bwMode="auto">
          <a:xfrm>
            <a:off x="-252413" y="1889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9" name="Rectangle 28"/>
          <p:cNvSpPr>
            <a:spLocks noChangeArrowheads="1"/>
          </p:cNvSpPr>
          <p:nvPr/>
        </p:nvSpPr>
        <p:spPr bwMode="auto">
          <a:xfrm>
            <a:off x="1142976" y="785794"/>
            <a:ext cx="12666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Дано</a:t>
            </a:r>
            <a:r>
              <a:rPr lang="ru-RU" dirty="0">
                <a:solidFill>
                  <a:srgbClr val="333A1D"/>
                </a:solidFill>
              </a:rPr>
              <a:t>:</a:t>
            </a:r>
          </a:p>
        </p:txBody>
      </p:sp>
      <p:sp>
        <p:nvSpPr>
          <p:cNvPr id="8210" name="Rectangle 29"/>
          <p:cNvSpPr>
            <a:spLocks noChangeArrowheads="1"/>
          </p:cNvSpPr>
          <p:nvPr/>
        </p:nvSpPr>
        <p:spPr bwMode="auto">
          <a:xfrm>
            <a:off x="5072066" y="785794"/>
            <a:ext cx="21092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Решение:</a:t>
            </a:r>
          </a:p>
        </p:txBody>
      </p:sp>
      <p:sp>
        <p:nvSpPr>
          <p:cNvPr id="8211" name="Rectangle 31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110" name="Object 30"/>
          <p:cNvGraphicFramePr>
            <a:graphicFrameLocks noChangeAspect="1"/>
          </p:cNvGraphicFramePr>
          <p:nvPr/>
        </p:nvGraphicFramePr>
        <p:xfrm>
          <a:off x="5715008" y="3214686"/>
          <a:ext cx="1450969" cy="1093715"/>
        </p:xfrm>
        <a:graphic>
          <a:graphicData uri="http://schemas.openxmlformats.org/presentationml/2006/ole">
            <p:oleObj spid="_x0000_s88066" name="Формула" r:id="rId6" imgW="825480" imgH="6220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71472" y="1357298"/>
          <a:ext cx="2231386" cy="1285884"/>
        </p:xfrm>
        <a:graphic>
          <a:graphicData uri="http://schemas.openxmlformats.org/presentationml/2006/ole">
            <p:oleObj spid="_x0000_s88067" name="Формула" r:id="rId7" imgW="749160" imgH="431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071538" y="2928934"/>
          <a:ext cx="1220001" cy="673104"/>
        </p:xfrm>
        <a:graphic>
          <a:graphicData uri="http://schemas.openxmlformats.org/presentationml/2006/ole">
            <p:oleObj spid="_x0000_s88068" name="Формула" r:id="rId8" imgW="368280" imgH="203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857752" y="464344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00364" y="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Задача</a:t>
            </a:r>
            <a:endParaRPr lang="ru-RU" b="1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357950" y="4429132"/>
          <a:ext cx="1500198" cy="788240"/>
        </p:xfrm>
        <a:graphic>
          <a:graphicData uri="http://schemas.openxmlformats.org/presentationml/2006/ole">
            <p:oleObj spid="_x0000_s88069" name="Формула" r:id="rId9" imgW="749160" imgH="393480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Трубка, объем которой 0,5 м</a:t>
            </a:r>
            <a:r>
              <a:rPr lang="ru-RU" b="1" baseline="30000" dirty="0" smtClean="0"/>
              <a:t>3</a:t>
            </a:r>
            <a:r>
              <a:rPr lang="ru-RU" b="1" dirty="0" smtClean="0"/>
              <a:t>, заполнена неоном массой 0,45 кг. Чему равна плотность этого газа? </a:t>
            </a:r>
          </a:p>
          <a:p>
            <a:r>
              <a:rPr lang="ru-RU" b="1" dirty="0" smtClean="0"/>
              <a:t>      А) 1,11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                  В) 0,225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                    Д)  900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      Б) 0,9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                    Г) 111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  <p:bldP spid="8210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Содержимое 9"/>
          <p:cNvSpPr>
            <a:spLocks noGrp="1"/>
          </p:cNvSpPr>
          <p:nvPr>
            <p:ph idx="4294967295"/>
          </p:nvPr>
        </p:nvSpPr>
        <p:spPr>
          <a:xfrm>
            <a:off x="0" y="1428736"/>
            <a:ext cx="8929718" cy="2714644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Как рассчитать плотность вещества?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Какие единицы плотности вы знаете?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Что показывает плотность?</a:t>
            </a:r>
          </a:p>
          <a:p>
            <a:pPr marL="514350" indent="-514350" eaLnBrk="1" hangingPunct="1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Сравните массу куска мрамора и парафина одинакового объема.</a:t>
            </a:r>
          </a:p>
          <a:p>
            <a:pPr marL="514350" indent="-514350" eaLnBrk="1" hangingPunct="1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Сравните объемы железа и шерсти, если массы у них одинаковы?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 typeface="Constantia" pitchFamily="18" charset="0"/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Плотность какого тела больше: золота или меди?</a:t>
            </a:r>
          </a:p>
        </p:txBody>
      </p:sp>
      <p:pic>
        <p:nvPicPr>
          <p:cNvPr id="4" name="Picture 4" descr="11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0"/>
            <a:ext cx="774373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плотность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464344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Что вы можете сказать о массе и объёмах этих тел из разных веществ?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2071678"/>
            <a:ext cx="7648575" cy="271463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357298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286644" y="8572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Кирпич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92867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Полиэтилен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Объём разный. </a:t>
            </a:r>
          </a:p>
          <a:p>
            <a:pPr algn="ctr"/>
            <a:r>
              <a:rPr lang="ru-RU" b="1" dirty="0" smtClean="0"/>
              <a:t>Что можете сказать о массе тел?</a:t>
            </a:r>
            <a:endParaRPr lang="ru-RU" b="1" dirty="0"/>
          </a:p>
        </p:txBody>
      </p:sp>
      <p:pic>
        <p:nvPicPr>
          <p:cNvPr id="7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429132"/>
            <a:ext cx="10477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0" name="Rectangle 24"/>
          <p:cNvSpPr>
            <a:spLocks noGrp="1"/>
          </p:cNvSpPr>
          <p:nvPr>
            <p:ph type="body" idx="4294967295"/>
          </p:nvPr>
        </p:nvSpPr>
        <p:spPr>
          <a:xfrm>
            <a:off x="0" y="4857760"/>
            <a:ext cx="9144000" cy="156686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b="1" dirty="0" smtClean="0"/>
              <a:t>Так как, при одинаковых объемах масса железа больше массы алюминия, то говорят плотность железа больше плотности алюминия.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57625" y="3429000"/>
            <a:ext cx="1203325" cy="928688"/>
          </a:xfrm>
          <a:prstGeom prst="triangl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Цилиндр 7"/>
          <p:cNvSpPr>
            <a:spLocks noChangeArrowheads="1"/>
          </p:cNvSpPr>
          <p:nvPr/>
        </p:nvSpPr>
        <p:spPr bwMode="auto">
          <a:xfrm>
            <a:off x="7000875" y="2214563"/>
            <a:ext cx="914400" cy="1216025"/>
          </a:xfrm>
          <a:prstGeom prst="can">
            <a:avLst>
              <a:gd name="adj" fmla="val 24996"/>
            </a:avLst>
          </a:prstGeom>
          <a:solidFill>
            <a:schemeClr val="folHlink"/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Цилиндр 8"/>
          <p:cNvSpPr>
            <a:spLocks noChangeArrowheads="1"/>
          </p:cNvSpPr>
          <p:nvPr/>
        </p:nvSpPr>
        <p:spPr bwMode="auto">
          <a:xfrm>
            <a:off x="1214438" y="2214563"/>
            <a:ext cx="914400" cy="1216025"/>
          </a:xfrm>
          <a:prstGeom prst="can">
            <a:avLst>
              <a:gd name="adj" fmla="val 24996"/>
            </a:avLst>
          </a:prstGeom>
          <a:solidFill>
            <a:schemeClr val="accent1"/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Рисунок 9" descr="p81_alu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7563"/>
            <a:ext cx="6858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Цилиндр 13"/>
          <p:cNvSpPr>
            <a:spLocks noChangeArrowheads="1"/>
          </p:cNvSpPr>
          <p:nvPr/>
        </p:nvSpPr>
        <p:spPr bwMode="auto">
          <a:xfrm rot="1447586">
            <a:off x="6923088" y="3419475"/>
            <a:ext cx="914400" cy="1216025"/>
          </a:xfrm>
          <a:prstGeom prst="can">
            <a:avLst>
              <a:gd name="adj" fmla="val 24996"/>
            </a:avLst>
          </a:prstGeom>
          <a:solidFill>
            <a:schemeClr val="folHlink"/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Цилиндр 14"/>
          <p:cNvSpPr>
            <a:spLocks noChangeArrowheads="1"/>
          </p:cNvSpPr>
          <p:nvPr/>
        </p:nvSpPr>
        <p:spPr bwMode="auto">
          <a:xfrm rot="1447586">
            <a:off x="1493838" y="1062038"/>
            <a:ext cx="914400" cy="1216025"/>
          </a:xfrm>
          <a:prstGeom prst="can">
            <a:avLst>
              <a:gd name="adj" fmla="val 24996"/>
            </a:avLst>
          </a:prstGeom>
          <a:solidFill>
            <a:schemeClr val="accent1"/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6" name="Рисунок 15" descr="p81_alu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47586">
            <a:off x="1087438" y="3324225"/>
            <a:ext cx="6858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p81_alu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47586">
            <a:off x="1087438" y="3324225"/>
            <a:ext cx="6858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TextBox 16"/>
          <p:cNvGrpSpPr>
            <a:grpSpLocks/>
          </p:cNvGrpSpPr>
          <p:nvPr/>
        </p:nvGrpSpPr>
        <p:grpSpPr bwMode="auto">
          <a:xfrm>
            <a:off x="822325" y="188913"/>
            <a:ext cx="2073275" cy="639762"/>
            <a:chOff x="518" y="119"/>
            <a:chExt cx="1306" cy="403"/>
          </a:xfrm>
        </p:grpSpPr>
        <p:pic>
          <p:nvPicPr>
            <p:cNvPr id="16404" name="TextBox 1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" y="119"/>
              <a:ext cx="130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5" name="Text Box 12"/>
            <p:cNvSpPr txBox="1">
              <a:spLocks noChangeArrowheads="1"/>
            </p:cNvSpPr>
            <p:nvPr/>
          </p:nvSpPr>
          <p:spPr bwMode="auto">
            <a:xfrm>
              <a:off x="616" y="205"/>
              <a:ext cx="11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 dirty="0">
                  <a:latin typeface="Constantia" pitchFamily="18" charset="0"/>
                </a:rPr>
                <a:t>алюминий</a:t>
              </a:r>
            </a:p>
          </p:txBody>
        </p:sp>
      </p:grpSp>
      <p:grpSp>
        <p:nvGrpSpPr>
          <p:cNvPr id="3" name="TextBox 19"/>
          <p:cNvGrpSpPr>
            <a:grpSpLocks/>
          </p:cNvGrpSpPr>
          <p:nvPr/>
        </p:nvGrpSpPr>
        <p:grpSpPr bwMode="auto">
          <a:xfrm>
            <a:off x="6516688" y="328613"/>
            <a:ext cx="2146300" cy="641350"/>
            <a:chOff x="4105" y="207"/>
            <a:chExt cx="1352" cy="404"/>
          </a:xfrm>
        </p:grpSpPr>
        <p:pic>
          <p:nvPicPr>
            <p:cNvPr id="16402" name="TextBox 1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05" y="207"/>
              <a:ext cx="13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4202" y="293"/>
              <a:ext cx="11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i="1" dirty="0">
                  <a:latin typeface="Constantia" pitchFamily="18" charset="0"/>
                </a:rPr>
                <a:t>железо</a:t>
              </a:r>
            </a:p>
          </p:txBody>
        </p:sp>
      </p:grpSp>
      <p:grpSp>
        <p:nvGrpSpPr>
          <p:cNvPr id="4" name="TextBox 20"/>
          <p:cNvGrpSpPr>
            <a:grpSpLocks/>
          </p:cNvGrpSpPr>
          <p:nvPr/>
        </p:nvGrpSpPr>
        <p:grpSpPr bwMode="auto">
          <a:xfrm>
            <a:off x="3143240" y="214290"/>
            <a:ext cx="3121025" cy="1857388"/>
            <a:chOff x="1935" y="0"/>
            <a:chExt cx="1966" cy="852"/>
          </a:xfrm>
        </p:grpSpPr>
        <p:pic>
          <p:nvPicPr>
            <p:cNvPr id="16400" name="TextBox 2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35" y="0"/>
              <a:ext cx="196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025" y="270"/>
              <a:ext cx="1755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nstantia" pitchFamily="18" charset="0"/>
                </a:rPr>
                <a:t>Объем  одинаковый</a:t>
              </a:r>
              <a:r>
                <a:rPr lang="ru-RU" i="1" dirty="0">
                  <a:latin typeface="Constantia" pitchFamily="18" charset="0"/>
                </a:rPr>
                <a:t>. </a:t>
              </a:r>
              <a:r>
                <a:rPr lang="ru-RU" i="1" dirty="0"/>
                <a:t> </a:t>
              </a:r>
              <a:r>
                <a:rPr lang="ru-RU" i="1" dirty="0" smtClean="0">
                  <a:solidFill>
                    <a:schemeClr val="folHlink"/>
                  </a:solidFill>
                  <a:latin typeface="Constantia" pitchFamily="18" charset="0"/>
                </a:rPr>
                <a:t> </a:t>
              </a:r>
              <a:r>
                <a:rPr lang="ru-RU" b="1" dirty="0" smtClean="0">
                  <a:solidFill>
                    <a:schemeClr val="folHlink"/>
                  </a:solidFill>
                  <a:latin typeface="Constantia" pitchFamily="18" charset="0"/>
                </a:rPr>
                <a:t>У</a:t>
              </a:r>
              <a:r>
                <a:rPr lang="ru-RU" b="1" i="1" dirty="0" smtClean="0">
                  <a:solidFill>
                    <a:schemeClr val="folHlink"/>
                  </a:solidFill>
                  <a:latin typeface="Constantia" pitchFamily="18" charset="0"/>
                </a:rPr>
                <a:t> </a:t>
              </a:r>
              <a:r>
                <a:rPr lang="ru-RU" b="1" i="1" dirty="0" smtClean="0">
                  <a:latin typeface="Constantia" pitchFamily="18" charset="0"/>
                </a:rPr>
                <a:t>какого </a:t>
              </a:r>
              <a:r>
                <a:rPr lang="ru-RU" b="1" i="1" dirty="0">
                  <a:latin typeface="Constantia" pitchFamily="18" charset="0"/>
                </a:rPr>
                <a:t>тела больше </a:t>
              </a:r>
              <a:r>
                <a:rPr lang="ru-RU" b="1" i="1" dirty="0" smtClean="0">
                  <a:latin typeface="Constantia" pitchFamily="18" charset="0"/>
                </a:rPr>
                <a:t>масса?</a:t>
              </a:r>
              <a:r>
                <a:rPr lang="ru-RU" i="1" dirty="0" smtClean="0">
                  <a:latin typeface="Constantia" pitchFamily="18" charset="0"/>
                </a:rPr>
                <a:t> </a:t>
              </a:r>
              <a:endParaRPr lang="ru-RU" i="1" dirty="0">
                <a:latin typeface="Constantia" pitchFamily="18" charset="0"/>
              </a:endParaRPr>
            </a:p>
          </p:txBody>
        </p:sp>
      </p:grpSp>
      <p:pic>
        <p:nvPicPr>
          <p:cNvPr id="21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1000108"/>
            <a:ext cx="10477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 build="p"/>
      <p:bldP spid="8" grpId="0" animBg="1"/>
      <p:bldP spid="9" grpId="0" animBg="1"/>
      <p:bldP spid="14" grpId="0" animBg="1"/>
      <p:bldP spid="14" grpId="1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12775"/>
          </a:xfrm>
          <a:ln/>
        </p:spPr>
        <p:txBody>
          <a:bodyPr anchor="b">
            <a:normAutofit/>
          </a:bodyPr>
          <a:lstStyle/>
          <a:p>
            <a:r>
              <a:rPr lang="ru-RU" sz="3400" b="1" dirty="0">
                <a:solidFill>
                  <a:srgbClr val="666633"/>
                </a:solidFill>
                <a:latin typeface="Arial" charset="0"/>
              </a:rPr>
              <a:t>Понятие плотности тела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500306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+mn-lt"/>
              </a:rPr>
              <a:t> Сравните, например массу одного мешка цемента и массу такого же мешка древесных опилок. Какое вещество более плотное?</a:t>
            </a:r>
            <a:endParaRPr lang="ru-RU" b="1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 При одинаковых объемах, тело у которого плотность больше обладает большей массой.</a:t>
            </a:r>
            <a:endParaRPr lang="ru-RU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14422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+mn-lt"/>
              </a:rPr>
              <a:t> Сравните, например, объем одного килограмма сахарного песка и объем одного килограмма шерсти. Какое вещество более плотное?</a:t>
            </a:r>
            <a:endParaRPr lang="ru-RU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b="1" dirty="0" smtClean="0">
                <a:latin typeface="+mn-lt"/>
              </a:rPr>
              <a:t> При одинаковых массах, тело у которого плотность больше, будет занимать меньший объем.</a:t>
            </a:r>
            <a:endParaRPr lang="ru-RU" b="1" dirty="0">
              <a:latin typeface="+mn-lt"/>
            </a:endParaRPr>
          </a:p>
        </p:txBody>
      </p:sp>
      <p:pic>
        <p:nvPicPr>
          <p:cNvPr id="9" name="Picture 6" descr="{8B750620-6518-40A6-874B-B54A5567D530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143248"/>
            <a:ext cx="424622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85852" y="614364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Что вы можете сказать о </a:t>
            </a:r>
            <a:r>
              <a:rPr lang="ru-RU" b="1" smtClean="0"/>
              <a:t>плотности этих двух </a:t>
            </a:r>
            <a:r>
              <a:rPr lang="ru-RU" b="1" dirty="0" smtClean="0"/>
              <a:t>тел?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half" idx="4294967295"/>
          </p:nvPr>
        </p:nvSpPr>
        <p:spPr>
          <a:xfrm>
            <a:off x="0" y="1071546"/>
            <a:ext cx="9144000" cy="5168914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2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4000" b="1" dirty="0" smtClean="0"/>
              <a:t>Плотность показывает, чему равна масса вещества, взятого в объеме  1 метр в кубе (или  чему равна масса вещества в объеме </a:t>
            </a:r>
          </a:p>
          <a:p>
            <a:pPr marL="0" indent="0" algn="ctr" eaLnBrk="1" hangingPunct="1">
              <a:lnSpc>
                <a:spcPct val="125000"/>
              </a:lnSpc>
              <a:spcAft>
                <a:spcPts val="1000"/>
              </a:spcAft>
              <a:buNone/>
            </a:pPr>
            <a:r>
              <a:rPr lang="ru-RU" sz="4000" b="1" dirty="0" smtClean="0"/>
              <a:t>1 сантиметр в кубе).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0"/>
            <a:ext cx="3900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Плотность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5994400" cy="84455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sz="4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Плотность вещества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idx="4294967295"/>
          </p:nvPr>
        </p:nvSpPr>
        <p:spPr>
          <a:xfrm>
            <a:off x="0" y="1357298"/>
            <a:ext cx="9144000" cy="204311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400" b="1" i="1" dirty="0" smtClean="0"/>
              <a:t>Плотность есть физическая величина, равная отношению массы тела к его объему.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b="1" i="1" dirty="0" smtClean="0"/>
              <a:t>Плотность показывает, чему равна масса вещества в единице объёма тела.</a:t>
            </a:r>
            <a:endParaRPr lang="ru-RU" sz="2400" dirty="0" smtClean="0"/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357950" y="0"/>
          <a:ext cx="1458913" cy="1557338"/>
        </p:xfrm>
        <a:graphic>
          <a:graphicData uri="http://schemas.openxmlformats.org/presentationml/2006/ole">
            <p:oleObj spid="_x0000_s65538" name="Формула" r:id="rId3" imgW="152268" imgH="164957" progId="Equation.3">
              <p:embed/>
            </p:oleObj>
          </a:graphicData>
        </a:graphic>
      </p:graphicFrame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2857488" y="2786058"/>
          <a:ext cx="2966288" cy="1143008"/>
        </p:xfrm>
        <a:graphic>
          <a:graphicData uri="http://schemas.openxmlformats.org/presentationml/2006/ole">
            <p:oleObj spid="_x0000_s65539" name="Формула" r:id="rId4" imgW="10159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3108" y="400050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Единицы плотности </a:t>
            </a:r>
            <a:r>
              <a:rPr lang="en-US" b="1" dirty="0" smtClean="0"/>
              <a:t>[ </a:t>
            </a:r>
            <a:r>
              <a:rPr lang="el-GR" b="1" dirty="0" smtClean="0"/>
              <a:t>ρ</a:t>
            </a:r>
            <a:r>
              <a:rPr lang="en-US" b="1" dirty="0" smtClean="0"/>
              <a:t> ].</a:t>
            </a:r>
            <a:endParaRPr lang="ru-RU" b="1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929058" y="4357694"/>
          <a:ext cx="1181104" cy="762796"/>
        </p:xfrm>
        <a:graphic>
          <a:graphicData uri="http://schemas.openxmlformats.org/presentationml/2006/ole">
            <p:oleObj spid="_x0000_s65540" name="Формула" r:id="rId5" imgW="60948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00232" y="514351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Перевод одних единиц в другие.</a:t>
            </a:r>
            <a:endParaRPr lang="ru-RU" b="1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14282" y="5857892"/>
          <a:ext cx="4486767" cy="785818"/>
        </p:xfrm>
        <a:graphic>
          <a:graphicData uri="http://schemas.openxmlformats.org/presentationml/2006/ole">
            <p:oleObj spid="_x0000_s65541" name="Формула" r:id="rId6" imgW="224784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072066" y="5857892"/>
          <a:ext cx="3929090" cy="785818"/>
        </p:xfrm>
        <a:graphic>
          <a:graphicData uri="http://schemas.openxmlformats.org/presentationml/2006/ole">
            <p:oleObj spid="_x0000_s65542" name="Формула" r:id="rId7" imgW="2095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00113" y="260350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Что происходит с молекулами вещества, когда вещество находится в разных агрегатных состояниях?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057400" y="5638800"/>
            <a:ext cx="59039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b="1" dirty="0"/>
              <a:t>какова скорость молекул вещества?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b="1" dirty="0"/>
              <a:t>какое расстояние между молекулами?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000" b="1" dirty="0"/>
              <a:t>каково взаимное </a:t>
            </a:r>
            <a:r>
              <a:rPr lang="ru-RU" sz="2000" b="1" dirty="0" smtClean="0"/>
              <a:t>расположение молекул?</a:t>
            </a:r>
            <a:endParaRPr lang="ru-RU" sz="2000" b="1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143000" y="3200400"/>
            <a:ext cx="1150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ru-RU" sz="2000" b="1" dirty="0"/>
              <a:t>газ</a:t>
            </a:r>
          </a:p>
        </p:txBody>
      </p:sp>
      <p:pic>
        <p:nvPicPr>
          <p:cNvPr id="6156" name="Picture 12" descr="газ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990600"/>
            <a:ext cx="2737743" cy="2057400"/>
          </a:xfrm>
          <a:noFill/>
          <a:ln/>
        </p:spPr>
      </p:pic>
      <p:grpSp>
        <p:nvGrpSpPr>
          <p:cNvPr id="2" name="Группа 9"/>
          <p:cNvGrpSpPr/>
          <p:nvPr/>
        </p:nvGrpSpPr>
        <p:grpSpPr>
          <a:xfrm>
            <a:off x="5597526" y="990600"/>
            <a:ext cx="3086099" cy="2641600"/>
            <a:chOff x="5597526" y="990600"/>
            <a:chExt cx="3086099" cy="2641600"/>
          </a:xfrm>
        </p:grpSpPr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6248400" y="3200400"/>
              <a:ext cx="19446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ru-RU" sz="2000" b="1" dirty="0"/>
                <a:t>жидкость</a:t>
              </a:r>
            </a:p>
          </p:txBody>
        </p:sp>
        <p:pic>
          <p:nvPicPr>
            <p:cNvPr id="6158" name="Picture 14" descr="жидкость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97526" y="990600"/>
              <a:ext cx="3086099" cy="2057400"/>
            </a:xfrm>
            <a:prstGeom prst="rect">
              <a:avLst/>
            </a:prstGeom>
            <a:noFill/>
          </p:spPr>
        </p:pic>
      </p:grpSp>
      <p:grpSp>
        <p:nvGrpSpPr>
          <p:cNvPr id="3" name="Группа 10"/>
          <p:cNvGrpSpPr/>
          <p:nvPr/>
        </p:nvGrpSpPr>
        <p:grpSpPr>
          <a:xfrm>
            <a:off x="3048000" y="3124200"/>
            <a:ext cx="2811463" cy="2286000"/>
            <a:chOff x="3048000" y="3124200"/>
            <a:chExt cx="2811463" cy="2286000"/>
          </a:xfrm>
        </p:grpSpPr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3124200" y="4953000"/>
              <a:ext cx="2667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ru-RU" sz="2000" b="1" dirty="0"/>
                <a:t>твердое тело</a:t>
              </a:r>
            </a:p>
          </p:txBody>
        </p:sp>
        <p:pic>
          <p:nvPicPr>
            <p:cNvPr id="6161" name="Picture 17" descr="твердое тело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3124200"/>
              <a:ext cx="2811463" cy="17572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80672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dirty="0" smtClean="0"/>
              <a:t> </a:t>
            </a:r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00042"/>
            <a:ext cx="13920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643182"/>
            <a:ext cx="173552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0"/>
            <a:ext cx="1047750" cy="17526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Сравните плотности веществ, из которых изготовлены кубики 1, 2 одинакового объема:</a:t>
            </a:r>
          </a:p>
          <a:p>
            <a:r>
              <a:rPr lang="ru-RU" b="1" dirty="0" smtClean="0"/>
              <a:t>А)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 </a:t>
            </a:r>
            <a:r>
              <a:rPr lang="ru-RU" b="1" dirty="0" smtClean="0"/>
              <a:t>&gt;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Б) 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</a:t>
            </a:r>
            <a:r>
              <a:rPr lang="ru-RU" b="1" dirty="0" smtClean="0"/>
              <a:t>=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В)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</a:t>
            </a:r>
            <a:r>
              <a:rPr lang="ru-RU" b="1" dirty="0" smtClean="0"/>
              <a:t>&lt;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Г) таким образом сравнивать плотности нельзя</a:t>
            </a:r>
          </a:p>
          <a:p>
            <a:endParaRPr lang="ru-RU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27483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Сравните плотности веществ, из которых изготовлены кубики одинакового объема:</a:t>
            </a:r>
          </a:p>
          <a:p>
            <a:r>
              <a:rPr lang="ru-RU" b="1" dirty="0" smtClean="0"/>
              <a:t>А)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 </a:t>
            </a:r>
            <a:r>
              <a:rPr lang="ru-RU" b="1" dirty="0" smtClean="0"/>
              <a:t>&gt;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Б) 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</a:t>
            </a:r>
            <a:r>
              <a:rPr lang="ru-RU" b="1" dirty="0" smtClean="0"/>
              <a:t>=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В)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1 </a:t>
            </a:r>
            <a:r>
              <a:rPr lang="ru-RU" b="1" dirty="0" smtClean="0"/>
              <a:t>&lt;  </a:t>
            </a:r>
            <a:r>
              <a:rPr lang="ru-RU" b="1" i="1" dirty="0" smtClean="0"/>
              <a:t>ρ</a:t>
            </a:r>
            <a:r>
              <a:rPr lang="ru-RU" b="1" baseline="-25000" dirty="0" smtClean="0"/>
              <a:t>2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Г) таким образом сравнивать плотности нельзя.</a:t>
            </a:r>
          </a:p>
        </p:txBody>
      </p:sp>
      <p:grpSp>
        <p:nvGrpSpPr>
          <p:cNvPr id="2" name="Группа 17"/>
          <p:cNvGrpSpPr/>
          <p:nvPr/>
        </p:nvGrpSpPr>
        <p:grpSpPr>
          <a:xfrm>
            <a:off x="0" y="4071942"/>
            <a:ext cx="9144000" cy="928694"/>
            <a:chOff x="0" y="4071942"/>
            <a:chExt cx="9144000" cy="928694"/>
          </a:xfrm>
        </p:grpSpPr>
        <p:graphicFrame>
          <p:nvGraphicFramePr>
            <p:cNvPr id="26628" name="Object 4"/>
            <p:cNvGraphicFramePr>
              <a:graphicFrameLocks noChangeAspect="1"/>
            </p:cNvGraphicFramePr>
            <p:nvPr/>
          </p:nvGraphicFramePr>
          <p:xfrm>
            <a:off x="3500430" y="4071942"/>
            <a:ext cx="611579" cy="928694"/>
          </p:xfrm>
          <a:graphic>
            <a:graphicData uri="http://schemas.openxmlformats.org/presentationml/2006/ole">
              <p:oleObj spid="_x0000_s92162" name="Формула" r:id="rId6" imgW="253890" imgH="393529" progId="Equation.3">
                <p:embed/>
              </p:oleObj>
            </a:graphicData>
          </a:graphic>
        </p:graphicFrame>
        <p:graphicFrame>
          <p:nvGraphicFramePr>
            <p:cNvPr id="26630" name="Object 6"/>
            <p:cNvGraphicFramePr>
              <a:graphicFrameLocks noChangeAspect="1"/>
            </p:cNvGraphicFramePr>
            <p:nvPr/>
          </p:nvGraphicFramePr>
          <p:xfrm>
            <a:off x="6000760" y="4214818"/>
            <a:ext cx="613303" cy="785794"/>
          </p:xfrm>
          <a:graphic>
            <a:graphicData uri="http://schemas.openxmlformats.org/presentationml/2006/ole">
              <p:oleObj spid="_x0000_s92163" name="Формула" r:id="rId7" imgW="304536" imgH="393359" progId="Equation.3">
                <p:embed/>
              </p:oleObj>
            </a:graphicData>
          </a:graphic>
        </p:graphicFrame>
        <p:sp>
          <p:nvSpPr>
            <p:cNvPr id="13" name="Прямоугольник 12"/>
            <p:cNvSpPr/>
            <p:nvPr/>
          </p:nvSpPr>
          <p:spPr>
            <a:xfrm>
              <a:off x="0" y="4429132"/>
              <a:ext cx="9144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/>
                <a:t>3. Плотность глицерина 1260            </a:t>
              </a:r>
              <a:r>
                <a:rPr lang="ru-RU" dirty="0" smtClean="0"/>
                <a:t>. </a:t>
              </a:r>
              <a:r>
                <a:rPr lang="ru-RU" b="1" dirty="0" smtClean="0"/>
                <a:t>Выразите ее в </a:t>
              </a:r>
            </a:p>
          </p:txBody>
        </p:sp>
      </p:grp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071802" y="5286388"/>
          <a:ext cx="3484331" cy="857256"/>
        </p:xfrm>
        <a:graphic>
          <a:graphicData uri="http://schemas.openxmlformats.org/presentationml/2006/ole">
            <p:oleObj spid="_x0000_s92164" name="Формула" r:id="rId8" imgW="1600200" imgH="393480" progId="Equation.3">
              <p:embed/>
            </p:oleObj>
          </a:graphicData>
        </a:graphic>
      </p:graphicFrame>
      <p:pic>
        <p:nvPicPr>
          <p:cNvPr id="20" name="Рисунок 19" descr="38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2976" y="357166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38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2857496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460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Понятие плотности тела</vt:lpstr>
      <vt:lpstr>Слайд 6</vt:lpstr>
      <vt:lpstr>Плотность вещества 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 ный урок Плотность тела</dc:title>
  <dc:subject>Мультимедий ный урок Плотность тела</dc:subject>
  <dc:creator>Валентин</dc:creator>
  <cp:keywords>Урок Физика Информатика ИКТ Скорость Мультимедиа Анимация</cp:keywords>
  <dc:description>Мультимедий ный урок Плотность тела прямолинейного движения. Содержит видео и анимированные модели</dc:description>
  <cp:lastModifiedBy>Наталья</cp:lastModifiedBy>
  <cp:revision>297</cp:revision>
  <dcterms:created xsi:type="dcterms:W3CDTF">2007-10-08T08:19:42Z</dcterms:created>
  <dcterms:modified xsi:type="dcterms:W3CDTF">2015-11-18T12:57:42Z</dcterms:modified>
</cp:coreProperties>
</file>