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4EF74E-9E35-4115-8EDE-DE59D3BD3417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3709E0-02FD-4BC4-9BA5-B027E0D2F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EF74E-9E35-4115-8EDE-DE59D3BD3417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3709E0-02FD-4BC4-9BA5-B027E0D2F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EF74E-9E35-4115-8EDE-DE59D3BD3417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3709E0-02FD-4BC4-9BA5-B027E0D2F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EF74E-9E35-4115-8EDE-DE59D3BD3417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3709E0-02FD-4BC4-9BA5-B027E0D2F4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pull dir="l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EF74E-9E35-4115-8EDE-DE59D3BD3417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3709E0-02FD-4BC4-9BA5-B027E0D2F4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EF74E-9E35-4115-8EDE-DE59D3BD3417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3709E0-02FD-4BC4-9BA5-B027E0D2F4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EF74E-9E35-4115-8EDE-DE59D3BD3417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3709E0-02FD-4BC4-9BA5-B027E0D2F4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EF74E-9E35-4115-8EDE-DE59D3BD3417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3709E0-02FD-4BC4-9BA5-B027E0D2F4B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EF74E-9E35-4115-8EDE-DE59D3BD3417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3709E0-02FD-4BC4-9BA5-B027E0D2F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24EF74E-9E35-4115-8EDE-DE59D3BD3417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3709E0-02FD-4BC4-9BA5-B027E0D2F4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4EF74E-9E35-4115-8EDE-DE59D3BD3417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3709E0-02FD-4BC4-9BA5-B027E0D2F4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4EF74E-9E35-4115-8EDE-DE59D3BD3417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F3709E0-02FD-4BC4-9BA5-B027E0D2F4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 dir="l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Орфографический словарь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Выполнила ученица 3 «в» класса </a:t>
            </a:r>
          </a:p>
          <a:p>
            <a:r>
              <a:rPr lang="ru-RU" sz="1600" dirty="0" smtClean="0"/>
              <a:t>Лицея №18 </a:t>
            </a:r>
            <a:r>
              <a:rPr lang="ru-RU" sz="1600" dirty="0" err="1" smtClean="0"/>
              <a:t>Шипицова</a:t>
            </a:r>
            <a:r>
              <a:rPr lang="ru-RU" sz="1600" dirty="0" smtClean="0"/>
              <a:t> Софья.</a:t>
            </a:r>
            <a:endParaRPr lang="ru-RU" sz="1600" dirty="0"/>
          </a:p>
        </p:txBody>
      </p:sp>
    </p:spTree>
  </p:cSld>
  <p:clrMapOvr>
    <a:masterClrMapping/>
  </p:clrMapOvr>
  <p:transition spd="med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Много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сабак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и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каров</a:t>
            </a:r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А также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лапат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тапоров</a:t>
            </a:r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Мало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кортин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и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гордин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Но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моного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асин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и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карзин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GS\Downloads\ph02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2857520" cy="2186724"/>
          </a:xfrm>
          <a:prstGeom prst="rect">
            <a:avLst/>
          </a:prstGeom>
          <a:noFill/>
        </p:spPr>
      </p:pic>
      <p:pic>
        <p:nvPicPr>
          <p:cNvPr id="5123" name="Picture 3" descr="C:\Users\GS\Downloads\8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3571900" cy="1857388"/>
          </a:xfrm>
          <a:prstGeom prst="rect">
            <a:avLst/>
          </a:prstGeom>
          <a:noFill/>
        </p:spPr>
      </p:pic>
      <p:pic>
        <p:nvPicPr>
          <p:cNvPr id="5124" name="Picture 4" descr="C:\Users\GS\Downloads\4f6ba61fb120fa2c7ff21c54765a6a9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00372"/>
            <a:ext cx="2786082" cy="1230972"/>
          </a:xfrm>
          <a:prstGeom prst="rect">
            <a:avLst/>
          </a:prstGeom>
          <a:noFill/>
        </p:spPr>
      </p:pic>
      <p:pic>
        <p:nvPicPr>
          <p:cNvPr id="5125" name="Picture 5" descr="C:\Users\GS\Downloads\topor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000372"/>
            <a:ext cx="2595566" cy="1285884"/>
          </a:xfrm>
          <a:prstGeom prst="rect">
            <a:avLst/>
          </a:prstGeom>
          <a:noFill/>
        </p:spPr>
      </p:pic>
      <p:pic>
        <p:nvPicPr>
          <p:cNvPr id="5126" name="Picture 6" descr="C:\Users\GS\Downloads\image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2500306"/>
            <a:ext cx="3241401" cy="2309295"/>
          </a:xfrm>
          <a:prstGeom prst="rect">
            <a:avLst/>
          </a:prstGeom>
          <a:noFill/>
        </p:spPr>
      </p:pic>
      <p:pic>
        <p:nvPicPr>
          <p:cNvPr id="5127" name="Picture 7" descr="C:\Users\GS\Downloads\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857760"/>
            <a:ext cx="1728777" cy="1633149"/>
          </a:xfrm>
          <a:prstGeom prst="rect">
            <a:avLst/>
          </a:prstGeom>
          <a:noFill/>
        </p:spPr>
      </p:pic>
      <p:pic>
        <p:nvPicPr>
          <p:cNvPr id="5128" name="Picture 8" descr="C:\Users\GS\Downloads\1208272450kGH4q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5357826"/>
            <a:ext cx="463550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/>
          <a:lstStyle/>
          <a:p>
            <a:pPr>
              <a:buNone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катомке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марковь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агурец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памидоры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кострюле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копуста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солатов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наборы.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Users\GS\Downloads\169-470x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4000528" cy="1428761"/>
          </a:xfrm>
          <a:prstGeom prst="rect">
            <a:avLst/>
          </a:prstGeom>
          <a:noFill/>
        </p:spPr>
      </p:pic>
      <p:pic>
        <p:nvPicPr>
          <p:cNvPr id="6147" name="Picture 3" descr="C:\Users\GS\Downloads\151e45889ddd1ab3e7b14d2b72259f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52"/>
            <a:ext cx="3833806" cy="1571636"/>
          </a:xfrm>
          <a:prstGeom prst="rect">
            <a:avLst/>
          </a:prstGeom>
          <a:noFill/>
        </p:spPr>
      </p:pic>
      <p:pic>
        <p:nvPicPr>
          <p:cNvPr id="6148" name="Picture 4" descr="C:\Users\GS\Downloads\listja-sala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071942"/>
            <a:ext cx="3505690" cy="2428892"/>
          </a:xfrm>
          <a:prstGeom prst="rect">
            <a:avLst/>
          </a:prstGeom>
          <a:noFill/>
        </p:spPr>
      </p:pic>
      <p:pic>
        <p:nvPicPr>
          <p:cNvPr id="6149" name="Picture 5" descr="C:\Users\GS\Downloads\107156_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071942"/>
            <a:ext cx="2438400" cy="1798637"/>
          </a:xfrm>
          <a:prstGeom prst="rect">
            <a:avLst/>
          </a:prstGeom>
          <a:noFill/>
        </p:spPr>
      </p:pic>
      <p:pic>
        <p:nvPicPr>
          <p:cNvPr id="6150" name="Picture 6" descr="C:\Users\GS\Downloads\скачанные файл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28612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Орфография – это (от греч. </a:t>
            </a:r>
            <a:r>
              <a:rPr lang="ru-RU" dirty="0" err="1"/>
              <a:t>orthos</a:t>
            </a:r>
            <a:r>
              <a:rPr lang="ru-RU" dirty="0"/>
              <a:t> — прямой, правильный + </a:t>
            </a:r>
            <a:r>
              <a:rPr lang="ru-RU" dirty="0" err="1"/>
              <a:t>grapho</a:t>
            </a:r>
            <a:r>
              <a:rPr lang="ru-RU" dirty="0"/>
              <a:t> — пишу) (правописание) система правил: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1) о написании слов и их значимых частей,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2) о слитных, дефисных и раздельных написаниях слов,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3) об употреблении прописных и строчных букв,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4) о переносе слов с одной строки на другую. Морфологический принцип правописания.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орфография?</a:t>
            </a:r>
            <a:endParaRPr lang="ru-RU" dirty="0"/>
          </a:p>
        </p:txBody>
      </p:sp>
    </p:spTree>
  </p:cSld>
  <p:clrMapOvr>
    <a:masterClrMapping/>
  </p:clrMapOvr>
  <p:transition spd="med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Орфографические словари учат нас правильно, грамотно писать слова. </a:t>
            </a:r>
            <a:br>
              <a:rPr lang="ru-RU" dirty="0" smtClean="0"/>
            </a:br>
            <a:r>
              <a:rPr lang="ru-RU" dirty="0" smtClean="0"/>
              <a:t>Словари, которые растолковывают значение каждого слова, называются толковые. </a:t>
            </a:r>
            <a:br>
              <a:rPr lang="ru-RU" dirty="0" smtClean="0"/>
            </a:br>
            <a:r>
              <a:rPr lang="ru-RU" dirty="0" smtClean="0"/>
              <a:t>Самые мудрые словари -энциклопедические. Они больше обычных по количеству собранных слов и понятий, связанных с важнейшими явлениями нашей жизни, природы, науки, техники, истории.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Чему учат нас орфографические словари?</a:t>
            </a:r>
            <a:endParaRPr lang="ru-RU" dirty="0"/>
          </a:p>
        </p:txBody>
      </p:sp>
    </p:spTree>
  </p:cSld>
  <p:clrMapOvr>
    <a:masterClrMapping/>
  </p:clrMapOvr>
  <p:transition spd="med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/>
          <a:lstStyle/>
          <a:p>
            <a:r>
              <a:rPr lang="ru-RU" sz="2800" dirty="0" smtClean="0"/>
              <a:t>Б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рёза </a:t>
            </a:r>
            <a:r>
              <a:rPr lang="ru-RU" sz="2800" dirty="0" smtClean="0"/>
              <a:t>и </a:t>
            </a:r>
            <a:r>
              <a:rPr lang="ru-RU" sz="2800" dirty="0" smtClean="0"/>
              <a:t>с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бака , к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пуста </a:t>
            </a:r>
            <a:r>
              <a:rPr lang="ru-RU" sz="2800" dirty="0" smtClean="0"/>
              <a:t>и д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ректор, ин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й и к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рабль – что общего в этих словах? Ответ прост, все они - словарные слова из школьного </a:t>
            </a:r>
            <a:r>
              <a:rPr lang="ru-RU" sz="2800" dirty="0" smtClean="0"/>
              <a:t>словаря для </a:t>
            </a:r>
            <a:r>
              <a:rPr lang="ru-RU" sz="2800" dirty="0" smtClean="0"/>
              <a:t>начальных классов.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274638"/>
            <a:ext cx="4714908" cy="82528"/>
          </a:xfrm>
        </p:spPr>
        <p:txBody>
          <a:bodyPr>
            <a:normAutofit fontScale="90000"/>
          </a:bodyPr>
          <a:lstStyle/>
          <a:p>
            <a:endParaRPr lang="ru-RU" sz="1600" dirty="0"/>
          </a:p>
        </p:txBody>
      </p:sp>
      <p:pic>
        <p:nvPicPr>
          <p:cNvPr id="1026" name="Picture 2" descr="C:\Users\GS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857496"/>
            <a:ext cx="4200888" cy="26644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1538" y="142852"/>
            <a:ext cx="6786610" cy="58644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А        </a:t>
            </a:r>
            <a:r>
              <a:rPr lang="ru-RU" dirty="0" smtClean="0">
                <a:solidFill>
                  <a:schemeClr val="accent2"/>
                </a:solidFill>
              </a:rPr>
              <a:t>Г        Л         П        У        Ш   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400" dirty="0" smtClean="0"/>
              <a:t>Аккуратно   Гвоздика     Лагерь          Пальто        Ужин            Шёл</a:t>
            </a:r>
          </a:p>
          <a:p>
            <a:pPr>
              <a:buNone/>
            </a:pPr>
            <a:r>
              <a:rPr lang="ru-RU" sz="1400" dirty="0" smtClean="0"/>
              <a:t>Алфавит      Герой          Лестница       Пенал         Улица          Шоссе</a:t>
            </a:r>
          </a:p>
          <a:p>
            <a:pPr>
              <a:buNone/>
            </a:pPr>
            <a:r>
              <a:rPr lang="ru-RU" sz="1400" dirty="0" smtClean="0"/>
              <a:t>Альбом        Город          Лопата          Песок          Урожай</a:t>
            </a:r>
          </a:p>
          <a:p>
            <a:pPr>
              <a:buNone/>
            </a:pPr>
            <a:r>
              <a:rPr lang="ru-RU" sz="1400" dirty="0" smtClean="0"/>
              <a:t>Апрель         Горох          Лягушка        Пирог         Ученик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2"/>
                </a:solidFill>
              </a:rPr>
              <a:t>Б      Д       М      Р        Ф      Щ</a:t>
            </a:r>
          </a:p>
          <a:p>
            <a:pPr>
              <a:buNone/>
            </a:pPr>
            <a:r>
              <a:rPr lang="ru-RU" sz="1400" dirty="0" smtClean="0"/>
              <a:t>Берег           Девочка        Магазин       Работа          Фамилия      Щавель</a:t>
            </a:r>
          </a:p>
          <a:p>
            <a:pPr>
              <a:buNone/>
            </a:pPr>
            <a:r>
              <a:rPr lang="ru-RU" sz="1400" dirty="0" smtClean="0"/>
              <a:t>Берёза         Дежурный     Машина       Ракета           Февраль       </a:t>
            </a:r>
          </a:p>
          <a:p>
            <a:pPr>
              <a:buNone/>
            </a:pPr>
            <a:r>
              <a:rPr lang="ru-RU" sz="1400" dirty="0" smtClean="0"/>
              <a:t>Быстро         Декабрь        Метро          Растение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В</a:t>
            </a:r>
            <a:r>
              <a:rPr lang="ru-RU" sz="1400" dirty="0" smtClean="0">
                <a:solidFill>
                  <a:schemeClr val="accent2"/>
                </a:solidFill>
              </a:rPr>
              <a:t>    </a:t>
            </a:r>
            <a:r>
              <a:rPr lang="ru-RU" sz="3200" dirty="0" smtClean="0">
                <a:solidFill>
                  <a:schemeClr val="accent2"/>
                </a:solidFill>
              </a:rPr>
              <a:t>      Ж      Н      С         Х     Я</a:t>
            </a:r>
            <a:endParaRPr lang="ru-RU" sz="32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1400" dirty="0" smtClean="0"/>
              <a:t>Вдруг           Желать          Народ          Самолёт         Хорошо       Яблоко</a:t>
            </a:r>
          </a:p>
          <a:p>
            <a:pPr>
              <a:buNone/>
            </a:pPr>
            <a:r>
              <a:rPr lang="ru-RU" sz="1400" dirty="0" smtClean="0"/>
              <a:t>Весело         Жёлтый          Ноябрь         Сорока                              Язык</a:t>
            </a:r>
          </a:p>
          <a:p>
            <a:pPr>
              <a:buNone/>
            </a:pPr>
            <a:r>
              <a:rPr lang="ru-RU" sz="1400" dirty="0" smtClean="0"/>
              <a:t>Ветер           Животное                           Спасибо                            Январь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И        К        О        Т           Ч</a:t>
            </a:r>
          </a:p>
          <a:p>
            <a:pPr>
              <a:buNone/>
            </a:pPr>
            <a:r>
              <a:rPr lang="ru-RU" sz="1400" dirty="0" smtClean="0"/>
              <a:t>Извините      Капуста        Обезьяна       Тетрадь          Четверг</a:t>
            </a:r>
          </a:p>
          <a:p>
            <a:pPr>
              <a:buNone/>
            </a:pPr>
            <a:r>
              <a:rPr lang="ru-RU" sz="1400" dirty="0" smtClean="0"/>
              <a:t>Интересный  Карандаш    Облако          Топор             Четыре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                     Картина      Овёс               Трамвай         Чёрный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7620" y="0"/>
            <a:ext cx="857257" cy="1428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Инструкция: Найдите ошибки в словах.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Правописание словарных слов в рифмованных предложениях.</a:t>
            </a:r>
            <a:endParaRPr lang="ru-RU" sz="3200" dirty="0"/>
          </a:p>
        </p:txBody>
      </p:sp>
    </p:spTree>
  </p:cSld>
  <p:clrMapOvr>
    <a:masterClrMapping/>
  </p:clrMapOvr>
  <p:transition spd="med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961572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 fontScale="90000"/>
          </a:bodyPr>
          <a:lstStyle/>
          <a:p>
            <a:pPr marL="852678" indent="-742950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Белых </a:t>
            </a:r>
            <a:r>
              <a:rPr lang="ru-RU" sz="4000" dirty="0" err="1" smtClean="0">
                <a:solidFill>
                  <a:schemeClr val="accent4">
                    <a:lumMod val="75000"/>
                  </a:schemeClr>
                </a:solidFill>
              </a:rPr>
              <a:t>бигемотов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              </a:t>
            </a:r>
            <a:r>
              <a:rPr lang="ru-RU" sz="4000" dirty="0" err="1" smtClean="0">
                <a:solidFill>
                  <a:schemeClr val="accent4">
                    <a:lumMod val="75000"/>
                  </a:schemeClr>
                </a:solidFill>
              </a:rPr>
              <a:t>вирблюдов,черипах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Встретишь только в сказках</a:t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       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      и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в волшебных снах.  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2051" name="Picture 3" descr="C:\Users\GS\Downloads\3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7097" y="3643314"/>
            <a:ext cx="2950149" cy="2214578"/>
          </a:xfrm>
          <a:prstGeom prst="rect">
            <a:avLst/>
          </a:prstGeom>
          <a:noFill/>
        </p:spPr>
      </p:pic>
      <p:pic>
        <p:nvPicPr>
          <p:cNvPr id="2052" name="Picture 4" descr="C:\Users\GS\Downloads\19735c9c6e8dfbf1b6c6910bc537cc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0"/>
            <a:ext cx="2428868" cy="2143116"/>
          </a:xfrm>
          <a:prstGeom prst="rect">
            <a:avLst/>
          </a:prstGeom>
          <a:noFill/>
        </p:spPr>
      </p:pic>
      <p:pic>
        <p:nvPicPr>
          <p:cNvPr id="2053" name="Picture 5" descr="C:\Users\GS\Downloads\verblyudy-gorbatye-korabli-pustyni_1-710x5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643314"/>
            <a:ext cx="4445665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Белые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мидведи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и белые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берёзы,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Но бывают разве белые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стрикозы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GS\Downloads\10891031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52"/>
            <a:ext cx="3799358" cy="2288311"/>
          </a:xfrm>
          <a:prstGeom prst="rect">
            <a:avLst/>
          </a:prstGeom>
          <a:noFill/>
        </p:spPr>
      </p:pic>
      <p:pic>
        <p:nvPicPr>
          <p:cNvPr id="3076" name="Picture 4" descr="C:\Users\GS\Downloads\beryoza-zimoyy-kartink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14290"/>
            <a:ext cx="3786214" cy="2214578"/>
          </a:xfrm>
          <a:prstGeom prst="rect">
            <a:avLst/>
          </a:prstGeom>
          <a:noFill/>
        </p:spPr>
      </p:pic>
      <p:pic>
        <p:nvPicPr>
          <p:cNvPr id="3078" name="Picture 6" descr="C:\Users\GS\Downloads\_CEA0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214818"/>
            <a:ext cx="3357586" cy="16493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карзине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канфеты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гарох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,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шокалад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 тарелке бананы,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холва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мармелад.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GS\Downloads\fb2dc1ce58c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0"/>
            <a:ext cx="3632270" cy="2351088"/>
          </a:xfrm>
          <a:prstGeom prst="rect">
            <a:avLst/>
          </a:prstGeom>
          <a:noFill/>
        </p:spPr>
      </p:pic>
      <p:pic>
        <p:nvPicPr>
          <p:cNvPr id="4101" name="Picture 5" descr="C:\Users\GS\Downloads\0_83277_8378b587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52"/>
            <a:ext cx="4857784" cy="1857388"/>
          </a:xfrm>
          <a:prstGeom prst="rect">
            <a:avLst/>
          </a:prstGeom>
          <a:noFill/>
        </p:spPr>
      </p:pic>
      <p:pic>
        <p:nvPicPr>
          <p:cNvPr id="4102" name="Picture 6" descr="C:\Users\GS\Downloads\1359672640_banan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643314"/>
            <a:ext cx="2833686" cy="2213817"/>
          </a:xfrm>
          <a:prstGeom prst="rect">
            <a:avLst/>
          </a:prstGeom>
          <a:noFill/>
        </p:spPr>
      </p:pic>
      <p:pic>
        <p:nvPicPr>
          <p:cNvPr id="4103" name="Picture 7" descr="C:\Users\GS\Downloads\dFRxspcbmR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429132"/>
            <a:ext cx="3317875" cy="1928826"/>
          </a:xfrm>
          <a:prstGeom prst="rect">
            <a:avLst/>
          </a:prstGeom>
          <a:noFill/>
        </p:spPr>
      </p:pic>
      <p:pic>
        <p:nvPicPr>
          <p:cNvPr id="4105" name="Picture 9" descr="C:\Users\GS\Downloads\marmel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929066"/>
            <a:ext cx="2571768" cy="23038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</TotalTime>
  <Words>265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Орфографический словарь</vt:lpstr>
      <vt:lpstr>Что такое орфография?</vt:lpstr>
      <vt:lpstr>Чему учат нас орфографические словари?</vt:lpstr>
      <vt:lpstr>Слайд 4</vt:lpstr>
      <vt:lpstr>Слайд 5</vt:lpstr>
      <vt:lpstr>Правописание словарных слов в рифмованных предложениях.</vt:lpstr>
      <vt:lpstr> Белых бигемотов,                вирблюдов,черипах  Встретишь только в сказках                 и в волшебных снах.    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Орфографический словарь</dc:title>
  <dc:creator>GS</dc:creator>
  <cp:lastModifiedBy>GS</cp:lastModifiedBy>
  <cp:revision>16</cp:revision>
  <dcterms:created xsi:type="dcterms:W3CDTF">2015-01-10T15:18:26Z</dcterms:created>
  <dcterms:modified xsi:type="dcterms:W3CDTF">2015-01-10T17:43:58Z</dcterms:modified>
</cp:coreProperties>
</file>