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70" r:id="rId5"/>
    <p:sldId id="277" r:id="rId6"/>
    <p:sldId id="276" r:id="rId7"/>
    <p:sldId id="275" r:id="rId8"/>
    <p:sldId id="280" r:id="rId9"/>
    <p:sldId id="279" r:id="rId10"/>
    <p:sldId id="271" r:id="rId11"/>
    <p:sldId id="278" r:id="rId12"/>
    <p:sldId id="281" r:id="rId13"/>
    <p:sldId id="283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4DF4-C6F2-4706-B8B1-17D9E6296F4E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691-7367-4CC9-B4AA-AC940CF0F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35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4DF4-C6F2-4706-B8B1-17D9E6296F4E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691-7367-4CC9-B4AA-AC940CF0F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7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4DF4-C6F2-4706-B8B1-17D9E6296F4E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691-7367-4CC9-B4AA-AC940CF0F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72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4DF4-C6F2-4706-B8B1-17D9E6296F4E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691-7367-4CC9-B4AA-AC940CF0F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21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4DF4-C6F2-4706-B8B1-17D9E6296F4E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691-7367-4CC9-B4AA-AC940CF0F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11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4DF4-C6F2-4706-B8B1-17D9E6296F4E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691-7367-4CC9-B4AA-AC940CF0F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75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4DF4-C6F2-4706-B8B1-17D9E6296F4E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691-7367-4CC9-B4AA-AC940CF0F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15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4DF4-C6F2-4706-B8B1-17D9E6296F4E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691-7367-4CC9-B4AA-AC940CF0F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11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4DF4-C6F2-4706-B8B1-17D9E6296F4E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691-7367-4CC9-B4AA-AC940CF0F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33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4DF4-C6F2-4706-B8B1-17D9E6296F4E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691-7367-4CC9-B4AA-AC940CF0F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7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4DF4-C6F2-4706-B8B1-17D9E6296F4E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9691-7367-4CC9-B4AA-AC940CF0F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10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64DF4-C6F2-4706-B8B1-17D9E6296F4E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69691-7367-4CC9-B4AA-AC940CF0F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48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4632" cy="273630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6000" b="1" dirty="0" smtClean="0"/>
              <a:t>Задачи «Параллельные прямые»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2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08912" cy="590465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Задача </a:t>
            </a:r>
            <a:r>
              <a:rPr lang="ru-RU" b="1" dirty="0" smtClean="0">
                <a:solidFill>
                  <a:schemeClr val="tx1"/>
                </a:solidFill>
              </a:rPr>
              <a:t>9.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На рисунке </a:t>
            </a:r>
            <a:r>
              <a:rPr lang="en-US" b="1" i="1" dirty="0">
                <a:solidFill>
                  <a:schemeClr val="tx1"/>
                </a:solidFill>
              </a:rPr>
              <a:t>CF</a:t>
            </a:r>
            <a:r>
              <a:rPr lang="en-US" b="1" dirty="0">
                <a:solidFill>
                  <a:schemeClr val="tx1"/>
                </a:solidFill>
              </a:rPr>
              <a:t>||</a:t>
            </a:r>
            <a:r>
              <a:rPr lang="en-US" b="1" i="1" dirty="0">
                <a:solidFill>
                  <a:schemeClr val="tx1"/>
                </a:solidFill>
              </a:rPr>
              <a:t>BA</a:t>
            </a:r>
            <a:r>
              <a:rPr lang="en-US" b="1" dirty="0">
                <a:solidFill>
                  <a:schemeClr val="tx1"/>
                </a:solidFill>
              </a:rPr>
              <a:t>, ∠1=∠2;    ∠</a:t>
            </a:r>
            <a:r>
              <a:rPr lang="en-US" b="1" dirty="0" smtClean="0">
                <a:solidFill>
                  <a:schemeClr val="tx1"/>
                </a:solidFill>
              </a:rPr>
              <a:t>3=140</a:t>
            </a:r>
            <a:r>
              <a:rPr lang="en-US" b="1" baseline="30000" dirty="0" smtClean="0">
                <a:solidFill>
                  <a:schemeClr val="tx1"/>
                </a:solidFill>
              </a:rPr>
              <a:t>0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Найдите угол </a:t>
            </a:r>
            <a:r>
              <a:rPr lang="en-US" b="1" i="1" dirty="0">
                <a:solidFill>
                  <a:schemeClr val="tx1"/>
                </a:solidFill>
              </a:rPr>
              <a:t>ACF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Марина\Desktop\hello_html_32fe2c6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52688"/>
            <a:ext cx="6904729" cy="299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6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08912" cy="590465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Задача 10.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На рисунке </a:t>
            </a:r>
            <a:r>
              <a:rPr lang="ru-RU" b="1" i="1" dirty="0">
                <a:solidFill>
                  <a:schemeClr val="tx1"/>
                </a:solidFill>
              </a:rPr>
              <a:t>AB</a:t>
            </a:r>
            <a:r>
              <a:rPr lang="ru-RU" b="1" dirty="0">
                <a:solidFill>
                  <a:schemeClr val="tx1"/>
                </a:solidFill>
              </a:rPr>
              <a:t>||</a:t>
            </a:r>
            <a:r>
              <a:rPr lang="ru-RU" b="1" i="1" dirty="0">
                <a:solidFill>
                  <a:schemeClr val="tx1"/>
                </a:solidFill>
              </a:rPr>
              <a:t>CD</a:t>
            </a:r>
            <a:r>
              <a:rPr lang="ru-RU" b="1" dirty="0">
                <a:solidFill>
                  <a:schemeClr val="tx1"/>
                </a:solidFill>
              </a:rPr>
              <a:t>, ∠</a:t>
            </a:r>
            <a:r>
              <a:rPr lang="ru-RU" b="1" i="1" dirty="0" smtClean="0">
                <a:solidFill>
                  <a:schemeClr val="tx1"/>
                </a:solidFill>
              </a:rPr>
              <a:t>BCD</a:t>
            </a:r>
            <a:r>
              <a:rPr lang="ru-RU" b="1" dirty="0" smtClean="0">
                <a:solidFill>
                  <a:schemeClr val="tx1"/>
                </a:solidFill>
              </a:rPr>
              <a:t>=70</a:t>
            </a:r>
            <a:r>
              <a:rPr lang="en-US" b="1" baseline="30000" dirty="0" smtClean="0">
                <a:solidFill>
                  <a:schemeClr val="tx1"/>
                </a:solidFill>
              </a:rPr>
              <a:t> 0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  <a:r>
              <a:rPr lang="ru-RU" b="1" dirty="0">
                <a:solidFill>
                  <a:schemeClr val="tx1"/>
                </a:solidFill>
              </a:rPr>
              <a:t> ∠</a:t>
            </a:r>
            <a:r>
              <a:rPr lang="ru-RU" b="1" i="1" dirty="0" smtClean="0">
                <a:solidFill>
                  <a:schemeClr val="tx1"/>
                </a:solidFill>
              </a:rPr>
              <a:t>DCF</a:t>
            </a:r>
            <a:r>
              <a:rPr lang="ru-RU" b="1" dirty="0" smtClean="0">
                <a:solidFill>
                  <a:schemeClr val="tx1"/>
                </a:solidFill>
              </a:rPr>
              <a:t>=50</a:t>
            </a:r>
            <a:r>
              <a:rPr lang="en-US" b="1" baseline="30000" dirty="0" smtClean="0">
                <a:solidFill>
                  <a:schemeClr val="tx1"/>
                </a:solidFill>
              </a:rPr>
              <a:t>0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Найдите углы треугольника </a:t>
            </a:r>
            <a:r>
              <a:rPr lang="ru-RU" b="1" i="1" dirty="0">
                <a:solidFill>
                  <a:schemeClr val="tx1"/>
                </a:solidFill>
              </a:rPr>
              <a:t>ABC</a:t>
            </a:r>
            <a:r>
              <a:rPr lang="ru-RU" b="1" dirty="0">
                <a:solidFill>
                  <a:schemeClr val="tx1"/>
                </a:solidFill>
              </a:rPr>
              <a:t>. Дайте ответ в градусах.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Users\Марина\Desktop\hello_html_m22c6a1c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5832648" cy="3372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5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08912" cy="590465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Задача </a:t>
            </a:r>
            <a:r>
              <a:rPr lang="ru-RU" b="1" dirty="0" smtClean="0">
                <a:solidFill>
                  <a:schemeClr val="tx1"/>
                </a:solidFill>
              </a:rPr>
              <a:t>11.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На </a:t>
            </a:r>
            <a:r>
              <a:rPr lang="ru-RU" b="1" dirty="0" err="1">
                <a:solidFill>
                  <a:schemeClr val="tx1"/>
                </a:solidFill>
              </a:rPr>
              <a:t>риунке</a:t>
            </a:r>
            <a:r>
              <a:rPr lang="ru-RU" b="1" dirty="0">
                <a:solidFill>
                  <a:schemeClr val="tx1"/>
                </a:solidFill>
              </a:rPr>
              <a:t> ∠1=∠2, ∠</a:t>
            </a:r>
            <a:r>
              <a:rPr lang="ru-RU" b="1" i="1" dirty="0" smtClean="0">
                <a:solidFill>
                  <a:schemeClr val="tx1"/>
                </a:solidFill>
              </a:rPr>
              <a:t>EDF</a:t>
            </a:r>
            <a:r>
              <a:rPr lang="ru-RU" b="1" dirty="0" smtClean="0">
                <a:solidFill>
                  <a:schemeClr val="tx1"/>
                </a:solidFill>
              </a:rPr>
              <a:t>=145</a:t>
            </a:r>
            <a:r>
              <a:rPr lang="en-US" b="1" baseline="30000" dirty="0" smtClean="0">
                <a:solidFill>
                  <a:schemeClr val="tx1"/>
                </a:solidFill>
              </a:rPr>
              <a:t> 0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Найдите угол </a:t>
            </a:r>
            <a:r>
              <a:rPr lang="ru-RU" b="1" i="1" dirty="0">
                <a:solidFill>
                  <a:schemeClr val="tx1"/>
                </a:solidFill>
              </a:rPr>
              <a:t>BCF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2290" name="Picture 2" descr="C:\Users\Марина\Desktop\hello_html_m3b7c70e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485" y="2204864"/>
            <a:ext cx="6336704" cy="373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08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08912" cy="590465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Домашнее задание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Задача 1. </a:t>
            </a:r>
            <a:r>
              <a:rPr lang="ru-RU" sz="2800" b="1" dirty="0" smtClean="0">
                <a:solidFill>
                  <a:schemeClr val="tx1"/>
                </a:solidFill>
              </a:rPr>
              <a:t>Сумма </a:t>
            </a:r>
            <a:r>
              <a:rPr lang="ru-RU" sz="2800" b="1" dirty="0">
                <a:solidFill>
                  <a:schemeClr val="tx1"/>
                </a:solidFill>
              </a:rPr>
              <a:t>накрест лежащих углов при пересечении двух параллельных прямых секущей равна </a:t>
            </a:r>
            <a:r>
              <a:rPr lang="ru-RU" sz="2800" b="1" dirty="0" smtClean="0">
                <a:solidFill>
                  <a:schemeClr val="tx1"/>
                </a:solidFill>
              </a:rPr>
              <a:t>210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 0</a:t>
            </a:r>
            <a:r>
              <a:rPr lang="ru-RU" sz="2800" b="1" dirty="0" smtClean="0">
                <a:solidFill>
                  <a:schemeClr val="tx1"/>
                </a:solidFill>
              </a:rPr>
              <a:t>. </a:t>
            </a:r>
            <a:r>
              <a:rPr lang="ru-RU" sz="2800" b="1" dirty="0">
                <a:solidFill>
                  <a:schemeClr val="tx1"/>
                </a:solidFill>
              </a:rPr>
              <a:t>Найдите эти углы.</a:t>
            </a:r>
          </a:p>
        </p:txBody>
      </p:sp>
      <p:pic>
        <p:nvPicPr>
          <p:cNvPr id="14338" name="Picture 2" descr="C:\Users\Марина\Desktop\open-uri20150909-7816-1fklr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4969059" cy="295232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781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08912" cy="590465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 2.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Найдите </a:t>
            </a:r>
            <a:r>
              <a:rPr lang="ru-RU" b="1" dirty="0">
                <a:solidFill>
                  <a:schemeClr val="tx1"/>
                </a:solidFill>
              </a:rPr>
              <a:t>все углы, образованные при пересечении параллельных прямых </a:t>
            </a:r>
            <a:r>
              <a:rPr lang="ru-RU" b="1" dirty="0">
                <a:solidFill>
                  <a:srgbClr val="FF0000"/>
                </a:solidFill>
              </a:rPr>
              <a:t>a</a:t>
            </a:r>
            <a:r>
              <a:rPr lang="ru-RU" b="1" dirty="0">
                <a:solidFill>
                  <a:schemeClr val="tx1"/>
                </a:solidFill>
              </a:rPr>
              <a:t> и </a:t>
            </a:r>
            <a:r>
              <a:rPr lang="ru-RU" b="1" dirty="0">
                <a:solidFill>
                  <a:srgbClr val="FF0000"/>
                </a:solidFill>
              </a:rPr>
              <a:t>b</a:t>
            </a:r>
            <a:r>
              <a:rPr lang="ru-RU" b="1" dirty="0">
                <a:solidFill>
                  <a:schemeClr val="tx1"/>
                </a:solidFill>
              </a:rPr>
              <a:t> с секущей </a:t>
            </a:r>
            <a:r>
              <a:rPr lang="ru-RU" b="1" dirty="0">
                <a:solidFill>
                  <a:srgbClr val="FF0000"/>
                </a:solidFill>
              </a:rPr>
              <a:t>c</a:t>
            </a:r>
            <a:r>
              <a:rPr lang="ru-RU" b="1" dirty="0">
                <a:solidFill>
                  <a:schemeClr val="tx1"/>
                </a:solidFill>
              </a:rPr>
              <a:t>, если</a:t>
            </a:r>
            <a:r>
              <a:rPr lang="ru-RU" b="1" dirty="0" smtClean="0">
                <a:solidFill>
                  <a:schemeClr val="tx1"/>
                </a:solidFill>
              </a:rPr>
              <a:t>: ∠ 1 равен 150</a:t>
            </a:r>
            <a:r>
              <a:rPr lang="en-US" b="1" baseline="30000" dirty="0" smtClean="0">
                <a:solidFill>
                  <a:schemeClr val="tx1"/>
                </a:solidFill>
              </a:rPr>
              <a:t> 0 </a:t>
            </a:r>
            <a:r>
              <a:rPr lang="ru-RU" b="1" dirty="0">
                <a:solidFill>
                  <a:schemeClr val="tx1"/>
                </a:solidFill>
              </a:rPr>
              <a:t> 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3315" name="Picture 3" descr="C:\Users\Марина\Desktop\open-uri20150909-7816-1tj2hw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5271073" cy="387648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843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352928" cy="561662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Задача 1</a:t>
            </a:r>
          </a:p>
          <a:p>
            <a:r>
              <a:rPr lang="ru-RU" b="1" dirty="0">
                <a:solidFill>
                  <a:schemeClr val="tx1"/>
                </a:solidFill>
              </a:rPr>
              <a:t>На рисунке прямые </a:t>
            </a:r>
            <a:r>
              <a:rPr lang="ru-RU" b="1" i="1" dirty="0">
                <a:solidFill>
                  <a:schemeClr val="tx1"/>
                </a:solidFill>
              </a:rPr>
              <a:t>a</a:t>
            </a:r>
            <a:r>
              <a:rPr lang="ru-RU" b="1" dirty="0">
                <a:solidFill>
                  <a:schemeClr val="tx1"/>
                </a:solidFill>
              </a:rPr>
              <a:t> и </a:t>
            </a:r>
            <a:r>
              <a:rPr lang="ru-RU" b="1" i="1" dirty="0">
                <a:solidFill>
                  <a:schemeClr val="tx1"/>
                </a:solidFill>
              </a:rPr>
              <a:t>b</a:t>
            </a:r>
            <a:r>
              <a:rPr lang="ru-RU" b="1" dirty="0">
                <a:solidFill>
                  <a:schemeClr val="tx1"/>
                </a:solidFill>
              </a:rPr>
              <a:t> параллельны, угол 1 равен 28</a:t>
            </a:r>
            <a:r>
              <a:rPr lang="ru-RU" b="1" baseline="30000" dirty="0">
                <a:solidFill>
                  <a:schemeClr val="tx1"/>
                </a:solidFill>
              </a:rPr>
              <a:t>0</a:t>
            </a:r>
            <a:r>
              <a:rPr lang="ru-RU" b="1" dirty="0">
                <a:solidFill>
                  <a:schemeClr val="tx1"/>
                </a:solidFill>
              </a:rPr>
              <a:t>. Найдите угол 2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Марина\Desktop\hello_html_m309e2c9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20"/>
            <a:ext cx="5931665" cy="298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04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08912" cy="590465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Задача 2.</a:t>
            </a:r>
          </a:p>
          <a:p>
            <a:r>
              <a:rPr lang="ru-RU" b="1" dirty="0">
                <a:solidFill>
                  <a:schemeClr val="tx1"/>
                </a:solidFill>
              </a:rPr>
              <a:t>На рисунке прямые </a:t>
            </a:r>
            <a:r>
              <a:rPr lang="ru-RU" b="1" i="1" dirty="0">
                <a:solidFill>
                  <a:schemeClr val="tx1"/>
                </a:solidFill>
              </a:rPr>
              <a:t>m</a:t>
            </a:r>
            <a:r>
              <a:rPr lang="ru-RU" b="1" dirty="0">
                <a:solidFill>
                  <a:schemeClr val="tx1"/>
                </a:solidFill>
              </a:rPr>
              <a:t> и </a:t>
            </a:r>
            <a:r>
              <a:rPr lang="ru-RU" b="1" i="1" dirty="0">
                <a:solidFill>
                  <a:schemeClr val="tx1"/>
                </a:solidFill>
              </a:rPr>
              <a:t>n</a:t>
            </a:r>
            <a:r>
              <a:rPr lang="ru-RU" b="1" dirty="0">
                <a:solidFill>
                  <a:schemeClr val="tx1"/>
                </a:solidFill>
              </a:rPr>
              <a:t> параллельны, угол 1 равен </a:t>
            </a:r>
            <a:r>
              <a:rPr lang="ru-RU" b="1" dirty="0" smtClean="0">
                <a:solidFill>
                  <a:schemeClr val="tx1"/>
                </a:solidFill>
              </a:rPr>
              <a:t>56</a:t>
            </a:r>
            <a:r>
              <a:rPr lang="ru-RU" b="1" baseline="30000" dirty="0" smtClean="0">
                <a:solidFill>
                  <a:schemeClr val="tx1"/>
                </a:solidFill>
              </a:rPr>
              <a:t>0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Найдите угол 2.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Марина\Desktop\hello_html_m494c2ea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92896"/>
            <a:ext cx="7056784" cy="338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5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08912" cy="590465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Задача 3.</a:t>
            </a:r>
          </a:p>
          <a:p>
            <a:r>
              <a:rPr lang="ru-RU" b="1" dirty="0">
                <a:solidFill>
                  <a:schemeClr val="tx1"/>
                </a:solidFill>
              </a:rPr>
              <a:t>На рисунке прямые </a:t>
            </a:r>
            <a:r>
              <a:rPr lang="ru-RU" b="1" i="1" dirty="0">
                <a:solidFill>
                  <a:schemeClr val="tx1"/>
                </a:solidFill>
              </a:rPr>
              <a:t>a</a:t>
            </a:r>
            <a:r>
              <a:rPr lang="ru-RU" b="1" dirty="0">
                <a:solidFill>
                  <a:schemeClr val="tx1"/>
                </a:solidFill>
              </a:rPr>
              <a:t> и </a:t>
            </a:r>
            <a:r>
              <a:rPr lang="ru-RU" b="1" i="1" dirty="0">
                <a:solidFill>
                  <a:schemeClr val="tx1"/>
                </a:solidFill>
              </a:rPr>
              <a:t>b</a:t>
            </a:r>
            <a:r>
              <a:rPr lang="ru-RU" b="1" dirty="0">
                <a:solidFill>
                  <a:schemeClr val="tx1"/>
                </a:solidFill>
              </a:rPr>
              <a:t> параллельны, угол 1 равен </a:t>
            </a:r>
            <a:r>
              <a:rPr lang="ru-RU" b="1" dirty="0" smtClean="0">
                <a:solidFill>
                  <a:schemeClr val="tx1"/>
                </a:solidFill>
              </a:rPr>
              <a:t>38</a:t>
            </a:r>
            <a:r>
              <a:rPr lang="ru-RU" b="1" baseline="30000" dirty="0" smtClean="0">
                <a:solidFill>
                  <a:schemeClr val="tx1"/>
                </a:solidFill>
              </a:rPr>
              <a:t>0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Найдите угол 2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076" name="Picture 4" descr="C:\Users\Марина\Desktop\hello_html_1cb8cc7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90873"/>
            <a:ext cx="6336704" cy="332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1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08912" cy="590465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Задача 4.</a:t>
            </a:r>
          </a:p>
          <a:p>
            <a:r>
              <a:rPr lang="ru-RU" b="1" dirty="0">
                <a:solidFill>
                  <a:schemeClr val="tx1"/>
                </a:solidFill>
              </a:rPr>
              <a:t>На рисунке прямые </a:t>
            </a:r>
            <a:r>
              <a:rPr lang="ru-RU" b="1" i="1" dirty="0">
                <a:solidFill>
                  <a:schemeClr val="tx1"/>
                </a:solidFill>
              </a:rPr>
              <a:t>m</a:t>
            </a:r>
            <a:r>
              <a:rPr lang="ru-RU" b="1" dirty="0">
                <a:solidFill>
                  <a:schemeClr val="tx1"/>
                </a:solidFill>
              </a:rPr>
              <a:t> и </a:t>
            </a:r>
            <a:r>
              <a:rPr lang="ru-RU" b="1" i="1" dirty="0">
                <a:solidFill>
                  <a:schemeClr val="tx1"/>
                </a:solidFill>
              </a:rPr>
              <a:t>n</a:t>
            </a:r>
            <a:r>
              <a:rPr lang="ru-RU" b="1" dirty="0">
                <a:solidFill>
                  <a:schemeClr val="tx1"/>
                </a:solidFill>
              </a:rPr>
              <a:t> параллельны, угол 1 равен </a:t>
            </a:r>
            <a:r>
              <a:rPr lang="ru-RU" b="1" dirty="0" smtClean="0">
                <a:solidFill>
                  <a:schemeClr val="tx1"/>
                </a:solidFill>
              </a:rPr>
              <a:t>75</a:t>
            </a:r>
            <a:r>
              <a:rPr lang="ru-RU" b="1" baseline="30000" dirty="0" smtClean="0">
                <a:solidFill>
                  <a:schemeClr val="tx1"/>
                </a:solidFill>
              </a:rPr>
              <a:t>0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Найдите угол 2.</a:t>
            </a:r>
          </a:p>
        </p:txBody>
      </p:sp>
      <p:pic>
        <p:nvPicPr>
          <p:cNvPr id="4098" name="Picture 2" descr="C:\Users\Марина\Desktop\hello_html_m2179e53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047" y="2605088"/>
            <a:ext cx="6230289" cy="321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3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08912" cy="590465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Задача 5.</a:t>
            </a:r>
          </a:p>
          <a:p>
            <a:r>
              <a:rPr lang="ru-RU" b="1" dirty="0">
                <a:solidFill>
                  <a:schemeClr val="tx1"/>
                </a:solidFill>
              </a:rPr>
              <a:t>На рисунке прямые </a:t>
            </a:r>
            <a:r>
              <a:rPr lang="ru-RU" b="1" i="1" dirty="0">
                <a:solidFill>
                  <a:schemeClr val="tx1"/>
                </a:solidFill>
              </a:rPr>
              <a:t>a</a:t>
            </a:r>
            <a:r>
              <a:rPr lang="ru-RU" b="1" dirty="0">
                <a:solidFill>
                  <a:schemeClr val="tx1"/>
                </a:solidFill>
              </a:rPr>
              <a:t> и </a:t>
            </a:r>
            <a:r>
              <a:rPr lang="ru-RU" b="1" i="1" dirty="0">
                <a:solidFill>
                  <a:schemeClr val="tx1"/>
                </a:solidFill>
              </a:rPr>
              <a:t>b</a:t>
            </a:r>
            <a:r>
              <a:rPr lang="ru-RU" b="1" dirty="0">
                <a:solidFill>
                  <a:schemeClr val="tx1"/>
                </a:solidFill>
              </a:rPr>
              <a:t> параллельны, ∠1+∠2=250∘. Найдите угол 3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Марина\Desktop\hello_html_119871a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736" y="2708920"/>
            <a:ext cx="6195360" cy="322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08912" cy="590465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Задача 6.</a:t>
            </a:r>
          </a:p>
          <a:p>
            <a:r>
              <a:rPr lang="ru-RU" b="1" dirty="0">
                <a:solidFill>
                  <a:schemeClr val="tx1"/>
                </a:solidFill>
              </a:rPr>
              <a:t>На рисунке </a:t>
            </a:r>
            <a:r>
              <a:rPr lang="en-US" b="1" i="1" dirty="0">
                <a:solidFill>
                  <a:schemeClr val="tx1"/>
                </a:solidFill>
              </a:rPr>
              <a:t>AB</a:t>
            </a:r>
            <a:r>
              <a:rPr lang="en-US" b="1" dirty="0">
                <a:solidFill>
                  <a:schemeClr val="tx1"/>
                </a:solidFill>
              </a:rPr>
              <a:t>║</a:t>
            </a:r>
            <a:r>
              <a:rPr lang="en-US" b="1" i="1" dirty="0">
                <a:solidFill>
                  <a:schemeClr val="tx1"/>
                </a:solidFill>
              </a:rPr>
              <a:t>CD</a:t>
            </a:r>
            <a:r>
              <a:rPr lang="en-US" b="1" dirty="0">
                <a:solidFill>
                  <a:schemeClr val="tx1"/>
                </a:solidFill>
              </a:rPr>
              <a:t>, </a:t>
            </a:r>
            <a:r>
              <a:rPr lang="en-US" b="1" i="1" dirty="0">
                <a:solidFill>
                  <a:schemeClr val="tx1"/>
                </a:solidFill>
              </a:rPr>
              <a:t>AB</a:t>
            </a:r>
            <a:r>
              <a:rPr lang="en-US" b="1" dirty="0">
                <a:solidFill>
                  <a:schemeClr val="tx1"/>
                </a:solidFill>
              </a:rPr>
              <a:t>=</a:t>
            </a:r>
            <a:r>
              <a:rPr lang="en-US" b="1" i="1" dirty="0">
                <a:solidFill>
                  <a:schemeClr val="tx1"/>
                </a:solidFill>
              </a:rPr>
              <a:t>AC</a:t>
            </a:r>
            <a:r>
              <a:rPr lang="en-US" b="1" dirty="0">
                <a:solidFill>
                  <a:schemeClr val="tx1"/>
                </a:solidFill>
              </a:rPr>
              <a:t>, ∠</a:t>
            </a:r>
            <a:r>
              <a:rPr lang="en-US" b="1" i="1" dirty="0">
                <a:solidFill>
                  <a:schemeClr val="tx1"/>
                </a:solidFill>
              </a:rPr>
              <a:t>BCD</a:t>
            </a:r>
            <a:r>
              <a:rPr lang="en-US" b="1" dirty="0">
                <a:solidFill>
                  <a:schemeClr val="tx1"/>
                </a:solidFill>
              </a:rPr>
              <a:t>=45</a:t>
            </a:r>
            <a:r>
              <a:rPr lang="en-US" b="1" baseline="30000" dirty="0">
                <a:solidFill>
                  <a:schemeClr val="tx1"/>
                </a:solidFill>
              </a:rPr>
              <a:t>0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Найдите угол </a:t>
            </a:r>
            <a:r>
              <a:rPr lang="en-US" b="1" i="1" dirty="0">
                <a:solidFill>
                  <a:schemeClr val="tx1"/>
                </a:solidFill>
              </a:rPr>
              <a:t>BAC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Марина\Desktop\hello_html_m173e37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60848"/>
            <a:ext cx="4983162" cy="393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3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08912" cy="590465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Задача </a:t>
            </a:r>
            <a:r>
              <a:rPr lang="ru-RU" b="1" dirty="0">
                <a:solidFill>
                  <a:schemeClr val="tx1"/>
                </a:solidFill>
              </a:rPr>
              <a:t>7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На рисунке ∠1+∠2=180∘, ∠</a:t>
            </a:r>
            <a:r>
              <a:rPr lang="ru-RU" b="1" dirty="0" smtClean="0">
                <a:solidFill>
                  <a:schemeClr val="tx1"/>
                </a:solidFill>
              </a:rPr>
              <a:t>3=45</a:t>
            </a:r>
            <a:r>
              <a:rPr lang="en-US" b="1" baseline="30000" dirty="0" smtClean="0">
                <a:solidFill>
                  <a:schemeClr val="tx1"/>
                </a:solidFill>
              </a:rPr>
              <a:t> 0 </a:t>
            </a:r>
            <a:r>
              <a:rPr lang="ru-RU" b="1" dirty="0">
                <a:solidFill>
                  <a:schemeClr val="tx1"/>
                </a:solidFill>
              </a:rPr>
              <a:t> . Найдите угол 4.</a:t>
            </a:r>
          </a:p>
        </p:txBody>
      </p:sp>
      <p:pic>
        <p:nvPicPr>
          <p:cNvPr id="11266" name="Picture 2" descr="C:\Users\Марина\Desktop\hello_html_3d92970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1"/>
            <a:ext cx="6264696" cy="368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0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08912" cy="590465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Задача </a:t>
            </a:r>
            <a:r>
              <a:rPr lang="ru-RU" b="1" dirty="0">
                <a:solidFill>
                  <a:schemeClr val="tx1"/>
                </a:solidFill>
              </a:rPr>
              <a:t>8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Угол 1 на </a:t>
            </a:r>
            <a:r>
              <a:rPr lang="ru-RU" b="1" dirty="0" smtClean="0">
                <a:solidFill>
                  <a:schemeClr val="tx1"/>
                </a:solidFill>
              </a:rPr>
              <a:t>26</a:t>
            </a:r>
            <a:r>
              <a:rPr lang="en-US" b="1" baseline="30000" dirty="0" smtClean="0">
                <a:solidFill>
                  <a:schemeClr val="tx1"/>
                </a:solidFill>
              </a:rPr>
              <a:t>0</a:t>
            </a:r>
            <a:r>
              <a:rPr lang="ru-RU" b="1" dirty="0">
                <a:solidFill>
                  <a:schemeClr val="tx1"/>
                </a:solidFill>
              </a:rPr>
              <a:t> меньше угла 2. Чему равен угол 1, если </a:t>
            </a:r>
            <a:r>
              <a:rPr lang="ru-RU" b="1" i="1" dirty="0">
                <a:solidFill>
                  <a:schemeClr val="tx1"/>
                </a:solidFill>
              </a:rPr>
              <a:t>m</a:t>
            </a:r>
            <a:r>
              <a:rPr lang="ru-RU" b="1" dirty="0">
                <a:solidFill>
                  <a:schemeClr val="tx1"/>
                </a:solidFill>
              </a:rPr>
              <a:t>||</a:t>
            </a:r>
            <a:r>
              <a:rPr lang="ru-RU" b="1" i="1" dirty="0">
                <a:solidFill>
                  <a:schemeClr val="tx1"/>
                </a:solidFill>
              </a:rPr>
              <a:t>n</a:t>
            </a:r>
            <a:r>
              <a:rPr lang="ru-RU" b="1" dirty="0">
                <a:solidFill>
                  <a:schemeClr val="tx1"/>
                </a:solidFill>
              </a:rPr>
              <a:t>?</a:t>
            </a:r>
          </a:p>
        </p:txBody>
      </p:sp>
      <p:pic>
        <p:nvPicPr>
          <p:cNvPr id="10242" name="Picture 2" descr="C:\Users\Марина\Desktop\hello_html_m651019c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6696744" cy="375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3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112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Задачи «Параллельные прямые»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«Параллельные прямые»</dc:title>
  <dc:creator>Марина</dc:creator>
  <cp:lastModifiedBy>Марина</cp:lastModifiedBy>
  <cp:revision>5</cp:revision>
  <dcterms:created xsi:type="dcterms:W3CDTF">2020-02-13T16:14:55Z</dcterms:created>
  <dcterms:modified xsi:type="dcterms:W3CDTF">2020-02-13T17:03:41Z</dcterms:modified>
</cp:coreProperties>
</file>