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7" r:id="rId2"/>
    <p:sldId id="258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5" r:id="rId18"/>
    <p:sldId id="274" r:id="rId19"/>
    <p:sldId id="276" r:id="rId20"/>
    <p:sldId id="278" r:id="rId21"/>
    <p:sldId id="280" r:id="rId22"/>
    <p:sldId id="277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CD7D1-2449-479B-B8E8-9AD300913AE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2D052-E218-4782-B074-DD7D934A7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1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D052-E218-4782-B074-DD7D934A7F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7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D052-E218-4782-B074-DD7D934A7F6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ihi.ru/avtor/cjklfnltq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3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small" dirty="0">
                <a:solidFill>
                  <a:prstClr val="black"/>
                </a:solidFill>
                <a:cs typeface="Arial" pitchFamily="34" charset="0"/>
              </a:rPr>
              <a:t>Муниципальное бюджетное дошкольное образовательное учреждение муниципального образования "Город Архангельск" </a:t>
            </a:r>
            <a:br>
              <a:rPr lang="ru-RU" sz="1200" cap="small" dirty="0">
                <a:solidFill>
                  <a:prstClr val="black"/>
                </a:solidFill>
                <a:cs typeface="Arial" pitchFamily="34" charset="0"/>
              </a:rPr>
            </a:br>
            <a:r>
              <a:rPr lang="ru-RU" sz="1200" cap="small" dirty="0">
                <a:solidFill>
                  <a:prstClr val="black"/>
                </a:solidFill>
                <a:cs typeface="Arial" pitchFamily="34" charset="0"/>
              </a:rPr>
              <a:t>Детский сад № 20 «Земляничка</a:t>
            </a:r>
            <a:r>
              <a:rPr lang="ru-RU" sz="1200" cap="small" dirty="0">
                <a:solidFill>
                  <a:srgbClr val="575F6D"/>
                </a:solidFill>
                <a:cs typeface="Arial" pitchFamily="34" charset="0"/>
              </a:rPr>
              <a:t>»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3982998"/>
            <a:ext cx="28803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200" dirty="0" smtClean="0"/>
              <a:t>подготовила </a:t>
            </a:r>
            <a:r>
              <a:rPr lang="ru-RU" sz="1200" dirty="0"/>
              <a:t>воспитатель  </a:t>
            </a:r>
            <a:r>
              <a:rPr lang="ru-RU" sz="1200" dirty="0" err="1"/>
              <a:t>Белухина</a:t>
            </a:r>
            <a:r>
              <a:rPr lang="ru-RU" sz="1200" dirty="0"/>
              <a:t> Е.В</a:t>
            </a:r>
          </a:p>
        </p:txBody>
      </p:sp>
      <p:pic>
        <p:nvPicPr>
          <p:cNvPr id="21510" name="Picture 6" descr="https://cdn4.pomorie.ru/5cd1499b764de9224e035e52/5cd14a1fc2c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95" y="2636912"/>
            <a:ext cx="5472608" cy="3283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980728"/>
            <a:ext cx="8019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«Памятники – символы  памяти героям Великой Отечественной войны в городе воинской славы Архангельск»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40" y="2907432"/>
            <a:ext cx="2962926" cy="39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vsg.edusite.ru/images/p370_clip_image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564396" cy="3920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Монумент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героям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Советского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Союза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участникам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Великой</a:t>
            </a:r>
            <a:r>
              <a:rPr lang="en-US" sz="3200" b="1" dirty="0">
                <a:solidFill>
                  <a:srgbClr val="FF0000"/>
                </a:solidFill>
              </a:rPr>
              <a:t>  </a:t>
            </a:r>
            <a:r>
              <a:rPr lang="en-US" sz="3200" b="1" dirty="0" err="1">
                <a:solidFill>
                  <a:srgbClr val="FF0000"/>
                </a:solidFill>
              </a:rPr>
              <a:t>Отечественной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войны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1941-1945 </a:t>
            </a:r>
            <a:r>
              <a:rPr lang="en-US" sz="3200" b="1" dirty="0" err="1">
                <a:solidFill>
                  <a:srgbClr val="FF0000"/>
                </a:solidFill>
              </a:rPr>
              <a:t>гг</a:t>
            </a:r>
            <a:r>
              <a:rPr lang="en-US" sz="3200" b="1" dirty="0">
                <a:solidFill>
                  <a:srgbClr val="FF0000"/>
                </a:solidFill>
              </a:rPr>
              <a:t>., </a:t>
            </a:r>
            <a:r>
              <a:rPr lang="en-US" sz="3200" b="1" dirty="0" err="1">
                <a:solidFill>
                  <a:srgbClr val="FF0000"/>
                </a:solidFill>
              </a:rPr>
              <a:t>уроженцам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Архангельской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области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53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В </a:t>
            </a:r>
            <a:r>
              <a:rPr lang="en-US" sz="3200" dirty="0" err="1"/>
              <a:t>годы</a:t>
            </a:r>
            <a:r>
              <a:rPr lang="en-US" sz="3200" dirty="0"/>
              <a:t> </a:t>
            </a:r>
            <a:r>
              <a:rPr lang="en-US" sz="3200" dirty="0" err="1"/>
              <a:t>войны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Соловецких</a:t>
            </a:r>
            <a:r>
              <a:rPr lang="en-US" sz="3200" dirty="0"/>
              <a:t> </a:t>
            </a:r>
            <a:r>
              <a:rPr lang="en-US" sz="3200" dirty="0" err="1"/>
              <a:t>островах</a:t>
            </a:r>
            <a:r>
              <a:rPr lang="en-US" sz="3200" dirty="0"/>
              <a:t> </a:t>
            </a:r>
            <a:r>
              <a:rPr lang="en-US" sz="3200" dirty="0" err="1"/>
              <a:t>находилась</a:t>
            </a:r>
            <a:r>
              <a:rPr lang="en-US" sz="3200" dirty="0"/>
              <a:t> </a:t>
            </a:r>
            <a:r>
              <a:rPr lang="en-US" sz="3200" dirty="0" err="1"/>
              <a:t>школа</a:t>
            </a:r>
            <a:r>
              <a:rPr lang="en-US" sz="3200" dirty="0"/>
              <a:t> </a:t>
            </a:r>
            <a:r>
              <a:rPr lang="en-US" sz="3200" dirty="0" err="1"/>
              <a:t>юнг</a:t>
            </a:r>
            <a:r>
              <a:rPr lang="en-US" sz="3200" dirty="0"/>
              <a:t>. </a:t>
            </a:r>
          </a:p>
          <a:p>
            <a:r>
              <a:rPr lang="en-US" sz="3200" dirty="0" err="1"/>
              <a:t>Группа</a:t>
            </a:r>
            <a:r>
              <a:rPr lang="en-US" sz="3200" dirty="0"/>
              <a:t> </a:t>
            </a:r>
            <a:r>
              <a:rPr lang="en-US" sz="3200" dirty="0" err="1"/>
              <a:t>ребят</a:t>
            </a:r>
            <a:r>
              <a:rPr lang="en-US" sz="3200" dirty="0"/>
              <a:t>, </a:t>
            </a:r>
            <a:r>
              <a:rPr lang="en-US" sz="3200" dirty="0" err="1"/>
              <a:t>находящаяся</a:t>
            </a:r>
            <a:r>
              <a:rPr lang="en-US" sz="3200" dirty="0"/>
              <a:t> в </a:t>
            </a:r>
            <a:r>
              <a:rPr lang="en-US" sz="3200" dirty="0" err="1"/>
              <a:t>составе</a:t>
            </a:r>
            <a:r>
              <a:rPr lang="en-US" sz="3200" dirty="0"/>
              <a:t> </a:t>
            </a:r>
            <a:r>
              <a:rPr lang="en-US" sz="3200" dirty="0" err="1"/>
              <a:t>Учебного</a:t>
            </a:r>
            <a:r>
              <a:rPr lang="en-US" sz="3200" dirty="0"/>
              <a:t> </a:t>
            </a:r>
            <a:r>
              <a:rPr lang="en-US" sz="3200" dirty="0" err="1"/>
              <a:t>отряда</a:t>
            </a:r>
            <a:r>
              <a:rPr lang="en-US" sz="3200" dirty="0"/>
              <a:t>, </a:t>
            </a:r>
            <a:r>
              <a:rPr lang="en-US" sz="3200" dirty="0" err="1"/>
              <a:t>состояла</a:t>
            </a:r>
            <a:r>
              <a:rPr lang="en-US" sz="3200" dirty="0"/>
              <a:t> </a:t>
            </a:r>
            <a:r>
              <a:rPr lang="en-US" sz="3200" dirty="0" err="1"/>
              <a:t>из</a:t>
            </a:r>
            <a:r>
              <a:rPr lang="en-US" sz="3200" dirty="0"/>
              <a:t> </a:t>
            </a:r>
            <a:r>
              <a:rPr lang="en-US" sz="3200" dirty="0" err="1"/>
              <a:t>беспризорников</a:t>
            </a:r>
            <a:r>
              <a:rPr lang="en-US" sz="3200" dirty="0"/>
              <a:t>. </a:t>
            </a:r>
            <a:r>
              <a:rPr lang="en-US" sz="3200" dirty="0" err="1"/>
              <a:t>Они</a:t>
            </a:r>
            <a:r>
              <a:rPr lang="en-US" sz="3200" dirty="0"/>
              <a:t> </a:t>
            </a:r>
            <a:r>
              <a:rPr lang="en-US" sz="3200" dirty="0" err="1"/>
              <a:t>были</a:t>
            </a:r>
            <a:r>
              <a:rPr lang="en-US" sz="3200" dirty="0"/>
              <a:t> </a:t>
            </a:r>
            <a:r>
              <a:rPr lang="en-US" sz="3200" dirty="0" err="1"/>
              <a:t>отправлены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катера</a:t>
            </a:r>
            <a:r>
              <a:rPr lang="en-US" sz="3200" dirty="0"/>
              <a:t> </a:t>
            </a:r>
            <a:r>
              <a:rPr lang="en-US" sz="3200" dirty="0" err="1"/>
              <a:t>боевого</a:t>
            </a:r>
            <a:r>
              <a:rPr lang="en-US" sz="3200" dirty="0"/>
              <a:t> </a:t>
            </a:r>
            <a:r>
              <a:rPr lang="en-US" sz="3200" dirty="0" err="1"/>
              <a:t>назначения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В </a:t>
            </a:r>
            <a:r>
              <a:rPr lang="en-US" sz="3200" dirty="0" err="1"/>
              <a:t>память</a:t>
            </a:r>
            <a:r>
              <a:rPr lang="en-US" sz="3200" dirty="0"/>
              <a:t> </a:t>
            </a:r>
            <a:r>
              <a:rPr lang="en-US" sz="3200" dirty="0" err="1"/>
              <a:t>всем</a:t>
            </a:r>
            <a:r>
              <a:rPr lang="en-US" sz="3200" dirty="0"/>
              <a:t> </a:t>
            </a:r>
            <a:r>
              <a:rPr lang="en-US" sz="3200" dirty="0" err="1"/>
              <a:t>молодым</a:t>
            </a:r>
            <a:r>
              <a:rPr lang="en-US" sz="3200" dirty="0"/>
              <a:t> </a:t>
            </a:r>
            <a:r>
              <a:rPr lang="en-US" sz="3200" dirty="0" err="1"/>
              <a:t>юнгам</a:t>
            </a:r>
            <a:r>
              <a:rPr lang="en-US" sz="3200" dirty="0"/>
              <a:t>, </a:t>
            </a:r>
            <a:r>
              <a:rPr lang="en-US" sz="3200" dirty="0" err="1"/>
              <a:t>погибшим</a:t>
            </a:r>
            <a:r>
              <a:rPr lang="en-US" sz="3200" dirty="0"/>
              <a:t> </a:t>
            </a:r>
            <a:r>
              <a:rPr lang="en-US" sz="3200" dirty="0" err="1"/>
              <a:t>во</a:t>
            </a:r>
            <a:r>
              <a:rPr lang="en-US" sz="3200" dirty="0"/>
              <a:t> </a:t>
            </a:r>
            <a:r>
              <a:rPr lang="en-US" sz="3200" dirty="0" err="1"/>
              <a:t>время</a:t>
            </a:r>
            <a:r>
              <a:rPr lang="en-US" sz="3200" dirty="0"/>
              <a:t> </a:t>
            </a:r>
            <a:r>
              <a:rPr lang="en-US" sz="3200" dirty="0" err="1"/>
              <a:t>Второй</a:t>
            </a:r>
            <a:r>
              <a:rPr lang="en-US" sz="3200" dirty="0"/>
              <a:t> </a:t>
            </a:r>
            <a:r>
              <a:rPr lang="en-US" sz="3200" dirty="0" err="1"/>
              <a:t>Мировой</a:t>
            </a:r>
            <a:r>
              <a:rPr lang="en-US" sz="3200" dirty="0"/>
              <a:t> </a:t>
            </a:r>
            <a:r>
              <a:rPr lang="en-US" sz="3200" dirty="0" err="1"/>
              <a:t>войны</a:t>
            </a:r>
            <a:r>
              <a:rPr lang="en-US" sz="3200" dirty="0"/>
              <a:t> </a:t>
            </a:r>
            <a:r>
              <a:rPr lang="en-US" sz="3200" dirty="0" err="1"/>
              <a:t>был</a:t>
            </a:r>
            <a:r>
              <a:rPr lang="en-US" sz="3200" dirty="0"/>
              <a:t> </a:t>
            </a:r>
            <a:r>
              <a:rPr lang="en-US" sz="3200" dirty="0" err="1"/>
              <a:t>поставлен</a:t>
            </a:r>
            <a:r>
              <a:rPr lang="en-US" sz="3200" dirty="0"/>
              <a:t> </a:t>
            </a:r>
            <a:r>
              <a:rPr lang="en-US" sz="3200" dirty="0" err="1"/>
              <a:t>этот</a:t>
            </a:r>
            <a:r>
              <a:rPr lang="en-US" sz="3200" dirty="0"/>
              <a:t> </a:t>
            </a:r>
            <a:r>
              <a:rPr lang="en-US" sz="3200" dirty="0" err="1"/>
              <a:t>памятник</a:t>
            </a:r>
            <a:r>
              <a:rPr lang="en-US" sz="3200" dirty="0"/>
              <a:t>. </a:t>
            </a:r>
            <a:r>
              <a:rPr lang="en-US" sz="3200" dirty="0" err="1"/>
              <a:t>Он</a:t>
            </a:r>
            <a:r>
              <a:rPr lang="en-US" sz="3200" dirty="0"/>
              <a:t> </a:t>
            </a:r>
            <a:r>
              <a:rPr lang="en-US" sz="3200" dirty="0" err="1"/>
              <a:t>представлен</a:t>
            </a:r>
            <a:r>
              <a:rPr lang="en-US" sz="3200" dirty="0"/>
              <a:t> в </a:t>
            </a:r>
            <a:r>
              <a:rPr lang="en-US" sz="3200" dirty="0" err="1"/>
              <a:t>виде</a:t>
            </a:r>
            <a:r>
              <a:rPr lang="en-US" sz="3200" dirty="0"/>
              <a:t> </a:t>
            </a:r>
          </a:p>
          <a:p>
            <a:r>
              <a:rPr lang="en-US" sz="3200" dirty="0"/>
              <a:t>   </a:t>
            </a:r>
            <a:r>
              <a:rPr lang="en-US" sz="3200" dirty="0" err="1"/>
              <a:t>Якоря</a:t>
            </a:r>
            <a:r>
              <a:rPr lang="en-US" sz="3200" dirty="0"/>
              <a:t> и </a:t>
            </a:r>
            <a:r>
              <a:rPr lang="en-US" sz="3200" dirty="0" err="1"/>
              <a:t>юноши</a:t>
            </a:r>
            <a:r>
              <a:rPr lang="en-US" sz="3200" dirty="0"/>
              <a:t> в </a:t>
            </a:r>
            <a:r>
              <a:rPr lang="en-US" sz="3200" dirty="0" err="1"/>
              <a:t>матроске</a:t>
            </a:r>
            <a:r>
              <a:rPr lang="en-US" sz="3200" dirty="0"/>
              <a:t>, </a:t>
            </a:r>
            <a:r>
              <a:rPr lang="en-US" sz="3200" dirty="0" err="1"/>
              <a:t>уходящего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ru-RU" sz="3200" dirty="0" smtClean="0"/>
              <a:t>дно.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5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vsg.edusite.ru/images/p370_55_image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2003"/>
            <a:ext cx="4283968" cy="5805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332656"/>
            <a:ext cx="7326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Памятник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Соловецким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юнгам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466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Памятник Адмиралу Флота Советского Союза Кузнецову </a:t>
            </a:r>
            <a:r>
              <a:rPr lang="ru-RU" sz="3600" b="1" dirty="0" smtClean="0">
                <a:solidFill>
                  <a:srgbClr val="FF0000"/>
                </a:solidFill>
              </a:rPr>
              <a:t>Н. Г.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в </a:t>
            </a:r>
            <a:r>
              <a:rPr lang="ru-RU" sz="3600" b="1" dirty="0">
                <a:solidFill>
                  <a:srgbClr val="FF0000"/>
                </a:solidFill>
              </a:rPr>
              <a:t>Архангельске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/>
              <a:t>К началу Великой Отечественной войны адмирал Кузнецов внёс существенный вклад в усиление боевой мощи ВМФ. В ночь на 22 июня отдал приказ о приведении флотов в полную боевую готовность, что позволило избежать потерь кораблей и морской авиации.</a:t>
            </a:r>
          </a:p>
        </p:txBody>
      </p:sp>
    </p:spTree>
    <p:extLst>
      <p:ext uri="{BB962C8B-B14F-4D97-AF65-F5344CB8AC3E}">
        <p14:creationId xmlns:p14="http://schemas.microsoft.com/office/powerpoint/2010/main" val="2974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bankgorodov.ru/public/photos/sights/Pam-323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3"/>
            <a:ext cx="8100814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32657"/>
            <a:ext cx="63184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Памятник северным </a:t>
            </a:r>
            <a:r>
              <a:rPr lang="ru-RU" sz="2400" b="1" dirty="0">
                <a:solidFill>
                  <a:srgbClr val="FF0000"/>
                </a:solidFill>
              </a:rPr>
              <a:t>конвоям</a:t>
            </a:r>
            <a:r>
              <a:rPr lang="ru-RU" sz="2400" dirty="0">
                <a:solidFill>
                  <a:srgbClr val="FF0000"/>
                </a:solidFill>
              </a:rPr>
              <a:t> </a:t>
            </a:r>
            <a:r>
              <a:rPr lang="ru-RU" sz="2000" dirty="0" smtClean="0"/>
              <a:t>Северные </a:t>
            </a:r>
            <a:r>
              <a:rPr lang="ru-RU" sz="2000" dirty="0"/>
              <a:t>конвои Второй мировой войны приходили из Великобритании и США в северные порты СССР </a:t>
            </a:r>
            <a:r>
              <a:rPr lang="ru-RU" sz="2000" dirty="0" smtClean="0"/>
              <a:t>- Архангельск </a:t>
            </a:r>
            <a:r>
              <a:rPr lang="ru-RU" sz="2000" dirty="0"/>
              <a:t>и Мурманск. Всего 78 конвоев доставили важные военные материалы в СССР. Самый первый конвой, получил кодовое имя «Дервиш».</a:t>
            </a:r>
            <a:endParaRPr lang="ru-RU" sz="2000" dirty="0">
              <a:effectLst/>
            </a:endParaRPr>
          </a:p>
        </p:txBody>
      </p:sp>
      <p:pic>
        <p:nvPicPr>
          <p:cNvPr id="10242" name="Picture 2" descr="https://avatars.mds.yandex.net/get-altay/953593/2a00000164dd4e1561c1edd984a5350680a2/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18800"/>
            <a:ext cx="5427387" cy="407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1.photo.2gis.com/images/geo/49/6896136941990251_8fa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17280" cy="63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260648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05.05.2013 в Архангельске на улице </a:t>
            </a:r>
            <a:r>
              <a:rPr lang="ru-RU" sz="2800" dirty="0" err="1"/>
              <a:t>Никитова</a:t>
            </a:r>
            <a:r>
              <a:rPr lang="ru-RU" sz="2800" dirty="0"/>
              <a:t> рядом с Ломоносовским ДК состоялось открытие памятной стелы, </a:t>
            </a:r>
            <a:r>
              <a:rPr lang="ru-RU" sz="2800" b="1" dirty="0">
                <a:solidFill>
                  <a:srgbClr val="FF0000"/>
                </a:solidFill>
              </a:rPr>
              <a:t>посвященной всем павшим в Великой Отечественной войне.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8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1.downloader.disk.yandex.ru/preview/4f8280f188ca042b49a5a23a75fc2eb18d09cf8ddfc8074f91c50e216b51117c/5ea34026/gnfuDtB509nlaFrgKEvhUg4jFgDX_Ej8NubukJ0iQwF31zIFLCWSBHxwB85EaRZEq_J6bpmRyOJonT3VoXnDag%3D%3D?uid=0&amp;filename=IMG_7398.jpg&amp;disposition=inline&amp;hash=&amp;limit=0&amp;content_type=image%2Fjpeg&amp;owner_uid=0&amp;tknv=v2&amp;size=1249x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5" y="949712"/>
            <a:ext cx="7587724" cy="408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157192"/>
            <a:ext cx="8058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Первый экспонат музея под открытым небом. Танк </a:t>
            </a:r>
            <a:r>
              <a:rPr lang="ru-RU" sz="2000" dirty="0" smtClean="0">
                <a:latin typeface="Times New Roman" pitchFamily="18" charset="0"/>
              </a:rPr>
              <a:t>ИС-3 - это</a:t>
            </a:r>
            <a:r>
              <a:rPr lang="ru-RU" sz="2000" dirty="0">
                <a:latin typeface="Times New Roman" pitchFamily="18" charset="0"/>
              </a:rPr>
              <a:t> оружие, воплощение той легендарной Победы, которая далась России непростой ценой. Это память всем ветеранам Великой Отечественной войны, и конечно в первую очередь танкистам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955" y="116632"/>
            <a:ext cx="7587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Памятник «ТАНК ПОБЕДЫ»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i/152910/0008-018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900igr.net/up/datai/152910/0008-018-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900igr.net/up/datai/152910/0008-018-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900igr.net/up/datai/152910/0008-018-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900igr.net/up/datai/152910/0008-018-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1399200968_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51" y="1196752"/>
            <a:ext cx="6258272" cy="379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5575" y="5157192"/>
            <a:ext cx="8988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Одним из основных мемориалов </a:t>
            </a:r>
            <a:r>
              <a:rPr lang="ru-RU" sz="2400" dirty="0" smtClean="0">
                <a:latin typeface="Times New Roman" pitchFamily="18" charset="0"/>
              </a:rPr>
              <a:t>Архангельска является памятник воинам, павшим в годы Великой Отечественной войны в период с 1941-1945 годы, которые  погибли и умерли от ран в военных больницах (госпиталях).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7372" y="248205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Воинский мемориал «Воинам, павшим в годы ВОВ 1941-1945 г.»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1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82" y="1"/>
            <a:ext cx="356890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Монумент «Воинам-северянам, павшим в годы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Великой Отечественной войны 1941-1945 гг.»</a:t>
            </a:r>
          </a:p>
          <a:p>
            <a:pPr>
              <a:buFontTx/>
              <a:buNone/>
            </a:pPr>
            <a:r>
              <a:rPr lang="ru-RU" sz="2000" dirty="0">
                <a:latin typeface="Times New Roman" pitchFamily="18" charset="0"/>
              </a:rPr>
              <a:t>Основной частью монумента является</a:t>
            </a:r>
          </a:p>
          <a:p>
            <a:pPr>
              <a:buFontTx/>
              <a:buNone/>
            </a:pPr>
            <a:r>
              <a:rPr lang="ru-RU" sz="2000" dirty="0">
                <a:latin typeface="Times New Roman" pitchFamily="18" charset="0"/>
              </a:rPr>
              <a:t>остроконечная стела. На </a:t>
            </a:r>
            <a:r>
              <a:rPr lang="ru-RU" sz="2000" dirty="0" smtClean="0">
                <a:latin typeface="Times New Roman" pitchFamily="18" charset="0"/>
              </a:rPr>
              <a:t>стеле –надписи  посвящения</a:t>
            </a:r>
            <a:r>
              <a:rPr lang="ru-RU" sz="2000" dirty="0">
                <a:latin typeface="Times New Roman" pitchFamily="18" charset="0"/>
              </a:rPr>
              <a:t>: «Вечная слава героям-северянам,</a:t>
            </a:r>
          </a:p>
          <a:p>
            <a:pPr>
              <a:buFontTx/>
              <a:buNone/>
            </a:pPr>
            <a:r>
              <a:rPr lang="ru-RU" sz="2000" dirty="0">
                <a:latin typeface="Times New Roman" pitchFamily="18" charset="0"/>
              </a:rPr>
              <a:t>павшим за Родину в 1941 — 1945 гг.». Под </a:t>
            </a:r>
            <a:r>
              <a:rPr lang="ru-RU" sz="2000" dirty="0" smtClean="0">
                <a:latin typeface="Times New Roman" pitchFamily="18" charset="0"/>
              </a:rPr>
              <a:t>аркой, прорезающей </a:t>
            </a:r>
            <a:r>
              <a:rPr lang="ru-RU" sz="2000" dirty="0">
                <a:latin typeface="Times New Roman" pitchFamily="18" charset="0"/>
              </a:rPr>
              <a:t>основание стелы, установлена</a:t>
            </a:r>
          </a:p>
          <a:p>
            <a:pPr>
              <a:buFontTx/>
              <a:buNone/>
            </a:pPr>
            <a:r>
              <a:rPr lang="ru-RU" sz="2000" dirty="0">
                <a:latin typeface="Times New Roman" pitchFamily="18" charset="0"/>
              </a:rPr>
              <a:t>бронзовая чаша, в которой горит вечный огонь. </a:t>
            </a:r>
            <a:r>
              <a:rPr lang="ru-RU" sz="2000" dirty="0" smtClean="0">
                <a:latin typeface="Times New Roman" pitchFamily="18" charset="0"/>
              </a:rPr>
              <a:t>На переднем </a:t>
            </a:r>
            <a:r>
              <a:rPr lang="ru-RU" sz="2000" dirty="0">
                <a:latin typeface="Times New Roman" pitchFamily="18" charset="0"/>
              </a:rPr>
              <a:t>плане памятника в почётном </a:t>
            </a:r>
            <a:r>
              <a:rPr lang="ru-RU" sz="2000" dirty="0" smtClean="0">
                <a:latin typeface="Times New Roman" pitchFamily="18" charset="0"/>
              </a:rPr>
              <a:t>карауле застыли </a:t>
            </a:r>
            <a:r>
              <a:rPr lang="ru-RU" sz="2000" dirty="0">
                <a:latin typeface="Times New Roman" pitchFamily="18" charset="0"/>
              </a:rPr>
              <a:t>фигуры воинов - моряка, женщины </a:t>
            </a:r>
            <a:r>
              <a:rPr lang="ru-RU" sz="2000" dirty="0" smtClean="0">
                <a:latin typeface="Times New Roman" pitchFamily="18" charset="0"/>
              </a:rPr>
              <a:t>и Солдата. 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18434" name="Picture 2" descr="https://avatars.mds.yandex.net/get-altay/906486/2a0000016617231e06fca71f928bf5037432/X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8" y="1196752"/>
            <a:ext cx="5240006" cy="3930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4285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en-US" sz="3200" dirty="0" err="1" smtClean="0"/>
              <a:t>Архангельск</a:t>
            </a:r>
            <a:r>
              <a:rPr lang="en-US" sz="3200" dirty="0" smtClean="0"/>
              <a:t> </a:t>
            </a:r>
            <a:r>
              <a:rPr lang="en-US" sz="3200" dirty="0" err="1"/>
              <a:t>удостоен</a:t>
            </a:r>
            <a:r>
              <a:rPr lang="en-US" sz="3200" dirty="0"/>
              <a:t> </a:t>
            </a:r>
            <a:r>
              <a:rPr lang="en-US" sz="3200" dirty="0" err="1"/>
              <a:t>этого</a:t>
            </a:r>
            <a:r>
              <a:rPr lang="en-US" sz="3200" dirty="0"/>
              <a:t> </a:t>
            </a:r>
            <a:r>
              <a:rPr lang="en-US" sz="3200" dirty="0" err="1" smtClean="0"/>
              <a:t>звания</a:t>
            </a:r>
            <a:r>
              <a:rPr lang="ru-RU" sz="3200" dirty="0" smtClean="0"/>
              <a:t>              </a:t>
            </a:r>
            <a:r>
              <a:rPr lang="en-US" sz="3200" dirty="0" smtClean="0"/>
              <a:t> </a:t>
            </a:r>
            <a:r>
              <a:rPr lang="en-US" sz="3200" dirty="0"/>
              <a:t>"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мужество</a:t>
            </a:r>
            <a:r>
              <a:rPr lang="en-US" sz="3200" dirty="0"/>
              <a:t>, </a:t>
            </a:r>
            <a:r>
              <a:rPr lang="en-US" sz="3200" dirty="0" err="1"/>
              <a:t>стойкость</a:t>
            </a:r>
            <a:r>
              <a:rPr lang="en-US" sz="3200" dirty="0"/>
              <a:t> и </a:t>
            </a:r>
            <a:r>
              <a:rPr lang="en-US" sz="3200" dirty="0" err="1"/>
              <a:t>массовый</a:t>
            </a:r>
            <a:r>
              <a:rPr lang="en-US" sz="3200" dirty="0"/>
              <a:t> </a:t>
            </a:r>
            <a:r>
              <a:rPr lang="en-US" sz="3200" dirty="0" err="1"/>
              <a:t>героизм</a:t>
            </a:r>
            <a:r>
              <a:rPr lang="en-US" sz="3200" dirty="0"/>
              <a:t>, </a:t>
            </a:r>
            <a:r>
              <a:rPr lang="en-US" sz="3200" dirty="0" err="1"/>
              <a:t>проявленные</a:t>
            </a:r>
            <a:r>
              <a:rPr lang="en-US" sz="3200" dirty="0"/>
              <a:t> </a:t>
            </a:r>
            <a:r>
              <a:rPr lang="en-US" sz="3200" dirty="0" err="1"/>
              <a:t>защитниками</a:t>
            </a:r>
            <a:r>
              <a:rPr lang="en-US" sz="3200" dirty="0"/>
              <a:t> </a:t>
            </a:r>
            <a:r>
              <a:rPr lang="en-US" sz="3200" dirty="0" err="1"/>
              <a:t>города</a:t>
            </a:r>
            <a:r>
              <a:rPr lang="en-US" sz="3200" dirty="0"/>
              <a:t> в </a:t>
            </a:r>
            <a:r>
              <a:rPr lang="en-US" sz="3200" dirty="0" err="1"/>
              <a:t>борьбе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свободу</a:t>
            </a:r>
            <a:r>
              <a:rPr lang="en-US" sz="3200" dirty="0"/>
              <a:t> и </a:t>
            </a:r>
            <a:r>
              <a:rPr lang="en-US" sz="3200" dirty="0" err="1"/>
              <a:t>независимость</a:t>
            </a:r>
            <a:r>
              <a:rPr lang="en-US" sz="3200" dirty="0"/>
              <a:t> </a:t>
            </a:r>
            <a:r>
              <a:rPr lang="en-US" sz="3200" dirty="0" err="1"/>
              <a:t>Отечества</a:t>
            </a:r>
            <a:r>
              <a:rPr lang="en-US" sz="3200" dirty="0"/>
              <a:t>"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4921" y="620688"/>
            <a:ext cx="892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Архангельск – город воинской славы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vsg.edusite.ru/images/p370_45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250553" cy="3192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208912" cy="540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Вклад Архангельска в достижение Великой Победы – огромен! Мы посвящаем эту скульптурную композицию тем, кому пришлось тяжелее всех в военные годы – детям и подросткам. Мальчишки и девчонки наравне со взрослыми вынесли на своих маленьких плечах весь ад войны: массированные вражеские бомбардировки, голод, ежедневный изнурительный труд, потерю близких и родных. Война отняла у многих незабываемое детство, но они, как могли, приближали День Великой Победы, выстояли и победили! </a:t>
            </a:r>
          </a:p>
        </p:txBody>
      </p:sp>
      <p:pic>
        <p:nvPicPr>
          <p:cNvPr id="3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rhangelsk.roskazna.ru/upload/resize_cache/iblock/788/1300_900_1/3_411_04_10_2019_ver1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rhangelsk.roskazna.ru/upload/resize_cache/iblock/788/1300_900_1/3_411_04_10_2019_ver1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pbs.twimg.com/media/EF4YJEOW4AwAR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0" y="1268760"/>
            <a:ext cx="8502773" cy="542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793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Памятник « Детям войны 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s://avatars.mds.yandex.net/get-zen_doc/1554513/pub_5d11fcc81e16d105d780a4ac_5d1208c3c5091705c9ca7f9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8902"/>
            <a:ext cx="8567599" cy="642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900igr.net/up/datai/152910/0003-007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900igr.net/up/datai/152910/0003-007-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575" y="1918922"/>
            <a:ext cx="87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>
                <a:solidFill>
                  <a:srgbClr val="FF0000"/>
                </a:solidFill>
              </a:rPr>
              <a:t>  ПОМНИМ</a:t>
            </a:r>
            <a:r>
              <a:rPr lang="ru-RU" sz="4000" b="1" dirty="0" smtClean="0">
                <a:solidFill>
                  <a:srgbClr val="FF0000"/>
                </a:solidFill>
              </a:rPr>
              <a:t>!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ГОРДИМСЯ!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                        ЧТИМ!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310" y="492872"/>
            <a:ext cx="6854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</a:t>
            </a:r>
          </a:p>
          <a:p>
            <a:r>
              <a:rPr lang="ru-RU" dirty="0" smtClean="0"/>
              <a:t>1.</a:t>
            </a:r>
            <a:r>
              <a:rPr lang="en-US" dirty="0" smtClean="0"/>
              <a:t>https</a:t>
            </a:r>
            <a:r>
              <a:rPr lang="en-US" dirty="0"/>
              <a:t>://www.sites.google.com/site/arhangelskoazis/cover-page/photogallery</a:t>
            </a:r>
            <a:endParaRPr lang="ru-RU" dirty="0" smtClean="0"/>
          </a:p>
          <a:p>
            <a:r>
              <a:rPr lang="ru-RU" dirty="0" smtClean="0"/>
              <a:t>2.</a:t>
            </a:r>
            <a:r>
              <a:rPr lang="en-US" dirty="0" smtClean="0"/>
              <a:t>https</a:t>
            </a:r>
            <a:r>
              <a:rPr lang="en-US" dirty="0"/>
              <a:t>://prigorod.info/mesta/pamyatniki-i-skul-ptury/boevoy-tank-is-3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en-US" dirty="0" smtClean="0"/>
              <a:t>https</a:t>
            </a:r>
            <a:r>
              <a:rPr lang="en-US" dirty="0"/>
              <a:t>://rus-towns.ru/v-arxangelske-otkryli-stelu-pobedy/amp/</a:t>
            </a:r>
            <a:endParaRPr lang="ru-RU" dirty="0" smtClean="0"/>
          </a:p>
          <a:p>
            <a:r>
              <a:rPr lang="ru-RU" dirty="0" smtClean="0"/>
              <a:t>4.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yandex.ru/maps/org/severnym_konvoyam</a:t>
            </a:r>
            <a:endParaRPr lang="ru-RU" dirty="0" smtClean="0"/>
          </a:p>
          <a:p>
            <a:r>
              <a:rPr lang="ru-RU" dirty="0" smtClean="0"/>
              <a:t>5.</a:t>
            </a:r>
            <a:r>
              <a:rPr lang="en-US" dirty="0" smtClean="0"/>
              <a:t>https://ru.igotoworld.com/ru</a:t>
            </a:r>
            <a:endParaRPr lang="ru-RU" dirty="0" smtClean="0"/>
          </a:p>
          <a:p>
            <a:r>
              <a:rPr lang="ru-RU" dirty="0" smtClean="0"/>
              <a:t>6.</a:t>
            </a:r>
            <a:r>
              <a:rPr lang="en-US" dirty="0" smtClean="0"/>
              <a:t>https://kotlaslib.aonb.ru</a:t>
            </a:r>
            <a:endParaRPr lang="ru-RU" dirty="0" smtClean="0"/>
          </a:p>
          <a:p>
            <a:r>
              <a:rPr lang="ru-RU" dirty="0" smtClean="0"/>
              <a:t>7.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www.sunduk-forum.ru</a:t>
            </a:r>
            <a:endParaRPr lang="ru-RU" dirty="0" smtClean="0"/>
          </a:p>
          <a:p>
            <a:r>
              <a:rPr lang="ru-RU" dirty="0" smtClean="0"/>
              <a:t>8.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yandex.ru/collections/card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48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blast48.ru/wp-content/gallery/elec-stela-gorod-voinskoj-slavy/elets_stela_gorod_voinskoy_slavi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1895264"/>
            <a:ext cx="6962207" cy="4643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Стела в память о присвоении городу Архангельску  почётного звания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«Город воинской славы»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vsg.edusite.ru/images/p370_01_image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2896192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32657"/>
            <a:ext cx="6534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Через</a:t>
            </a:r>
            <a:r>
              <a:rPr lang="en-US" sz="2400" dirty="0"/>
              <a:t> </a:t>
            </a:r>
            <a:r>
              <a:rPr lang="en-US" sz="2400" dirty="0" err="1"/>
              <a:t>ледяные</a:t>
            </a:r>
            <a:r>
              <a:rPr lang="en-US" sz="2400" dirty="0"/>
              <a:t> </a:t>
            </a:r>
            <a:r>
              <a:rPr lang="en-US" sz="2400" dirty="0" err="1"/>
              <a:t>воды</a:t>
            </a:r>
            <a:r>
              <a:rPr lang="en-US" sz="2400" dirty="0"/>
              <a:t> </a:t>
            </a:r>
            <a:r>
              <a:rPr lang="ru-RU" sz="2400" dirty="0" smtClean="0"/>
              <a:t> </a:t>
            </a:r>
            <a:r>
              <a:rPr lang="en-US" sz="2400" dirty="0" err="1" smtClean="0"/>
              <a:t>Норвежского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и </a:t>
            </a:r>
            <a:r>
              <a:rPr lang="ru-RU" sz="2400" dirty="0" smtClean="0"/>
              <a:t> </a:t>
            </a:r>
            <a:r>
              <a:rPr lang="en-US" sz="2400" dirty="0" err="1" smtClean="0"/>
              <a:t>Баренцева</a:t>
            </a:r>
            <a:r>
              <a:rPr lang="en-US" sz="2400" dirty="0" smtClean="0"/>
              <a:t> </a:t>
            </a:r>
            <a:r>
              <a:rPr lang="en-US" sz="2400" dirty="0" err="1"/>
              <a:t>морей</a:t>
            </a:r>
            <a:r>
              <a:rPr lang="en-US" sz="2400" dirty="0"/>
              <a:t> </a:t>
            </a:r>
            <a:r>
              <a:rPr lang="en-US" sz="2400" dirty="0" err="1" smtClean="0"/>
              <a:t>шли</a:t>
            </a:r>
            <a:r>
              <a:rPr lang="en-US" sz="2400" dirty="0"/>
              <a:t>    </a:t>
            </a:r>
          </a:p>
          <a:p>
            <a:r>
              <a:rPr lang="en-US" sz="2400" dirty="0"/>
              <a:t>в </a:t>
            </a:r>
            <a:r>
              <a:rPr lang="en-US" sz="2400" dirty="0" err="1"/>
              <a:t>порты</a:t>
            </a:r>
            <a:r>
              <a:rPr lang="en-US" sz="2400" dirty="0"/>
              <a:t> </a:t>
            </a:r>
            <a:r>
              <a:rPr lang="en-US" sz="2400" dirty="0" err="1"/>
              <a:t>Мурманск</a:t>
            </a:r>
            <a:r>
              <a:rPr lang="en-US" sz="2400" dirty="0"/>
              <a:t>, </a:t>
            </a:r>
            <a:r>
              <a:rPr lang="en-US" sz="2400" dirty="0" err="1"/>
              <a:t>Архангельск</a:t>
            </a:r>
            <a:r>
              <a:rPr lang="en-US" sz="2400" dirty="0"/>
              <a:t>, </a:t>
            </a:r>
            <a:r>
              <a:rPr lang="en-US" sz="2400" dirty="0" err="1"/>
              <a:t>Молотовск</a:t>
            </a:r>
            <a:r>
              <a:rPr lang="en-US" sz="2400" dirty="0"/>
              <a:t> </a:t>
            </a:r>
            <a:r>
              <a:rPr lang="en-US" sz="2400" dirty="0" err="1"/>
              <a:t>северные</a:t>
            </a:r>
            <a:r>
              <a:rPr lang="en-US" sz="2400" dirty="0"/>
              <a:t> </a:t>
            </a:r>
            <a:r>
              <a:rPr lang="en-US" sz="2400" dirty="0" err="1"/>
              <a:t>конвои</a:t>
            </a:r>
            <a:r>
              <a:rPr lang="en-US" sz="2400" dirty="0"/>
              <a:t>. </a:t>
            </a:r>
          </a:p>
          <a:p>
            <a:r>
              <a:rPr lang="en-US" sz="2400" dirty="0"/>
              <a:t>В </a:t>
            </a:r>
            <a:r>
              <a:rPr lang="en-US" sz="2400" dirty="0" err="1"/>
              <a:t>трюмах</a:t>
            </a:r>
            <a:r>
              <a:rPr lang="en-US" sz="2400" dirty="0"/>
              <a:t> </a:t>
            </a:r>
            <a:r>
              <a:rPr lang="en-US" sz="2400" dirty="0" err="1"/>
              <a:t>торговых</a:t>
            </a:r>
            <a:r>
              <a:rPr lang="en-US" sz="2400" dirty="0"/>
              <a:t> </a:t>
            </a:r>
            <a:r>
              <a:rPr lang="en-US" sz="2400" dirty="0" err="1"/>
              <a:t>судов</a:t>
            </a:r>
            <a:r>
              <a:rPr lang="en-US" sz="2400" dirty="0"/>
              <a:t> в </a:t>
            </a:r>
            <a:r>
              <a:rPr lang="en-US" sz="2400" dirty="0" err="1"/>
              <a:t>советские</a:t>
            </a:r>
            <a:r>
              <a:rPr lang="en-US" sz="2400" dirty="0"/>
              <a:t> </a:t>
            </a:r>
            <a:r>
              <a:rPr lang="en-US" sz="2400" dirty="0" err="1"/>
              <a:t>порты</a:t>
            </a:r>
            <a:r>
              <a:rPr lang="en-US" sz="2400" dirty="0"/>
              <a:t> </a:t>
            </a:r>
            <a:r>
              <a:rPr lang="en-US" sz="2400" dirty="0" err="1"/>
              <a:t>везли</a:t>
            </a:r>
            <a:r>
              <a:rPr lang="en-US" sz="2400" dirty="0"/>
              <a:t> </a:t>
            </a:r>
            <a:r>
              <a:rPr lang="en-US" sz="2400" dirty="0" err="1"/>
              <a:t>танки</a:t>
            </a:r>
            <a:r>
              <a:rPr lang="en-US" sz="2400" dirty="0"/>
              <a:t>, </a:t>
            </a:r>
            <a:r>
              <a:rPr lang="en-US" sz="2400" dirty="0" err="1"/>
              <a:t>самолёты</a:t>
            </a:r>
            <a:r>
              <a:rPr lang="en-US" sz="2400" dirty="0"/>
              <a:t>, </a:t>
            </a:r>
            <a:r>
              <a:rPr lang="en-US" sz="2400" dirty="0" err="1"/>
              <a:t>горюче-смазочные</a:t>
            </a:r>
            <a:r>
              <a:rPr lang="en-US" sz="2400" dirty="0"/>
              <a:t> </a:t>
            </a:r>
            <a:r>
              <a:rPr lang="en-US" sz="2400" dirty="0" err="1"/>
              <a:t>материалы</a:t>
            </a:r>
            <a:r>
              <a:rPr lang="en-US" sz="2400" dirty="0"/>
              <a:t>, </a:t>
            </a:r>
            <a:r>
              <a:rPr lang="en-US" sz="2400" dirty="0" err="1"/>
              <a:t>автомашины</a:t>
            </a:r>
            <a:r>
              <a:rPr lang="en-US" sz="2400" dirty="0"/>
              <a:t>, </a:t>
            </a:r>
            <a:r>
              <a:rPr lang="en-US" sz="2400" dirty="0" err="1"/>
              <a:t>продовольствие</a:t>
            </a:r>
            <a:r>
              <a:rPr lang="en-US" sz="2400" dirty="0"/>
              <a:t> и </a:t>
            </a:r>
            <a:r>
              <a:rPr lang="en-US" sz="2400" dirty="0" err="1"/>
              <a:t>другое</a:t>
            </a:r>
            <a:r>
              <a:rPr lang="en-US" sz="2400" dirty="0"/>
              <a:t>. </a:t>
            </a:r>
            <a:r>
              <a:rPr lang="en-US" sz="2400" dirty="0" err="1"/>
              <a:t>Первый</a:t>
            </a:r>
            <a:r>
              <a:rPr lang="en-US" sz="2400" dirty="0"/>
              <a:t> </a:t>
            </a:r>
            <a:r>
              <a:rPr lang="en-US" sz="2400" dirty="0" err="1"/>
              <a:t>конвой</a:t>
            </a:r>
            <a:r>
              <a:rPr lang="en-US" sz="2400" dirty="0"/>
              <a:t> «</a:t>
            </a:r>
            <a:r>
              <a:rPr lang="en-US" sz="2400" dirty="0" err="1"/>
              <a:t>Дервиш</a:t>
            </a:r>
            <a:r>
              <a:rPr lang="en-US" sz="2400" dirty="0"/>
              <a:t>» </a:t>
            </a:r>
            <a:r>
              <a:rPr lang="en-US" sz="2400" dirty="0" err="1"/>
              <a:t>пришёл</a:t>
            </a:r>
            <a:r>
              <a:rPr lang="en-US" sz="2400" dirty="0"/>
              <a:t> в </a:t>
            </a:r>
            <a:r>
              <a:rPr lang="en-US" sz="2400" dirty="0" err="1"/>
              <a:t>Архангельск</a:t>
            </a:r>
            <a:r>
              <a:rPr lang="en-US" sz="2400" dirty="0"/>
              <a:t> 31августа 1941 </a:t>
            </a:r>
            <a:r>
              <a:rPr lang="en-US" sz="2400" dirty="0" err="1"/>
              <a:t>года</a:t>
            </a:r>
            <a:r>
              <a:rPr lang="en-US" sz="2400" dirty="0"/>
              <a:t>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90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Город</a:t>
            </a:r>
            <a:r>
              <a:rPr lang="en-US" sz="2400" dirty="0"/>
              <a:t> </a:t>
            </a:r>
            <a:r>
              <a:rPr lang="en-US" sz="2400" dirty="0" err="1"/>
              <a:t>Архангельск</a:t>
            </a:r>
            <a:r>
              <a:rPr lang="en-US" sz="2400" dirty="0"/>
              <a:t>, </a:t>
            </a:r>
            <a:r>
              <a:rPr lang="en-US" sz="2400" dirty="0" err="1"/>
              <a:t>находясь</a:t>
            </a:r>
            <a:r>
              <a:rPr lang="en-US" sz="2400" dirty="0"/>
              <a:t> </a:t>
            </a:r>
            <a:r>
              <a:rPr lang="en-US" sz="2400" dirty="0" err="1"/>
              <a:t>глубоко</a:t>
            </a:r>
            <a:r>
              <a:rPr lang="en-US" sz="2400" dirty="0"/>
              <a:t> в </a:t>
            </a:r>
            <a:r>
              <a:rPr lang="en-US" sz="2400" dirty="0" err="1"/>
              <a:t>тылу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раз</a:t>
            </a:r>
            <a:r>
              <a:rPr lang="en-US" sz="2400" dirty="0"/>
              <a:t> </a:t>
            </a:r>
            <a:r>
              <a:rPr lang="en-US" sz="2400" dirty="0" err="1" smtClean="0"/>
              <a:t>подвергался</a:t>
            </a:r>
            <a:r>
              <a:rPr lang="ru-RU" sz="2400" dirty="0" smtClean="0"/>
              <a:t> </a:t>
            </a:r>
            <a:r>
              <a:rPr lang="en-US" sz="2400" dirty="0" err="1"/>
              <a:t>бомбардировкам</a:t>
            </a:r>
            <a:r>
              <a:rPr lang="en-US" sz="2400" dirty="0"/>
              <a:t>    </a:t>
            </a:r>
            <a:r>
              <a:rPr lang="en-US" sz="2400" dirty="0" err="1" smtClean="0"/>
              <a:t>фашистской</a:t>
            </a:r>
            <a:r>
              <a:rPr lang="en-US" sz="2400" dirty="0" smtClean="0"/>
              <a:t> </a:t>
            </a:r>
            <a:r>
              <a:rPr lang="en-US" sz="2400" dirty="0" err="1"/>
              <a:t>авиации</a:t>
            </a:r>
            <a:r>
              <a:rPr lang="en-US" sz="2400" dirty="0"/>
              <a:t>. </a:t>
            </a:r>
            <a:r>
              <a:rPr lang="en-US" sz="2400" dirty="0" err="1"/>
              <a:t>Первые</a:t>
            </a:r>
            <a:r>
              <a:rPr lang="en-US" sz="2400" dirty="0"/>
              <a:t> </a:t>
            </a:r>
            <a:r>
              <a:rPr lang="en-US" sz="2400" dirty="0" err="1"/>
              <a:t>фугасные</a:t>
            </a:r>
            <a:r>
              <a:rPr lang="en-US" sz="2400" dirty="0"/>
              <a:t> и </a:t>
            </a:r>
            <a:r>
              <a:rPr lang="en-US" sz="2400" dirty="0" err="1"/>
              <a:t>зажигательные</a:t>
            </a:r>
            <a:r>
              <a:rPr lang="en-US" sz="2400" dirty="0"/>
              <a:t> </a:t>
            </a:r>
            <a:r>
              <a:rPr lang="en-US" sz="2400" dirty="0" err="1"/>
              <a:t>бомбы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наш</a:t>
            </a:r>
            <a:r>
              <a:rPr lang="en-US" sz="2400" dirty="0"/>
              <a:t> </a:t>
            </a:r>
            <a:r>
              <a:rPr lang="en-US" sz="2400" dirty="0" err="1"/>
              <a:t>город</a:t>
            </a:r>
            <a:r>
              <a:rPr lang="en-US" sz="2400" dirty="0"/>
              <a:t> </a:t>
            </a:r>
            <a:r>
              <a:rPr lang="en-US" sz="2400" dirty="0" err="1"/>
              <a:t>были</a:t>
            </a:r>
            <a:r>
              <a:rPr lang="en-US" sz="2400" dirty="0"/>
              <a:t> </a:t>
            </a:r>
            <a:r>
              <a:rPr lang="en-US" sz="2400" dirty="0" err="1" smtClean="0"/>
              <a:t>сброшены</a:t>
            </a:r>
            <a:r>
              <a:rPr lang="en-US" sz="2400" dirty="0"/>
              <a:t> в </a:t>
            </a:r>
            <a:r>
              <a:rPr lang="en-US" sz="2400" dirty="0" err="1"/>
              <a:t>ночь</a:t>
            </a:r>
            <a:r>
              <a:rPr lang="en-US" sz="2400" dirty="0"/>
              <a:t> с 24 </a:t>
            </a:r>
            <a:r>
              <a:rPr lang="en-US" sz="2400" dirty="0" err="1"/>
              <a:t>на</a:t>
            </a:r>
            <a:r>
              <a:rPr lang="en-US" sz="2400" dirty="0"/>
              <a:t> 25 </a:t>
            </a:r>
            <a:r>
              <a:rPr lang="en-US" sz="2400" dirty="0" err="1"/>
              <a:t>августа</a:t>
            </a:r>
            <a:r>
              <a:rPr lang="en-US" sz="2400" dirty="0"/>
              <a:t> 1942 </a:t>
            </a:r>
            <a:r>
              <a:rPr lang="en-US" sz="2400" dirty="0" err="1"/>
              <a:t>года</a:t>
            </a:r>
            <a:r>
              <a:rPr lang="en-US" sz="2400" dirty="0"/>
              <a:t>. </a:t>
            </a:r>
            <a:r>
              <a:rPr lang="en-US" sz="2400" dirty="0" err="1" smtClean="0"/>
              <a:t>Налёты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вражеской</a:t>
            </a:r>
            <a:r>
              <a:rPr lang="en-US" sz="2400" dirty="0"/>
              <a:t> </a:t>
            </a:r>
            <a:r>
              <a:rPr lang="ru-RU" sz="2400" dirty="0" smtClean="0"/>
              <a:t> </a:t>
            </a:r>
            <a:r>
              <a:rPr lang="en-US" sz="2400" dirty="0" err="1" smtClean="0"/>
              <a:t>авиации</a:t>
            </a:r>
            <a:r>
              <a:rPr lang="en-US" sz="2400" dirty="0" smtClean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Архангельск</a:t>
            </a:r>
            <a:r>
              <a:rPr lang="en-US" sz="2400" dirty="0"/>
              <a:t> </a:t>
            </a:r>
            <a:r>
              <a:rPr lang="en-US" sz="2400" dirty="0" err="1"/>
              <a:t>продолжались</a:t>
            </a:r>
            <a:r>
              <a:rPr lang="en-US" sz="2400" dirty="0"/>
              <a:t> </a:t>
            </a:r>
            <a:r>
              <a:rPr lang="en-US" sz="2400" dirty="0" err="1" smtClean="0"/>
              <a:t>до</a:t>
            </a:r>
            <a:r>
              <a:rPr lang="en-US" sz="2400" dirty="0" smtClean="0"/>
              <a:t> </a:t>
            </a:r>
            <a:r>
              <a:rPr lang="en-US" sz="2400" dirty="0" err="1"/>
              <a:t>осени</a:t>
            </a:r>
            <a:r>
              <a:rPr lang="en-US" sz="2400" dirty="0"/>
              <a:t> 1944 </a:t>
            </a:r>
            <a:r>
              <a:rPr lang="en-US" sz="2400" dirty="0" err="1"/>
              <a:t>года</a:t>
            </a:r>
            <a:r>
              <a:rPr lang="en-US" sz="2400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https://vsg.edusite.ru/images/p370_02image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8" y="2692663"/>
            <a:ext cx="3773602" cy="2758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vsg.edusite.ru/images/p370_98image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43" y="2640008"/>
            <a:ext cx="3791857" cy="2811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47122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В </a:t>
            </a:r>
            <a:r>
              <a:rPr lang="en-US" sz="2400" dirty="0" err="1"/>
              <a:t>годы</a:t>
            </a:r>
            <a:r>
              <a:rPr lang="en-US" sz="2400" dirty="0"/>
              <a:t> </a:t>
            </a:r>
            <a:r>
              <a:rPr lang="en-US" sz="2400" dirty="0" err="1"/>
              <a:t>войны</a:t>
            </a:r>
            <a:r>
              <a:rPr lang="en-US" sz="2400" dirty="0"/>
              <a:t> в </a:t>
            </a:r>
            <a:r>
              <a:rPr lang="en-US" sz="2400" dirty="0" err="1"/>
              <a:t>Архангельске</a:t>
            </a:r>
            <a:r>
              <a:rPr lang="en-US" sz="2400" dirty="0"/>
              <a:t> </a:t>
            </a:r>
            <a:r>
              <a:rPr lang="en-US" sz="2400" dirty="0" err="1"/>
              <a:t>было</a:t>
            </a:r>
            <a:r>
              <a:rPr lang="en-US" sz="2400" dirty="0"/>
              <a:t> </a:t>
            </a:r>
            <a:r>
              <a:rPr lang="en-US" sz="2400" dirty="0" err="1"/>
              <a:t>тяжёлое</a:t>
            </a:r>
            <a:r>
              <a:rPr lang="en-US" sz="2400" dirty="0"/>
              <a:t> </a:t>
            </a:r>
            <a:r>
              <a:rPr lang="en-US" sz="2400" dirty="0" err="1"/>
              <a:t>продовольственное</a:t>
            </a:r>
            <a:r>
              <a:rPr lang="en-US" sz="2400" dirty="0"/>
              <a:t> </a:t>
            </a:r>
            <a:r>
              <a:rPr lang="en-US" sz="2400" dirty="0" err="1"/>
              <a:t>положение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err="1"/>
              <a:t>Те</a:t>
            </a:r>
            <a:r>
              <a:rPr lang="en-US" sz="2400" dirty="0"/>
              <a:t>, </a:t>
            </a:r>
            <a:r>
              <a:rPr lang="en-US" sz="2400" dirty="0" err="1"/>
              <a:t>кто</a:t>
            </a:r>
            <a:r>
              <a:rPr lang="en-US" sz="2400" dirty="0"/>
              <a:t> </a:t>
            </a:r>
            <a:r>
              <a:rPr lang="en-US" sz="2400" dirty="0" err="1"/>
              <a:t>работал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заводах</a:t>
            </a:r>
            <a:r>
              <a:rPr lang="en-US" sz="2400" dirty="0"/>
              <a:t> (</a:t>
            </a:r>
            <a:r>
              <a:rPr lang="en-US" sz="2400" dirty="0" err="1"/>
              <a:t>например</a:t>
            </a:r>
            <a:r>
              <a:rPr lang="en-US" sz="2400" dirty="0"/>
              <a:t>: СЦБК, СЛДК, СМЗ, «</a:t>
            </a:r>
            <a:r>
              <a:rPr lang="en-US" sz="2400" dirty="0" err="1"/>
              <a:t>Красная</a:t>
            </a:r>
            <a:r>
              <a:rPr lang="en-US" sz="2400" dirty="0"/>
              <a:t> </a:t>
            </a:r>
            <a:r>
              <a:rPr lang="en-US" sz="2400" dirty="0" err="1"/>
              <a:t>кузница</a:t>
            </a:r>
            <a:r>
              <a:rPr lang="en-US" sz="2400" dirty="0"/>
              <a:t>»), </a:t>
            </a:r>
            <a:r>
              <a:rPr lang="en-US" sz="2400" dirty="0" err="1"/>
              <a:t>получал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800 </a:t>
            </a:r>
            <a:r>
              <a:rPr lang="en-US" sz="2400" dirty="0" err="1"/>
              <a:t>грамм</a:t>
            </a:r>
            <a:r>
              <a:rPr lang="en-US" sz="2400" dirty="0"/>
              <a:t> </a:t>
            </a:r>
            <a:r>
              <a:rPr lang="en-US" sz="2400" dirty="0" err="1"/>
              <a:t>хлеба</a:t>
            </a:r>
            <a:r>
              <a:rPr lang="en-US" sz="2400" dirty="0"/>
              <a:t>. А </a:t>
            </a:r>
            <a:r>
              <a:rPr lang="en-US" sz="2400" dirty="0" err="1"/>
              <a:t>те</a:t>
            </a:r>
            <a:r>
              <a:rPr lang="en-US" sz="2400" dirty="0"/>
              <a:t>, </a:t>
            </a:r>
            <a:r>
              <a:rPr lang="en-US" sz="2400" dirty="0" err="1"/>
              <a:t>кто</a:t>
            </a:r>
            <a:r>
              <a:rPr lang="en-US" sz="2400" dirty="0"/>
              <a:t> </a:t>
            </a:r>
            <a:r>
              <a:rPr lang="en-US" sz="2400" dirty="0" err="1"/>
              <a:t>работал</a:t>
            </a:r>
            <a:r>
              <a:rPr lang="en-US" sz="2400" dirty="0"/>
              <a:t> в </a:t>
            </a:r>
            <a:r>
              <a:rPr lang="en-US" sz="2400" dirty="0" err="1"/>
              <a:t>библиотеках</a:t>
            </a:r>
            <a:r>
              <a:rPr lang="en-US" sz="2400" dirty="0"/>
              <a:t>, в </a:t>
            </a:r>
            <a:r>
              <a:rPr lang="en-US" sz="2400" dirty="0" err="1"/>
              <a:t>детских</a:t>
            </a:r>
            <a:r>
              <a:rPr lang="en-US" sz="2400" dirty="0"/>
              <a:t> </a:t>
            </a:r>
            <a:r>
              <a:rPr lang="en-US" sz="2400" dirty="0" err="1"/>
              <a:t>садах</a:t>
            </a:r>
            <a:r>
              <a:rPr lang="en-US" sz="2400" dirty="0"/>
              <a:t>, в </a:t>
            </a:r>
            <a:r>
              <a:rPr lang="en-US" sz="2400" dirty="0" err="1"/>
              <a:t>школах</a:t>
            </a:r>
            <a:r>
              <a:rPr lang="en-US" sz="2400" dirty="0"/>
              <a:t> </a:t>
            </a:r>
            <a:r>
              <a:rPr lang="en-US" sz="2400" dirty="0" err="1"/>
              <a:t>получал</a:t>
            </a:r>
            <a:r>
              <a:rPr lang="en-US" sz="2400" dirty="0"/>
              <a:t>  </a:t>
            </a:r>
            <a:r>
              <a:rPr lang="en-US" sz="2400" dirty="0" err="1"/>
              <a:t>по</a:t>
            </a:r>
            <a:r>
              <a:rPr lang="en-US" sz="2400" dirty="0"/>
              <a:t> 400 </a:t>
            </a:r>
            <a:r>
              <a:rPr lang="en-US" sz="2400" dirty="0" err="1"/>
              <a:t>грамм</a:t>
            </a:r>
            <a:r>
              <a:rPr lang="en-US" sz="2400" dirty="0"/>
              <a:t>. </a:t>
            </a:r>
            <a:r>
              <a:rPr lang="en-US" sz="2400" dirty="0" err="1"/>
              <a:t>Но</a:t>
            </a:r>
            <a:r>
              <a:rPr lang="en-US" sz="2400" dirty="0"/>
              <a:t> </a:t>
            </a:r>
            <a:r>
              <a:rPr lang="en-US" sz="2400" dirty="0" err="1"/>
              <a:t>было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, </a:t>
            </a: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норма</a:t>
            </a:r>
            <a:r>
              <a:rPr lang="en-US" sz="2400" dirty="0"/>
              <a:t> </a:t>
            </a:r>
            <a:r>
              <a:rPr lang="en-US" sz="2400" dirty="0" err="1"/>
              <a:t>хлеба</a:t>
            </a:r>
            <a:r>
              <a:rPr lang="en-US" sz="2400" dirty="0"/>
              <a:t> </a:t>
            </a:r>
            <a:r>
              <a:rPr lang="en-US" sz="2400" dirty="0" err="1"/>
              <a:t>составляла</a:t>
            </a:r>
            <a:r>
              <a:rPr lang="en-US" sz="2400" dirty="0"/>
              <a:t> 125-200 </a:t>
            </a:r>
            <a:r>
              <a:rPr lang="en-US" sz="2400" dirty="0" err="1"/>
              <a:t>грамм</a:t>
            </a:r>
            <a:r>
              <a:rPr lang="en-US" sz="2400" dirty="0"/>
              <a:t>. </a:t>
            </a:r>
            <a:r>
              <a:rPr lang="en-US" sz="2400" dirty="0" err="1"/>
              <a:t>Архангельск</a:t>
            </a:r>
            <a:r>
              <a:rPr lang="en-US" sz="2400" dirty="0"/>
              <a:t> </a:t>
            </a:r>
            <a:r>
              <a:rPr lang="en-US" sz="2400" dirty="0" err="1"/>
              <a:t>был</a:t>
            </a:r>
            <a:r>
              <a:rPr lang="en-US" sz="2400" dirty="0"/>
              <a:t> </a:t>
            </a:r>
            <a:r>
              <a:rPr lang="en-US" sz="2400" dirty="0" err="1"/>
              <a:t>практически</a:t>
            </a:r>
            <a:r>
              <a:rPr lang="en-US" sz="2400" dirty="0"/>
              <a:t> в </a:t>
            </a:r>
            <a:r>
              <a:rPr lang="en-US" sz="2400" dirty="0" err="1"/>
              <a:t>блокаде</a:t>
            </a:r>
            <a:r>
              <a:rPr lang="en-US" sz="2400" dirty="0"/>
              <a:t>,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количеству</a:t>
            </a:r>
            <a:r>
              <a:rPr lang="en-US" sz="2400" dirty="0"/>
              <a:t> </a:t>
            </a:r>
            <a:r>
              <a:rPr lang="en-US" sz="2400" dirty="0" err="1"/>
              <a:t>умерших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голода</a:t>
            </a:r>
            <a:r>
              <a:rPr lang="en-US" sz="2400" dirty="0"/>
              <a:t> </a:t>
            </a:r>
            <a:r>
              <a:rPr lang="en-US" sz="2400" dirty="0" err="1"/>
              <a:t>наш</a:t>
            </a:r>
            <a:r>
              <a:rPr lang="en-US" sz="2400" dirty="0"/>
              <a:t> </a:t>
            </a:r>
            <a:r>
              <a:rPr lang="en-US" sz="2400" dirty="0" err="1"/>
              <a:t>город</a:t>
            </a:r>
            <a:r>
              <a:rPr lang="en-US" sz="2400" dirty="0"/>
              <a:t> </a:t>
            </a:r>
            <a:r>
              <a:rPr lang="en-US" sz="2400" dirty="0" err="1"/>
              <a:t>занимает</a:t>
            </a:r>
            <a:r>
              <a:rPr lang="en-US" sz="2400" dirty="0"/>
              <a:t> </a:t>
            </a:r>
            <a:r>
              <a:rPr lang="en-US" sz="2400" dirty="0" err="1"/>
              <a:t>второе</a:t>
            </a:r>
            <a:r>
              <a:rPr lang="en-US" sz="2400" dirty="0"/>
              <a:t> </a:t>
            </a:r>
            <a:r>
              <a:rPr lang="en-US" sz="2400" dirty="0" err="1"/>
              <a:t>место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Ленинграда</a:t>
            </a:r>
            <a:r>
              <a:rPr lang="en-US" sz="2400" dirty="0"/>
              <a:t>...</a:t>
            </a:r>
            <a:endParaRPr lang="ru-RU" sz="2400" dirty="0"/>
          </a:p>
        </p:txBody>
      </p:sp>
      <p:pic>
        <p:nvPicPr>
          <p:cNvPr id="6148" name="Picture 4" descr="https://vsg.edusite.ru/images/p370_03_image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40" y="1240561"/>
            <a:ext cx="3530852" cy="3188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18864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О </a:t>
            </a:r>
            <a:r>
              <a:rPr lang="en-US" sz="2400" dirty="0" err="1"/>
              <a:t>том</a:t>
            </a:r>
            <a:r>
              <a:rPr lang="en-US" sz="2400" dirty="0"/>
              <a:t> </a:t>
            </a:r>
            <a:r>
              <a:rPr lang="en-US" sz="2400" dirty="0" err="1"/>
              <a:t>голодном</a:t>
            </a:r>
            <a:r>
              <a:rPr lang="en-US" sz="2400" dirty="0"/>
              <a:t> </a:t>
            </a:r>
            <a:r>
              <a:rPr lang="en-US" sz="2400" dirty="0" err="1"/>
              <a:t>времени</a:t>
            </a:r>
            <a:r>
              <a:rPr lang="en-US" sz="2400" dirty="0"/>
              <a:t> в </a:t>
            </a:r>
            <a:r>
              <a:rPr lang="en-US" sz="2400" dirty="0" err="1"/>
              <a:t>нашем</a:t>
            </a:r>
            <a:r>
              <a:rPr lang="en-US" sz="2400" dirty="0"/>
              <a:t> </a:t>
            </a:r>
            <a:r>
              <a:rPr lang="en-US" sz="2400" dirty="0" err="1"/>
              <a:t>городе</a:t>
            </a:r>
            <a:r>
              <a:rPr lang="en-US" sz="2400" dirty="0"/>
              <a:t> </a:t>
            </a:r>
            <a:r>
              <a:rPr lang="en-US" sz="2400" dirty="0" err="1"/>
              <a:t>напоминает</a:t>
            </a:r>
            <a:r>
              <a:rPr lang="en-US" sz="2400" dirty="0"/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Памятник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тюленю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стоит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Набережной</a:t>
            </a:r>
            <a:r>
              <a:rPr lang="en-US" sz="2400" dirty="0"/>
              <a:t> </a:t>
            </a:r>
            <a:r>
              <a:rPr lang="en-US" sz="2400" dirty="0" err="1"/>
              <a:t>Северной</a:t>
            </a:r>
            <a:r>
              <a:rPr lang="en-US" sz="2400" dirty="0"/>
              <a:t> </a:t>
            </a:r>
            <a:r>
              <a:rPr lang="en-US" sz="2400" dirty="0" err="1"/>
              <a:t>Двины</a:t>
            </a:r>
            <a:endParaRPr lang="en-US" sz="2400" dirty="0"/>
          </a:p>
          <a:p>
            <a:r>
              <a:rPr lang="en-US" sz="2400" dirty="0" smtClean="0"/>
              <a:t>в </a:t>
            </a:r>
            <a:r>
              <a:rPr lang="en-US" sz="2400" dirty="0" err="1"/>
              <a:t>районе</a:t>
            </a:r>
            <a:r>
              <a:rPr lang="en-US" sz="2400" dirty="0"/>
              <a:t> </a:t>
            </a:r>
            <a:r>
              <a:rPr lang="en-US" sz="2400" dirty="0" err="1"/>
              <a:t>площади</a:t>
            </a:r>
            <a:r>
              <a:rPr lang="en-US" sz="2400" dirty="0"/>
              <a:t> </a:t>
            </a:r>
            <a:r>
              <a:rPr lang="en-US" sz="2400" dirty="0" err="1"/>
              <a:t>Мира</a:t>
            </a:r>
            <a:r>
              <a:rPr lang="en-US" sz="2400" dirty="0"/>
              <a:t>.</a:t>
            </a:r>
            <a:endParaRPr lang="en-US" sz="2400" dirty="0">
              <a:effectLst/>
            </a:endParaRPr>
          </a:p>
        </p:txBody>
      </p:sp>
      <p:pic>
        <p:nvPicPr>
          <p:cNvPr id="5122" name="Picture 2" descr="Памятник Тюленю в Архангельс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20" y="2218735"/>
            <a:ext cx="58326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111" y="173864"/>
            <a:ext cx="61926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Памятник тюленю</a:t>
            </a:r>
          </a:p>
          <a:p>
            <a:r>
              <a:rPr lang="ru-RU" i="1" u="sng" dirty="0">
                <a:hlinkClick r:id="rId4"/>
              </a:rPr>
              <a:t>Жанна Беликова</a:t>
            </a:r>
            <a:endParaRPr lang="ru-RU" u="sng" dirty="0"/>
          </a:p>
          <a:p>
            <a:r>
              <a:rPr lang="ru-RU" dirty="0"/>
              <a:t>Поросли травой поля сражений,</a:t>
            </a:r>
            <a:br>
              <a:rPr lang="ru-RU" dirty="0"/>
            </a:br>
            <a:r>
              <a:rPr lang="ru-RU" dirty="0"/>
              <a:t>Только память по ночам не спит.</a:t>
            </a:r>
            <a:br>
              <a:rPr lang="ru-RU" dirty="0"/>
            </a:br>
            <a:r>
              <a:rPr lang="ru-RU" dirty="0"/>
              <a:t>Памятник спасителю-тюленю</a:t>
            </a:r>
            <a:br>
              <a:rPr lang="ru-RU" dirty="0"/>
            </a:br>
            <a:r>
              <a:rPr lang="ru-RU" dirty="0"/>
              <a:t>В городе Архангельске стоит.</a:t>
            </a:r>
            <a:br>
              <a:rPr lang="ru-RU" dirty="0"/>
            </a:br>
            <a:r>
              <a:rPr lang="ru-RU" dirty="0"/>
              <a:t>Пережить военные невзгоды</a:t>
            </a:r>
            <a:br>
              <a:rPr lang="ru-RU" dirty="0"/>
            </a:br>
            <a:r>
              <a:rPr lang="ru-RU" dirty="0"/>
              <a:t>Жителям помог тюлений жир.</a:t>
            </a:r>
            <a:br>
              <a:rPr lang="ru-RU" dirty="0"/>
            </a:br>
            <a:r>
              <a:rPr lang="ru-RU" dirty="0"/>
              <a:t>Он, тюлень, стал символом свободы,</a:t>
            </a:r>
            <a:br>
              <a:rPr lang="ru-RU" dirty="0"/>
            </a:br>
            <a:r>
              <a:rPr lang="ru-RU" dirty="0"/>
              <a:t>Приближая долгожданный мир!</a:t>
            </a:r>
            <a:br>
              <a:rPr lang="ru-RU" dirty="0"/>
            </a:br>
            <a:r>
              <a:rPr lang="ru-RU" dirty="0"/>
              <a:t>Он, тюлень, стал символом надежды</a:t>
            </a:r>
            <a:br>
              <a:rPr lang="ru-RU" dirty="0"/>
            </a:br>
            <a:r>
              <a:rPr lang="ru-RU" dirty="0"/>
              <a:t>Для детей, ослабленных войной,</a:t>
            </a:r>
            <a:br>
              <a:rPr lang="ru-RU" dirty="0"/>
            </a:br>
            <a:r>
              <a:rPr lang="ru-RU" dirty="0"/>
              <a:t>Для людей, ковавших День Победы</a:t>
            </a:r>
            <a:br>
              <a:rPr lang="ru-RU" dirty="0"/>
            </a:br>
            <a:r>
              <a:rPr lang="ru-RU" dirty="0"/>
              <a:t>В городе, куда спешил конвой!</a:t>
            </a:r>
            <a:br>
              <a:rPr lang="ru-RU" dirty="0"/>
            </a:br>
            <a:r>
              <a:rPr lang="ru-RU" dirty="0"/>
              <a:t>Эти дети и поныне живы.</a:t>
            </a:r>
            <a:br>
              <a:rPr lang="ru-RU" dirty="0"/>
            </a:br>
            <a:r>
              <a:rPr lang="ru-RU" dirty="0"/>
              <a:t>Их осталось мало, но они</a:t>
            </a:r>
            <a:br>
              <a:rPr lang="ru-RU" dirty="0"/>
            </a:br>
            <a:r>
              <a:rPr lang="ru-RU" dirty="0"/>
              <a:t>Помнят привкус слёз, и привкус жира,</a:t>
            </a:r>
            <a:br>
              <a:rPr lang="ru-RU" dirty="0"/>
            </a:br>
            <a:r>
              <a:rPr lang="ru-RU" dirty="0"/>
              <a:t>И в ночи фугасные огни.</a:t>
            </a:r>
            <a:br>
              <a:rPr lang="ru-RU" dirty="0"/>
            </a:br>
            <a:r>
              <a:rPr lang="ru-RU" dirty="0"/>
              <a:t>Эхом отдаётся поколениям</a:t>
            </a:r>
            <a:br>
              <a:rPr lang="ru-RU" dirty="0"/>
            </a:br>
            <a:r>
              <a:rPr lang="ru-RU" dirty="0"/>
              <a:t>Память, облачённая в гранит.</a:t>
            </a:r>
            <a:br>
              <a:rPr lang="ru-RU" dirty="0"/>
            </a:br>
            <a:r>
              <a:rPr lang="ru-RU" dirty="0"/>
              <a:t>Памятник спасителю-тюленю</a:t>
            </a:r>
            <a:br>
              <a:rPr lang="ru-RU" dirty="0"/>
            </a:br>
            <a:r>
              <a:rPr lang="ru-RU" dirty="0"/>
              <a:t>В городе Архангельске стоит!</a:t>
            </a:r>
          </a:p>
        </p:txBody>
      </p:sp>
    </p:spTree>
    <p:extLst>
      <p:ext uri="{BB962C8B-B14F-4D97-AF65-F5344CB8AC3E}">
        <p14:creationId xmlns:p14="http://schemas.microsoft.com/office/powerpoint/2010/main" val="1470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35aa62a259cb25aa2699ab3c8ea35ceb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250" l="9180" r="947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2" y="3190915"/>
            <a:ext cx="3522818" cy="36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5" y="116632"/>
            <a:ext cx="57606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В </a:t>
            </a:r>
            <a:r>
              <a:rPr lang="en-US" sz="2000" dirty="0" err="1"/>
              <a:t>декабре</a:t>
            </a:r>
            <a:r>
              <a:rPr lang="en-US" sz="2000" dirty="0"/>
              <a:t> 1942 </a:t>
            </a:r>
            <a:r>
              <a:rPr lang="en-US" sz="2000" dirty="0" err="1"/>
              <a:t>года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добровольцев</a:t>
            </a:r>
            <a:r>
              <a:rPr lang="en-US" sz="2000" dirty="0"/>
              <a:t> </a:t>
            </a:r>
            <a:r>
              <a:rPr lang="en-US" sz="2000" dirty="0" err="1"/>
              <a:t>Архангельской</a:t>
            </a:r>
            <a:r>
              <a:rPr lang="en-US" sz="2000" dirty="0"/>
              <a:t>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были</a:t>
            </a:r>
            <a:r>
              <a:rPr lang="en-US" sz="2000" dirty="0"/>
              <a:t> </a:t>
            </a:r>
            <a:r>
              <a:rPr lang="en-US" sz="2000" dirty="0" err="1"/>
              <a:t>сформированы</a:t>
            </a:r>
            <a:r>
              <a:rPr lang="en-US" sz="2000" dirty="0"/>
              <a:t> </a:t>
            </a:r>
            <a:r>
              <a:rPr lang="en-US" sz="2000" dirty="0" err="1"/>
              <a:t>партизанские</a:t>
            </a:r>
            <a:r>
              <a:rPr lang="en-US" sz="2000" dirty="0"/>
              <a:t> </a:t>
            </a:r>
            <a:r>
              <a:rPr lang="en-US" sz="2000" dirty="0" err="1"/>
              <a:t>отряды</a:t>
            </a:r>
            <a:r>
              <a:rPr lang="en-US" sz="2000" dirty="0"/>
              <a:t> «</a:t>
            </a:r>
            <a:r>
              <a:rPr lang="en-US" sz="2000" dirty="0" err="1"/>
              <a:t>Полярник</a:t>
            </a:r>
            <a:r>
              <a:rPr lang="en-US" sz="2000" dirty="0"/>
              <a:t>», «</a:t>
            </a:r>
            <a:r>
              <a:rPr lang="en-US" sz="2000" dirty="0" err="1"/>
              <a:t>Большевик</a:t>
            </a:r>
            <a:r>
              <a:rPr lang="en-US" sz="2000" dirty="0"/>
              <a:t>» и «</a:t>
            </a:r>
            <a:r>
              <a:rPr lang="en-US" sz="2000" dirty="0" err="1"/>
              <a:t>Сталинец</a:t>
            </a:r>
            <a:r>
              <a:rPr lang="en-US" sz="2000" dirty="0"/>
              <a:t>», </a:t>
            </a:r>
            <a:r>
              <a:rPr lang="en-US" sz="2000" dirty="0" err="1"/>
              <a:t>которые</a:t>
            </a:r>
            <a:r>
              <a:rPr lang="en-US" sz="2000" dirty="0"/>
              <a:t> </a:t>
            </a:r>
            <a:r>
              <a:rPr lang="en-US" sz="2000" dirty="0" err="1"/>
              <a:t>действовали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территории</a:t>
            </a:r>
            <a:r>
              <a:rPr lang="en-US" sz="2000" dirty="0"/>
              <a:t> </a:t>
            </a:r>
            <a:r>
              <a:rPr lang="en-US" sz="2000" dirty="0" err="1"/>
              <a:t>Карелии</a:t>
            </a:r>
            <a:r>
              <a:rPr lang="en-US" sz="2000" dirty="0"/>
              <a:t> и </a:t>
            </a:r>
            <a:r>
              <a:rPr lang="en-US" sz="2000" dirty="0" err="1"/>
              <a:t>Советского</a:t>
            </a:r>
            <a:r>
              <a:rPr lang="en-US" sz="2000" dirty="0"/>
              <a:t> </a:t>
            </a:r>
            <a:r>
              <a:rPr lang="en-US" sz="2000" dirty="0" err="1"/>
              <a:t>Заполярья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err="1"/>
              <a:t>Из</a:t>
            </a:r>
            <a:r>
              <a:rPr lang="en-US" sz="2000" dirty="0"/>
              <a:t> </a:t>
            </a:r>
            <a:r>
              <a:rPr lang="en-US" sz="2000" dirty="0" err="1"/>
              <a:t>жителей</a:t>
            </a:r>
            <a:r>
              <a:rPr lang="en-US" sz="2000" dirty="0"/>
              <a:t> </a:t>
            </a:r>
            <a:r>
              <a:rPr lang="en-US" sz="2000" dirty="0" err="1"/>
              <a:t>города</a:t>
            </a:r>
            <a:r>
              <a:rPr lang="en-US" sz="2000" dirty="0"/>
              <a:t> </a:t>
            </a:r>
            <a:r>
              <a:rPr lang="en-US" sz="2000" dirty="0" err="1"/>
              <a:t>Архангельска</a:t>
            </a:r>
            <a:r>
              <a:rPr lang="en-US" sz="2000" dirty="0"/>
              <a:t> и </a:t>
            </a:r>
            <a:r>
              <a:rPr lang="en-US" sz="2000" dirty="0" err="1"/>
              <a:t>области</a:t>
            </a:r>
            <a:r>
              <a:rPr lang="en-US" sz="2000" dirty="0"/>
              <a:t> </a:t>
            </a:r>
            <a:r>
              <a:rPr lang="en-US" sz="2000" dirty="0" err="1"/>
              <a:t>было</a:t>
            </a:r>
            <a:r>
              <a:rPr lang="en-US" sz="2000" dirty="0"/>
              <a:t> </a:t>
            </a:r>
            <a:r>
              <a:rPr lang="en-US" sz="2000" dirty="0" err="1"/>
              <a:t>сформировано</a:t>
            </a:r>
            <a:endParaRPr lang="en-US" sz="2000" dirty="0"/>
          </a:p>
          <a:p>
            <a:r>
              <a:rPr lang="en-US" sz="2000" b="1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/>
              <a:t>стрелковые</a:t>
            </a:r>
            <a:r>
              <a:rPr lang="en-US" sz="2000" dirty="0"/>
              <a:t> </a:t>
            </a:r>
            <a:r>
              <a:rPr lang="en-US" sz="2000" dirty="0" err="1"/>
              <a:t>дивизии</a:t>
            </a:r>
            <a:r>
              <a:rPr lang="en-US" sz="2000" dirty="0"/>
              <a:t>,</a:t>
            </a:r>
          </a:p>
          <a:p>
            <a:r>
              <a:rPr lang="en-US" sz="2000" b="1" dirty="0"/>
              <a:t>5</a:t>
            </a:r>
            <a:r>
              <a:rPr lang="en-US" sz="2000" dirty="0"/>
              <a:t> </a:t>
            </a:r>
            <a:r>
              <a:rPr lang="en-US" sz="2000" dirty="0" err="1"/>
              <a:t>отдельных</a:t>
            </a:r>
            <a:r>
              <a:rPr lang="en-US" sz="2000" dirty="0"/>
              <a:t> </a:t>
            </a:r>
            <a:r>
              <a:rPr lang="en-US" sz="2000" dirty="0" err="1"/>
              <a:t>стрелковых</a:t>
            </a:r>
            <a:r>
              <a:rPr lang="en-US" sz="2000" dirty="0"/>
              <a:t> </a:t>
            </a:r>
            <a:r>
              <a:rPr lang="en-US" sz="2000" dirty="0" err="1"/>
              <a:t>лыжных</a:t>
            </a:r>
            <a:r>
              <a:rPr lang="en-US" sz="2000" dirty="0"/>
              <a:t> </a:t>
            </a:r>
            <a:r>
              <a:rPr lang="en-US" sz="2000" dirty="0" err="1"/>
              <a:t>бригад</a:t>
            </a:r>
            <a:r>
              <a:rPr lang="en-US" sz="2000" dirty="0"/>
              <a:t>, </a:t>
            </a:r>
            <a:endParaRPr lang="ru-RU" sz="2000" dirty="0" smtClean="0"/>
          </a:p>
          <a:p>
            <a:r>
              <a:rPr lang="en-US" sz="2000" b="1" dirty="0" smtClean="0"/>
              <a:t>5</a:t>
            </a:r>
            <a:r>
              <a:rPr lang="en-US" sz="2000" dirty="0" smtClean="0"/>
              <a:t> </a:t>
            </a:r>
            <a:r>
              <a:rPr lang="en-US" sz="2000" dirty="0" err="1"/>
              <a:t>отдельных</a:t>
            </a:r>
            <a:r>
              <a:rPr lang="en-US" sz="2000" dirty="0"/>
              <a:t> </a:t>
            </a:r>
            <a:r>
              <a:rPr lang="en-US" sz="2000" dirty="0" err="1"/>
              <a:t>полков</a:t>
            </a:r>
            <a:r>
              <a:rPr lang="en-US" sz="2000" dirty="0"/>
              <a:t>,</a:t>
            </a:r>
          </a:p>
          <a:p>
            <a:r>
              <a:rPr lang="en-US" sz="2000" b="1" dirty="0" smtClean="0"/>
              <a:t>3 </a:t>
            </a:r>
            <a:r>
              <a:rPr lang="en-US" sz="2000" dirty="0" err="1"/>
              <a:t>пулемётных</a:t>
            </a:r>
            <a:r>
              <a:rPr lang="en-US" sz="2000" dirty="0"/>
              <a:t> </a:t>
            </a:r>
            <a:r>
              <a:rPr lang="en-US" sz="2000" dirty="0" err="1"/>
              <a:t>батальона</a:t>
            </a:r>
            <a:r>
              <a:rPr lang="en-US" sz="2000" dirty="0"/>
              <a:t>, </a:t>
            </a:r>
            <a:endParaRPr lang="ru-RU" sz="2000" dirty="0" smtClean="0"/>
          </a:p>
          <a:p>
            <a:r>
              <a:rPr lang="en-US" sz="2000" b="1" dirty="0" smtClean="0"/>
              <a:t>105</a:t>
            </a:r>
            <a:r>
              <a:rPr lang="en-US" sz="2000" dirty="0" smtClean="0"/>
              <a:t> </a:t>
            </a:r>
            <a:r>
              <a:rPr lang="en-US" sz="2000" dirty="0" err="1"/>
              <a:t>частей</a:t>
            </a:r>
            <a:r>
              <a:rPr lang="en-US" sz="2000" dirty="0"/>
              <a:t> и </a:t>
            </a:r>
            <a:r>
              <a:rPr lang="en-US" sz="2000" dirty="0" err="1"/>
              <a:t>подразделений</a:t>
            </a:r>
            <a:r>
              <a:rPr lang="en-US" sz="2000" dirty="0"/>
              <a:t> </a:t>
            </a:r>
            <a:r>
              <a:rPr lang="en-US" sz="2000" dirty="0" err="1"/>
              <a:t>обслуживания</a:t>
            </a:r>
            <a:r>
              <a:rPr lang="en-US" sz="2000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https://vsg.edusite.ru/images/p370_90image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0" y="4179283"/>
            <a:ext cx="3600399" cy="23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3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544</Words>
  <Application>Microsoft Office PowerPoint</Application>
  <PresentationFormat>Экран (4:3)</PresentationFormat>
  <Paragraphs>71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30</cp:revision>
  <dcterms:created xsi:type="dcterms:W3CDTF">2020-04-24T05:27:37Z</dcterms:created>
  <dcterms:modified xsi:type="dcterms:W3CDTF">2020-05-14T19:17:29Z</dcterms:modified>
</cp:coreProperties>
</file>