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0" r:id="rId3"/>
    <p:sldId id="301" r:id="rId4"/>
    <p:sldId id="302" r:id="rId5"/>
    <p:sldId id="304" r:id="rId6"/>
    <p:sldId id="303" r:id="rId7"/>
    <p:sldId id="305" r:id="rId8"/>
    <p:sldId id="306" r:id="rId9"/>
    <p:sldId id="307" r:id="rId10"/>
    <p:sldId id="308" r:id="rId11"/>
    <p:sldId id="311" r:id="rId12"/>
    <p:sldId id="312" r:id="rId13"/>
    <p:sldId id="313" r:id="rId14"/>
    <p:sldId id="274" r:id="rId15"/>
    <p:sldId id="316" r:id="rId16"/>
    <p:sldId id="323" r:id="rId17"/>
    <p:sldId id="322" r:id="rId18"/>
    <p:sldId id="315" r:id="rId19"/>
    <p:sldId id="324" r:id="rId20"/>
    <p:sldId id="317" r:id="rId21"/>
    <p:sldId id="318" r:id="rId22"/>
    <p:sldId id="319" r:id="rId23"/>
    <p:sldId id="314" r:id="rId24"/>
    <p:sldId id="320" r:id="rId25"/>
    <p:sldId id="321" r:id="rId26"/>
    <p:sldId id="25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9" autoAdjust="0"/>
    <p:restoredTop sz="94660"/>
  </p:normalViewPr>
  <p:slideViewPr>
    <p:cSldViewPr>
      <p:cViewPr>
        <p:scale>
          <a:sx n="75" d="100"/>
          <a:sy n="75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2736-B5FC-47F7-B985-C09C51531265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ECF8-0979-456D-874E-BDF9BBBA3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E21FC-4CC4-468A-A50C-3B043A194B97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17AF-5918-4538-BA6C-99FC6C6BE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588C-B993-426A-B485-00DC29E88917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A84B-8847-4202-B1B7-B4D1C73E4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5867-C174-4180-95D9-EF5AFD84A142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3A8E-EBD6-4D05-8D83-4B346EEE2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2AC7-3D4A-48F8-8F51-91A3A9E24B6B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A28F-0186-4370-B764-F28DF114A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958E-5D40-4130-9D87-23E83020519C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FC170-4818-482F-B4BA-E73EB7233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5976-655B-49D4-BCD0-E344283AFBEF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B897E-EE5B-4338-B180-F0353303A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2B09-22C9-440D-B4ED-6968C92D11ED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D97C-5D94-4B00-97DE-77E9147C8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1DF5-17A3-4821-A1AC-C3CC926CC1EF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F5E8-F83C-406A-B15F-15F073281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869F-374B-4F3F-BD60-9770D74CBA93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0F9C-C3B5-4E11-8F63-4EEA2A58D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D619-7E69-40B9-A8E2-959FA6F6D7FF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FEDA-F878-49E2-89BD-4B3187F63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90D3F-75F5-41D4-9162-97FD4B2FDE74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469D01-AE8A-42A1-921B-F958C4357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9144000" cy="1830388"/>
          </a:xfrm>
        </p:spPr>
        <p:txBody>
          <a:bodyPr rtlCol="0" anchorCtr="1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НАША ГАЛАКТИКА</a:t>
            </a:r>
            <a:endParaRPr lang="ru-RU" alt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9"/>
          <p:cNvSpPr txBox="1">
            <a:spLocks noChangeArrowheads="1"/>
          </p:cNvSpPr>
          <p:nvPr/>
        </p:nvSpPr>
        <p:spPr bwMode="auto">
          <a:xfrm>
            <a:off x="8245475" y="6062663"/>
            <a:ext cx="719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Веста</a:t>
            </a:r>
          </a:p>
        </p:txBody>
      </p:sp>
      <p:sp>
        <p:nvSpPr>
          <p:cNvPr id="23554" name="Прямоугольник 6"/>
          <p:cNvSpPr>
            <a:spLocks noChangeArrowheads="1"/>
          </p:cNvSpPr>
          <p:nvPr/>
        </p:nvSpPr>
        <p:spPr bwMode="auto">
          <a:xfrm>
            <a:off x="71438" y="115888"/>
            <a:ext cx="89646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В структуре Млечного Пути прослеживается </a:t>
            </a:r>
            <a:r>
              <a:rPr lang="ru-RU">
                <a:solidFill>
                  <a:srgbClr val="C00000"/>
                </a:solidFill>
              </a:rPr>
              <a:t>ядро</a:t>
            </a:r>
            <a:r>
              <a:rPr lang="ru-RU">
                <a:solidFill>
                  <a:srgbClr val="000000"/>
                </a:solidFill>
              </a:rPr>
              <a:t> и окружающие его две системы звёзд: </a:t>
            </a:r>
            <a:r>
              <a:rPr lang="ru-RU">
                <a:solidFill>
                  <a:srgbClr val="C00000"/>
                </a:solidFill>
              </a:rPr>
              <a:t>дискообразная</a:t>
            </a:r>
            <a:r>
              <a:rPr lang="ru-RU">
                <a:solidFill>
                  <a:srgbClr val="000000"/>
                </a:solidFill>
              </a:rPr>
              <a:t> и почти </a:t>
            </a:r>
            <a:r>
              <a:rPr lang="ru-RU">
                <a:solidFill>
                  <a:srgbClr val="C00000"/>
                </a:solidFill>
              </a:rPr>
              <a:t>сферическая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C00000"/>
                </a:solidFill>
              </a:rPr>
              <a:t>галактическая корона (гало)</a:t>
            </a:r>
            <a:r>
              <a:rPr lang="ru-RU">
                <a:solidFill>
                  <a:srgbClr val="000000"/>
                </a:solidFill>
              </a:rPr>
              <a:t>. </a:t>
            </a:r>
          </a:p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Первая включает значительное число звёзд, концентрация которых возрастает по мере приближения к галактической плоскости. </a:t>
            </a:r>
          </a:p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Менее многочисленные звёзды второй имеют концентрацию к ядру. 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79388" y="4849813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Галактика Андромеды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2009775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9"/>
          <p:cNvSpPr txBox="1">
            <a:spLocks noChangeArrowheads="1"/>
          </p:cNvSpPr>
          <p:nvPr/>
        </p:nvSpPr>
        <p:spPr bwMode="auto">
          <a:xfrm>
            <a:off x="8245475" y="6062663"/>
            <a:ext cx="719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Веста</a:t>
            </a:r>
          </a:p>
        </p:txBody>
      </p:sp>
      <p:sp>
        <p:nvSpPr>
          <p:cNvPr id="24578" name="Прямоугольник 6"/>
          <p:cNvSpPr>
            <a:spLocks noChangeArrowheads="1"/>
          </p:cNvSpPr>
          <p:nvPr/>
        </p:nvSpPr>
        <p:spPr bwMode="auto">
          <a:xfrm>
            <a:off x="900113" y="404813"/>
            <a:ext cx="7345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/>
              <a:t>Млечный Путь</a:t>
            </a:r>
            <a:r>
              <a:rPr lang="ru-RU">
                <a:solidFill>
                  <a:srgbClr val="000000"/>
                </a:solidFill>
              </a:rPr>
              <a:t>, который образуют звёзды диска, опоясывает небо вдоль большого круга, а это означает, что 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Солнечная система находится вблизи галактической плоскости</a:t>
            </a:r>
            <a:r>
              <a:rPr lang="ru-RU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79388" y="4849813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Галактика Андромеды</a:t>
            </a:r>
          </a:p>
        </p:txBody>
      </p:sp>
      <p:pic>
        <p:nvPicPr>
          <p:cNvPr id="24580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6925"/>
            <a:ext cx="8528050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9"/>
          <p:cNvSpPr txBox="1">
            <a:spLocks noChangeArrowheads="1"/>
          </p:cNvSpPr>
          <p:nvPr/>
        </p:nvSpPr>
        <p:spPr bwMode="auto">
          <a:xfrm>
            <a:off x="8245475" y="6062663"/>
            <a:ext cx="719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Веста</a:t>
            </a:r>
          </a:p>
        </p:txBody>
      </p:sp>
      <p:sp>
        <p:nvSpPr>
          <p:cNvPr id="25602" name="Прямоугольник 6"/>
          <p:cNvSpPr>
            <a:spLocks noChangeArrowheads="1"/>
          </p:cNvSpPr>
          <p:nvPr/>
        </p:nvSpPr>
        <p:spPr bwMode="auto">
          <a:xfrm>
            <a:off x="755650" y="115888"/>
            <a:ext cx="76327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Диаметр нашей Галактики – около 100 тыс. св. лет (30 тыс. пк). </a:t>
            </a:r>
          </a:p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В ней около 200 млрд звёзд. </a:t>
            </a:r>
          </a:p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Они составляют более половины видимого вещества Галактики,       а 2% – межзвёздное вещество в виде газа и пыли,                              при этом пыли примерно в 100 раз меньше, чем газа.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79388" y="4849813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Галактика Андромеды</a:t>
            </a:r>
          </a:p>
        </p:txBody>
      </p:sp>
      <p:pic>
        <p:nvPicPr>
          <p:cNvPr id="2560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6925"/>
            <a:ext cx="8528050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9"/>
          <p:cNvSpPr txBox="1">
            <a:spLocks noChangeArrowheads="1"/>
          </p:cNvSpPr>
          <p:nvPr/>
        </p:nvSpPr>
        <p:spPr bwMode="auto">
          <a:xfrm>
            <a:off x="8245475" y="6062663"/>
            <a:ext cx="719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Веста</a:t>
            </a:r>
          </a:p>
        </p:txBody>
      </p:sp>
      <p:sp>
        <p:nvSpPr>
          <p:cNvPr id="26626" name="Прямоугольник 6"/>
          <p:cNvSpPr>
            <a:spLocks noChangeArrowheads="1"/>
          </p:cNvSpPr>
          <p:nvPr/>
        </p:nvSpPr>
        <p:spPr bwMode="auto">
          <a:xfrm>
            <a:off x="755650" y="260350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</a:rPr>
              <a:t>В Галактике сосуществуют как очень старые звёзды, </a:t>
            </a:r>
          </a:p>
          <a:p>
            <a:pPr algn="ctr"/>
            <a:r>
              <a:rPr lang="ru-RU">
                <a:solidFill>
                  <a:srgbClr val="000000"/>
                </a:solidFill>
              </a:rPr>
              <a:t>возраст которых приблизительно 13 млрд лет, </a:t>
            </a:r>
          </a:p>
          <a:p>
            <a:pPr algn="ctr"/>
            <a:r>
              <a:rPr lang="ru-RU">
                <a:solidFill>
                  <a:srgbClr val="000000"/>
                </a:solidFill>
              </a:rPr>
              <a:t>так и очень молодые, возраст которых не превышает 100 тыс. лет. </a:t>
            </a: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179388" y="4849813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Галактика Андромеды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50988"/>
            <a:ext cx="8266113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856662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>
                <a:solidFill>
                  <a:srgbClr val="C00000"/>
                </a:solidFill>
              </a:rPr>
              <a:t>Звёздное скопление</a:t>
            </a:r>
            <a:r>
              <a:rPr lang="ru-RU" b="1"/>
              <a:t> 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>–</a:t>
            </a:r>
            <a:r>
              <a:rPr lang="ru-RU">
                <a:solidFill>
                  <a:srgbClr val="C00000"/>
                </a:solidFill>
              </a:rPr>
              <a:t> группа звёзд, которые расположены близко друг к другу и связаны взаимным тяготением.</a:t>
            </a:r>
          </a:p>
          <a:p>
            <a:pPr algn="ctr">
              <a:spcBef>
                <a:spcPts val="600"/>
              </a:spcBef>
            </a:pPr>
            <a:r>
              <a:rPr lang="ru-RU"/>
              <a:t>Различаются два вида звёздных скоплений: </a:t>
            </a:r>
            <a:r>
              <a:rPr lang="ru-RU">
                <a:solidFill>
                  <a:srgbClr val="C00000"/>
                </a:solidFill>
              </a:rPr>
              <a:t>шаровые</a:t>
            </a:r>
            <a:r>
              <a:rPr lang="ru-RU"/>
              <a:t> и </a:t>
            </a:r>
            <a:r>
              <a:rPr lang="ru-RU">
                <a:solidFill>
                  <a:srgbClr val="C00000"/>
                </a:solidFill>
              </a:rPr>
              <a:t>рассеянные</a:t>
            </a:r>
            <a:r>
              <a:rPr lang="ru-RU"/>
              <a:t>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557338"/>
            <a:ext cx="34559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24288" y="5013325"/>
            <a:ext cx="5184775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Рассеянное звездное скопление М25,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находиться на расстоянии 2 000 световых лет от Земли,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возраст скопления 90 млн. лет.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4288" y="1557338"/>
            <a:ext cx="51847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950" y="4995863"/>
            <a:ext cx="35941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Шаровое звездное скопление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Терзан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5, находится  в созвездии Стрельца, на расстоянии 19 000 световых лет от Земли, ровесник Млечного Пути.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8566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/>
              <a:t>В рассеянных скоплениях звёзд относительно немного – </a:t>
            </a:r>
          </a:p>
          <a:p>
            <a:pPr algn="ctr"/>
            <a:r>
              <a:rPr lang="ru-RU"/>
              <a:t>от нескольких десятков до нескольких тысяч. </a:t>
            </a:r>
          </a:p>
          <a:p>
            <a:pPr algn="ctr">
              <a:spcBef>
                <a:spcPts val="600"/>
              </a:spcBef>
            </a:pPr>
            <a:r>
              <a:rPr lang="ru-RU"/>
              <a:t>Самым известным рассеянным скоплением являются </a:t>
            </a:r>
            <a:r>
              <a:rPr lang="ru-RU">
                <a:solidFill>
                  <a:srgbClr val="C00000"/>
                </a:solidFill>
              </a:rPr>
              <a:t>Плеяды</a:t>
            </a:r>
            <a:r>
              <a:rPr lang="ru-RU"/>
              <a:t>, </a:t>
            </a:r>
          </a:p>
          <a:p>
            <a:pPr algn="ctr"/>
            <a:r>
              <a:rPr lang="ru-RU"/>
              <a:t>видимые в</a:t>
            </a:r>
            <a:r>
              <a:rPr lang="ru-RU">
                <a:solidFill>
                  <a:srgbClr val="C00000"/>
                </a:solidFill>
              </a:rPr>
              <a:t> созвездии Тельца</a:t>
            </a:r>
            <a:r>
              <a:rPr lang="ru-RU"/>
              <a:t>. </a:t>
            </a:r>
          </a:p>
          <a:p>
            <a:pPr algn="ctr">
              <a:spcBef>
                <a:spcPts val="600"/>
              </a:spcBef>
            </a:pPr>
            <a:r>
              <a:rPr lang="ru-RU"/>
              <a:t>В созвездии Тельца находится ещё одно скопление – </a:t>
            </a:r>
            <a:r>
              <a:rPr lang="ru-RU">
                <a:solidFill>
                  <a:srgbClr val="C00000"/>
                </a:solidFill>
              </a:rPr>
              <a:t>Гиады</a:t>
            </a:r>
            <a:r>
              <a:rPr lang="ru-RU"/>
              <a:t> – треугольник из слабых звёзд вблизи яркого </a:t>
            </a:r>
            <a:r>
              <a:rPr lang="ru-RU">
                <a:solidFill>
                  <a:srgbClr val="C00000"/>
                </a:solidFill>
              </a:rPr>
              <a:t>Альдебарана</a:t>
            </a:r>
            <a:r>
              <a:rPr lang="ru-RU"/>
              <a:t>. 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234950" y="5427663"/>
            <a:ext cx="41671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Плея́ды (астрономическое обозначение – M45; иногда также используется собственное имя Семь сестёр, старинное русское название – Стожары или Волосожары); одно из ближайших к Земле и одно из наиболее заметных для невооружённого глаза звёздных скоплений.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1513" y="2024063"/>
            <a:ext cx="4405312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4481513" y="5418138"/>
            <a:ext cx="4405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Гиа́ды — рассеянное звёздное скопление в созвездии Тельца, видимое невооружённым глазом. Ярчайшие звёзды скопления образуют вместе с оранжевым Альдебараном, ярчайшей звездой Тельца, фигуру, похожую на букву «V». Сам Альдебаран в скопление не входит, а только проецируется на Гиады.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0400" y="5087938"/>
            <a:ext cx="4403725" cy="307975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Гиады (вверху справа, между Орионом и Плеядами)</a:t>
            </a:r>
          </a:p>
        </p:txBody>
      </p:sp>
      <p:sp>
        <p:nvSpPr>
          <p:cNvPr id="6" name="Овал 5"/>
          <p:cNvSpPr/>
          <p:nvPr/>
        </p:nvSpPr>
        <p:spPr>
          <a:xfrm>
            <a:off x="7524750" y="2420938"/>
            <a:ext cx="503238" cy="503237"/>
          </a:xfrm>
          <a:prstGeom prst="ellipse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012950"/>
            <a:ext cx="4167188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3203575" y="2020888"/>
            <a:ext cx="360363" cy="360362"/>
          </a:xfrm>
          <a:prstGeom prst="ellipse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4950" y="5086350"/>
            <a:ext cx="4167188" cy="307975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Плеяды (справа вверху, над Орионом и Гиадами) </a:t>
            </a:r>
          </a:p>
        </p:txBody>
      </p:sp>
      <p:pic>
        <p:nvPicPr>
          <p:cNvPr id="297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1912938"/>
            <a:ext cx="1644650" cy="1397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856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Часть звёзд, относящихся к созвездию Большой Медведицы, </a:t>
            </a:r>
          </a:p>
          <a:p>
            <a:pPr algn="ctr"/>
            <a:r>
              <a:rPr lang="ru-RU"/>
              <a:t>также составляет рассеянное скопление. 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81075"/>
            <a:ext cx="6697663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0" y="5805488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5 внутренних звёзд Ковша </a:t>
            </a:r>
            <a:r>
              <a:rPr lang="ru-RU" sz="1400">
                <a:latin typeface="Calibri" pitchFamily="34" charset="0"/>
              </a:rPr>
              <a:t>(кроме крайних α и η) принадлежат единой группе в пространстве — </a:t>
            </a:r>
          </a:p>
          <a:p>
            <a:pPr algn="ctr"/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движущемуся скоплению Большой Медведицы</a:t>
            </a:r>
            <a:r>
              <a:rPr lang="ru-RU" sz="1400">
                <a:latin typeface="Calibri" pitchFamily="34" charset="0"/>
              </a:rPr>
              <a:t>. </a:t>
            </a:r>
          </a:p>
          <a:p>
            <a:pPr algn="ctr"/>
            <a:r>
              <a:rPr lang="ru-RU" sz="1400">
                <a:latin typeface="Calibri" pitchFamily="34" charset="0"/>
              </a:rPr>
              <a:t>Дубхе и Бенетнаш движутся в другую сторону, поэтому форма Ковша существенно меняется примерно за 100000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856662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>
                <a:solidFill>
                  <a:srgbClr val="C00000"/>
                </a:solidFill>
              </a:rPr>
              <a:t>Практически все рассеянные скопления видны вблизи Млечного Пути. </a:t>
            </a:r>
          </a:p>
          <a:p>
            <a:pPr algn="ctr"/>
            <a:r>
              <a:rPr lang="ru-RU"/>
              <a:t>Известно около 1200 рассеянных скоплений, но считается, </a:t>
            </a:r>
          </a:p>
          <a:p>
            <a:pPr algn="ctr"/>
            <a:r>
              <a:rPr lang="ru-RU"/>
              <a:t>что их в Галактике может быть в несколько десятков раз больше.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12875"/>
            <a:ext cx="87042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850" y="6308725"/>
            <a:ext cx="84963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Галактический центр Млечного Пути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71378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>
                <a:solidFill>
                  <a:srgbClr val="C00000"/>
                </a:solidFill>
              </a:rPr>
              <a:t>Шаровые звёздные </a:t>
            </a:r>
            <a:r>
              <a:rPr lang="ru-RU"/>
              <a:t>скопления насчитывают в своём составе </a:t>
            </a:r>
          </a:p>
          <a:p>
            <a:pPr algn="ctr"/>
            <a:r>
              <a:rPr lang="ru-RU"/>
              <a:t>сотни тысяч и даже миллионы звёзд. </a:t>
            </a:r>
          </a:p>
          <a:p>
            <a:pPr algn="ctr">
              <a:spcBef>
                <a:spcPts val="600"/>
              </a:spcBef>
            </a:pPr>
            <a:r>
              <a:rPr lang="ru-RU"/>
              <a:t>Некоторые скопления, в частности </a:t>
            </a:r>
            <a:r>
              <a:rPr lang="ru-RU">
                <a:solidFill>
                  <a:srgbClr val="C00000"/>
                </a:solidFill>
              </a:rPr>
              <a:t>М13 в созвездии Геркулеса</a:t>
            </a:r>
            <a:r>
              <a:rPr lang="ru-RU"/>
              <a:t>, можно увидеть невооружённым глазом в особо ясную погоду вдали от крупных городов. </a:t>
            </a: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09713"/>
            <a:ext cx="60039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36513" y="6237288"/>
            <a:ext cx="9144001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Шаровое скопление северного полушария - М13 в созвездии Геркулеса.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73163"/>
            <a:ext cx="55657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856662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>
                <a:solidFill>
                  <a:srgbClr val="C00000"/>
                </a:solidFill>
              </a:rPr>
              <a:t>Большая часть шаровых скоплений расположена вблизи центра Галактики</a:t>
            </a:r>
            <a:r>
              <a:rPr lang="ru-RU"/>
              <a:t>, </a:t>
            </a:r>
          </a:p>
          <a:p>
            <a:pPr algn="ctr"/>
            <a:r>
              <a:rPr lang="ru-RU"/>
              <a:t>а по мере удаления от него их концентрация в пространстве уменьшается. </a:t>
            </a:r>
          </a:p>
          <a:p>
            <a:pPr algn="ctr">
              <a:spcBef>
                <a:spcPts val="600"/>
              </a:spcBef>
            </a:pPr>
            <a:r>
              <a:rPr lang="ru-RU"/>
              <a:t>В Галактике известно около 150 шаровых звёздных скоплений.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3900" y="6364288"/>
            <a:ext cx="51847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Шаровое скопление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Паломар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2 в созвездии Возничего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395288" y="260350"/>
            <a:ext cx="856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Практически все объекты, которые видят на небе невооружённым глазом жители средних широт Северного полушария Земли, составляют единую систему небесных тел (главным образом звёзд) </a:t>
            </a:r>
            <a:r>
              <a:rPr lang="ru-RU">
                <a:latin typeface="Calibri" pitchFamily="34" charset="0"/>
              </a:rPr>
              <a:t>–</a:t>
            </a:r>
            <a:r>
              <a:rPr lang="ru-RU">
                <a:solidFill>
                  <a:srgbClr val="000000"/>
                </a:solidFill>
              </a:rPr>
              <a:t> нашу </a:t>
            </a:r>
            <a:r>
              <a:rPr lang="ru-RU">
                <a:solidFill>
                  <a:srgbClr val="C00000"/>
                </a:solidFill>
              </a:rPr>
              <a:t>Галактику</a:t>
            </a:r>
            <a:r>
              <a:rPr lang="ru-RU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5362" name="TextBox 9"/>
          <p:cNvSpPr txBox="1">
            <a:spLocks noChangeArrowheads="1"/>
          </p:cNvSpPr>
          <p:nvPr/>
        </p:nvSpPr>
        <p:spPr bwMode="auto">
          <a:xfrm>
            <a:off x="8245475" y="6062663"/>
            <a:ext cx="719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Веста</a:t>
            </a:r>
          </a:p>
        </p:txBody>
      </p:sp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5424488" y="6021388"/>
            <a:ext cx="865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Паллада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1184275"/>
            <a:ext cx="8118475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5575300" y="1801813"/>
            <a:ext cx="3605213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состав </a:t>
            </a:r>
            <a:r>
              <a:rPr lang="ru-RU">
                <a:solidFill>
                  <a:srgbClr val="C00000"/>
                </a:solidFill>
              </a:rPr>
              <a:t>рассеянных скоплений </a:t>
            </a:r>
            <a:r>
              <a:rPr lang="ru-RU"/>
              <a:t>входят в основном звёзды, относящиеся (как и Солнце) к</a:t>
            </a:r>
            <a:r>
              <a:rPr lang="ru-RU">
                <a:solidFill>
                  <a:srgbClr val="C00000"/>
                </a:solidFill>
              </a:rPr>
              <a:t> главной последовательности</a:t>
            </a:r>
            <a:r>
              <a:rPr lang="ru-RU"/>
              <a:t>. </a:t>
            </a:r>
          </a:p>
          <a:p>
            <a:pPr>
              <a:spcBef>
                <a:spcPts val="600"/>
              </a:spcBef>
            </a:pPr>
            <a:endParaRPr lang="ru-RU"/>
          </a:p>
          <a:p>
            <a:pPr>
              <a:spcBef>
                <a:spcPts val="600"/>
              </a:spcBef>
            </a:pPr>
            <a:endParaRPr lang="ru-RU"/>
          </a:p>
          <a:p>
            <a:pPr>
              <a:spcBef>
                <a:spcPts val="600"/>
              </a:spcBef>
            </a:pPr>
            <a:endParaRPr lang="ru-RU"/>
          </a:p>
          <a:p>
            <a:pPr>
              <a:spcBef>
                <a:spcPts val="600"/>
              </a:spcBef>
            </a:pPr>
            <a:endParaRPr lang="ru-RU"/>
          </a:p>
          <a:p>
            <a:pPr>
              <a:spcBef>
                <a:spcPts val="600"/>
              </a:spcBef>
            </a:pPr>
            <a:endParaRPr lang="ru-RU"/>
          </a:p>
          <a:p>
            <a:pPr>
              <a:spcBef>
                <a:spcPts val="600"/>
              </a:spcBef>
            </a:pPr>
            <a:endParaRPr lang="ru-RU" sz="800"/>
          </a:p>
          <a:p>
            <a:pPr>
              <a:spcBef>
                <a:spcPts val="600"/>
              </a:spcBef>
            </a:pPr>
            <a:r>
              <a:rPr lang="ru-RU"/>
              <a:t>В </a:t>
            </a:r>
            <a:r>
              <a:rPr lang="ru-RU">
                <a:solidFill>
                  <a:srgbClr val="C00000"/>
                </a:solidFill>
              </a:rPr>
              <a:t>шаровых</a:t>
            </a:r>
            <a:r>
              <a:rPr lang="ru-RU"/>
              <a:t> </a:t>
            </a:r>
            <a:r>
              <a:rPr lang="ru-RU">
                <a:solidFill>
                  <a:srgbClr val="C00000"/>
                </a:solidFill>
              </a:rPr>
              <a:t>скоплениях</a:t>
            </a:r>
            <a:r>
              <a:rPr lang="ru-RU"/>
              <a:t> много </a:t>
            </a:r>
            <a:r>
              <a:rPr lang="ru-RU">
                <a:solidFill>
                  <a:srgbClr val="C00000"/>
                </a:solidFill>
              </a:rPr>
              <a:t>красных гигантов </a:t>
            </a:r>
            <a:r>
              <a:rPr lang="ru-RU"/>
              <a:t>и </a:t>
            </a:r>
            <a:r>
              <a:rPr lang="ru-RU">
                <a:solidFill>
                  <a:srgbClr val="C00000"/>
                </a:solidFill>
              </a:rPr>
              <a:t>субгигантов</a:t>
            </a:r>
            <a:r>
              <a:rPr lang="ru-RU"/>
              <a:t>, </a:t>
            </a:r>
          </a:p>
          <a:p>
            <a:r>
              <a:rPr lang="ru-RU"/>
              <a:t>главную последовательность представляют только </a:t>
            </a:r>
            <a:r>
              <a:rPr lang="ru-RU">
                <a:solidFill>
                  <a:srgbClr val="C00000"/>
                </a:solidFill>
              </a:rPr>
              <a:t>красные карлики</a:t>
            </a:r>
            <a:r>
              <a:rPr lang="ru-RU"/>
              <a:t>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115888"/>
            <a:ext cx="5453062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357563"/>
            <a:ext cx="331311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49225"/>
            <a:ext cx="3313113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7852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/>
              <a:t>Для всех звёзд данного звездного скопления </a:t>
            </a:r>
            <a:r>
              <a:rPr lang="ru-RU">
                <a:solidFill>
                  <a:srgbClr val="C00000"/>
                </a:solidFill>
              </a:rPr>
              <a:t>химический состав </a:t>
            </a:r>
            <a:r>
              <a:rPr lang="ru-RU"/>
              <a:t>и </a:t>
            </a:r>
            <a:r>
              <a:rPr lang="ru-RU">
                <a:solidFill>
                  <a:srgbClr val="C00000"/>
                </a:solidFill>
              </a:rPr>
              <a:t>возраст</a:t>
            </a:r>
            <a:r>
              <a:rPr lang="ru-RU"/>
              <a:t> можно считать одинаковыми (в первом приближении). </a:t>
            </a:r>
          </a:p>
          <a:p>
            <a:pPr algn="ctr">
              <a:spcBef>
                <a:spcPts val="600"/>
              </a:spcBef>
            </a:pPr>
            <a:r>
              <a:rPr lang="ru-RU"/>
              <a:t>Наблюдаемое различие их свойств определяется только тем, что эволюция звёзд, различных по </a:t>
            </a:r>
            <a:r>
              <a:rPr lang="ru-RU">
                <a:solidFill>
                  <a:srgbClr val="C00000"/>
                </a:solidFill>
              </a:rPr>
              <a:t>массе</a:t>
            </a:r>
            <a:r>
              <a:rPr lang="ru-RU"/>
              <a:t>, происходит по-разному.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46213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323850" y="115888"/>
            <a:ext cx="856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/>
              <a:t>Среди хорошо изученных звёздных скоплений (их около 500) нет ни одного, для которого диаграмма «спектр – светимость» противоречила бы выводам теории звёздной эволюции.</a:t>
            </a:r>
          </a:p>
        </p:txBody>
      </p:sp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25538"/>
            <a:ext cx="55610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6013" y="6237288"/>
            <a:ext cx="66246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Звезды созвездия Центавра. Слева направо: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Алфа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и Бета Центавра.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Мелкие яркие кружочки и точки – это тоже звезды нашей Галактики.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539750" y="115888"/>
            <a:ext cx="813593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/>
              <a:t>Различия скоплений двух типов объясняются различием возраста звёзд, входящих в их состав, а следовательно, и возраста самих скоплений. </a:t>
            </a:r>
          </a:p>
          <a:p>
            <a:pPr algn="ctr">
              <a:spcBef>
                <a:spcPts val="600"/>
              </a:spcBef>
            </a:pPr>
            <a:r>
              <a:rPr lang="ru-RU">
                <a:solidFill>
                  <a:srgbClr val="C00000"/>
                </a:solidFill>
              </a:rPr>
              <a:t>Возраст </a:t>
            </a:r>
            <a:r>
              <a:rPr lang="ru-RU"/>
              <a:t>многих </a:t>
            </a:r>
            <a:r>
              <a:rPr lang="ru-RU">
                <a:solidFill>
                  <a:srgbClr val="C00000"/>
                </a:solidFill>
              </a:rPr>
              <a:t>рассеянных скоплений </a:t>
            </a:r>
            <a:r>
              <a:rPr lang="ru-RU"/>
              <a:t>не более </a:t>
            </a:r>
            <a:r>
              <a:rPr lang="ru-RU">
                <a:solidFill>
                  <a:srgbClr val="C00000"/>
                </a:solidFill>
              </a:rPr>
              <a:t>1–2 млрд лет.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Возраст шаровых скоплений </a:t>
            </a:r>
            <a:r>
              <a:rPr lang="ru-RU"/>
              <a:t>может достигать </a:t>
            </a:r>
            <a:r>
              <a:rPr lang="ru-RU">
                <a:solidFill>
                  <a:srgbClr val="C00000"/>
                </a:solidFill>
              </a:rPr>
              <a:t>11–13 млрд лет</a:t>
            </a:r>
            <a:r>
              <a:rPr lang="ru-RU"/>
              <a:t>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1484313"/>
            <a:ext cx="8513762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875" y="6265863"/>
            <a:ext cx="8675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Звездное скопление NGC 6193 (в центре)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своим мощным излучением приводит к свечению близлежащую туманность Венец (справа).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7137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>
                <a:solidFill>
                  <a:srgbClr val="C00000"/>
                </a:solidFill>
              </a:rPr>
              <a:t>Группировки молодых звёзд, не связанных гравитационно, получили название </a:t>
            </a:r>
            <a:r>
              <a:rPr lang="ru-RU" b="1">
                <a:solidFill>
                  <a:srgbClr val="C00000"/>
                </a:solidFill>
              </a:rPr>
              <a:t>звёздных ассоциаций</a:t>
            </a:r>
            <a:r>
              <a:rPr lang="ru-RU">
                <a:solidFill>
                  <a:srgbClr val="C00000"/>
                </a:solidFill>
              </a:rPr>
              <a:t>. </a:t>
            </a:r>
          </a:p>
          <a:p>
            <a:pPr algn="ctr">
              <a:spcBef>
                <a:spcPts val="600"/>
              </a:spcBef>
            </a:pPr>
            <a:r>
              <a:rPr lang="ru-RU"/>
              <a:t>Возраст некоторых из них не превышает миллиона лет. </a:t>
            </a:r>
          </a:p>
          <a:p>
            <a:pPr algn="ctr">
              <a:spcBef>
                <a:spcPts val="600"/>
              </a:spcBef>
            </a:pPr>
            <a:r>
              <a:rPr lang="ru-RU">
                <a:solidFill>
                  <a:srgbClr val="C00000"/>
                </a:solidFill>
              </a:rPr>
              <a:t>Ассоциации существуют недолго </a:t>
            </a:r>
            <a:r>
              <a:rPr lang="ru-RU"/>
              <a:t>– всего за 10–20 млн лет они расширяются настолько, что их звёзды уже невозможно выделить среди других звёзд.</a:t>
            </a:r>
          </a:p>
        </p:txBody>
      </p:sp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179388" y="6308725"/>
            <a:ext cx="867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Трапеция Ориона</a:t>
            </a:r>
            <a:r>
              <a:rPr lang="ru-RU" sz="1400">
                <a:latin typeface="Calibri" pitchFamily="34" charset="0"/>
              </a:rPr>
              <a:t>, центральная часть — </a:t>
            </a:r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OB-ассоциация молодых звёзд-гигантов </a:t>
            </a:r>
            <a:r>
              <a:rPr lang="ru-RU" sz="1400">
                <a:latin typeface="Calibri" pitchFamily="34" charset="0"/>
              </a:rPr>
              <a:t>спектральных классов O и B.</a:t>
            </a:r>
          </a:p>
        </p:txBody>
      </p:sp>
      <p:grpSp>
        <p:nvGrpSpPr>
          <p:cNvPr id="38915" name="Группа 5"/>
          <p:cNvGrpSpPr>
            <a:grpSpLocks/>
          </p:cNvGrpSpPr>
          <p:nvPr/>
        </p:nvGrpSpPr>
        <p:grpSpPr bwMode="auto">
          <a:xfrm>
            <a:off x="73025" y="1844675"/>
            <a:ext cx="8982075" cy="4452938"/>
            <a:chOff x="72841" y="2052910"/>
            <a:chExt cx="8982149" cy="4452689"/>
          </a:xfrm>
        </p:grpSpPr>
        <p:pic>
          <p:nvPicPr>
            <p:cNvPr id="3891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841" y="2052910"/>
              <a:ext cx="8982149" cy="4452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7" name="Прямоугольник 3"/>
            <p:cNvSpPr>
              <a:spLocks noChangeArrowheads="1"/>
            </p:cNvSpPr>
            <p:nvPr/>
          </p:nvSpPr>
          <p:spPr bwMode="auto">
            <a:xfrm>
              <a:off x="72841" y="2052910"/>
              <a:ext cx="12675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solidFill>
                    <a:schemeClr val="bg1"/>
                  </a:solidFill>
                  <a:latin typeface="Calibri" pitchFamily="34" charset="0"/>
                </a:rPr>
                <a:t>видимый свет</a:t>
              </a:r>
            </a:p>
          </p:txBody>
        </p:sp>
        <p:sp>
          <p:nvSpPr>
            <p:cNvPr id="38918" name="Прямоугольник 4"/>
            <p:cNvSpPr>
              <a:spLocks noChangeArrowheads="1"/>
            </p:cNvSpPr>
            <p:nvPr/>
          </p:nvSpPr>
          <p:spPr bwMode="auto">
            <a:xfrm>
              <a:off x="4572000" y="2066364"/>
              <a:ext cx="20970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solidFill>
                    <a:schemeClr val="bg1"/>
                  </a:solidFill>
                  <a:latin typeface="Calibri" pitchFamily="34" charset="0"/>
                </a:rPr>
                <a:t>инфракрасный диапазон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755650" y="115888"/>
            <a:ext cx="75612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/>
              <a:t>Существование в Галактике звёздных скоплений и ассоциаций самого различного возраста свидетельствует о том, что звёзды формируются не в одиночку, а группами, а сам 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процесс звёздообразования продолжается и в настоящее время</a:t>
            </a:r>
            <a:r>
              <a:rPr lang="ru-RU"/>
              <a:t>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1336675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6600" y="6434138"/>
            <a:ext cx="51054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Шаровое звёздное скопление в созвездии Змееносца.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1"/>
          <p:cNvSpPr>
            <a:spLocks noChangeArrowheads="1"/>
          </p:cNvSpPr>
          <p:nvPr/>
        </p:nvSpPr>
        <p:spPr bwMode="auto">
          <a:xfrm>
            <a:off x="179388" y="273050"/>
            <a:ext cx="8928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C00000"/>
                </a:solidFill>
              </a:rPr>
              <a:t>Вопросы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  <p:sp>
        <p:nvSpPr>
          <p:cNvPr id="29699" name="TextBox 23"/>
          <p:cNvSpPr txBox="1">
            <a:spLocks noChangeArrowheads="1"/>
          </p:cNvSpPr>
          <p:nvPr/>
        </p:nvSpPr>
        <p:spPr bwMode="auto">
          <a:xfrm>
            <a:off x="468313" y="1196975"/>
            <a:ext cx="8280400" cy="2030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fontAlgn="auto" hangingPunct="1">
              <a:spcBef>
                <a:spcPct val="0"/>
              </a:spcBef>
              <a:spcAft>
                <a:spcPts val="1800"/>
              </a:spcAft>
              <a:buFont typeface="Arial" charset="0"/>
              <a:buAutoNum type="arabicPeriod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Какова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и размеры нашей Галактики?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ct val="0"/>
              </a:spcBef>
              <a:spcAft>
                <a:spcPts val="1800"/>
              </a:spcAft>
              <a:buFont typeface="Arial" charset="0"/>
              <a:buAutoNum type="arabicPeriod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объекты входят в состав Галактики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fontAlgn="auto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5. Чем различаются рассеянные и шаровые звёздные скопления?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9"/>
          <p:cNvSpPr txBox="1">
            <a:spLocks noChangeArrowheads="1"/>
          </p:cNvSpPr>
          <p:nvPr/>
        </p:nvSpPr>
        <p:spPr bwMode="auto">
          <a:xfrm>
            <a:off x="8245475" y="6062663"/>
            <a:ext cx="719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Веста</a:t>
            </a:r>
          </a:p>
        </p:txBody>
      </p:sp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516313" y="188913"/>
            <a:ext cx="52562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Из числа объектов, видимых невооружённым глазом на средних широтах Северного полушария Земли, в состав Галактики не входит лишь слабо заметное туманное пятно, видимое в созвездии Андромеды и напоминающее по форме пламя свечи, </a:t>
            </a:r>
            <a:r>
              <a:rPr lang="ru-RU">
                <a:latin typeface="Calibri" pitchFamily="34" charset="0"/>
              </a:rPr>
              <a:t>–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C00000"/>
                </a:solidFill>
              </a:rPr>
              <a:t>туманность Андромеды</a:t>
            </a:r>
            <a:r>
              <a:rPr lang="ru-RU"/>
              <a:t>.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r="-5"/>
          <a:stretch>
            <a:fillRect/>
          </a:stretch>
        </p:blipFill>
        <p:spPr bwMode="auto">
          <a:xfrm>
            <a:off x="217488" y="2349500"/>
            <a:ext cx="868997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 t="-453"/>
          <a:stretch>
            <a:fillRect/>
          </a:stretch>
        </p:blipFill>
        <p:spPr bwMode="auto">
          <a:xfrm>
            <a:off x="128588" y="188913"/>
            <a:ext cx="31321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0" y="115888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Характерной деталью звёздного неба является </a:t>
            </a:r>
            <a:r>
              <a:rPr lang="ru-RU">
                <a:solidFill>
                  <a:srgbClr val="C00000"/>
                </a:solidFill>
              </a:rPr>
              <a:t>Млечный Путь</a:t>
            </a:r>
            <a:r>
              <a:rPr lang="ru-RU"/>
              <a:t>, который </a:t>
            </a:r>
            <a:r>
              <a:rPr lang="ru-RU">
                <a:solidFill>
                  <a:srgbClr val="000000"/>
                </a:solidFill>
              </a:rPr>
              <a:t>простирается через всё небо светлой белесоватой полосой клочковатой формы.</a:t>
            </a:r>
          </a:p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Уже первые наблюдения Млечного Пути с помощью телескопа позволили различить множество слабых звёзд нашей Галактики. </a:t>
            </a:r>
          </a:p>
        </p:txBody>
      </p:sp>
      <p:sp>
        <p:nvSpPr>
          <p:cNvPr id="17410" name="TextBox 9"/>
          <p:cNvSpPr txBox="1">
            <a:spLocks noChangeArrowheads="1"/>
          </p:cNvSpPr>
          <p:nvPr/>
        </p:nvSpPr>
        <p:spPr bwMode="auto">
          <a:xfrm>
            <a:off x="8245475" y="6062663"/>
            <a:ext cx="719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Веста</a:t>
            </a:r>
          </a:p>
        </p:txBody>
      </p:sp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5424488" y="6021388"/>
            <a:ext cx="865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Паллада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1628775"/>
            <a:ext cx="85280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2124075" y="155575"/>
            <a:ext cx="482441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Идея о том, что Вселенная имеет «островную» структуру, неоднократно высказывалась в прошлом. </a:t>
            </a:r>
          </a:p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Однако лишь в конце XVIII века                 </a:t>
            </a:r>
            <a:r>
              <a:rPr lang="ru-RU">
                <a:solidFill>
                  <a:srgbClr val="C00000"/>
                </a:solidFill>
              </a:rPr>
              <a:t>Уильям Гершель </a:t>
            </a:r>
            <a:r>
              <a:rPr lang="ru-RU">
                <a:solidFill>
                  <a:srgbClr val="000000"/>
                </a:solidFill>
              </a:rPr>
              <a:t>предложил первую модель строения нашей Галактики. </a:t>
            </a:r>
          </a:p>
        </p:txBody>
      </p:sp>
      <p:sp>
        <p:nvSpPr>
          <p:cNvPr id="18434" name="TextBox 9"/>
          <p:cNvSpPr txBox="1">
            <a:spLocks noChangeArrowheads="1"/>
          </p:cNvSpPr>
          <p:nvPr/>
        </p:nvSpPr>
        <p:spPr bwMode="auto">
          <a:xfrm>
            <a:off x="8245475" y="6062663"/>
            <a:ext cx="719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Веста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2300288"/>
            <a:ext cx="870426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4638" y="6075363"/>
            <a:ext cx="8704262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Наша Галактика по представлению Уильяма Гершеля.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Солнце помечено звёздочкой чуть левее центра. «Пасть крокодила» появилась из-за того, что тёмное газопылевое облако в созвездии Стрельца закрывает от нас звёзды 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52388"/>
            <a:ext cx="19589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" y="120650"/>
            <a:ext cx="17462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107950" y="115888"/>
            <a:ext cx="8928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На основе подсчётов звёзд в различных участках неба Гершель установил, что их число по мере удаления от Млечного Пути резко убывает. </a:t>
            </a:r>
          </a:p>
        </p:txBody>
      </p:sp>
      <p:sp>
        <p:nvSpPr>
          <p:cNvPr id="19458" name="TextBox 9"/>
          <p:cNvSpPr txBox="1">
            <a:spLocks noChangeArrowheads="1"/>
          </p:cNvSpPr>
          <p:nvPr/>
        </p:nvSpPr>
        <p:spPr bwMode="auto">
          <a:xfrm>
            <a:off x="8245475" y="6062663"/>
            <a:ext cx="719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Веста</a:t>
            </a:r>
          </a:p>
        </p:txBody>
      </p:sp>
      <p:sp>
        <p:nvSpPr>
          <p:cNvPr id="19459" name="TextBox 11"/>
          <p:cNvSpPr txBox="1">
            <a:spLocks noChangeArrowheads="1"/>
          </p:cNvSpPr>
          <p:nvPr/>
        </p:nvSpPr>
        <p:spPr bwMode="auto">
          <a:xfrm>
            <a:off x="5424488" y="6021388"/>
            <a:ext cx="865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Паллада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2489200"/>
            <a:ext cx="8915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898525"/>
            <a:ext cx="3395663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3503613" y="871538"/>
            <a:ext cx="56403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По его расчётам, слабые звёзды Млечного Пути вместе с остальными, более яркими образуют единую звёздную систему, напоминающую по форме диск конечных размеров, диаметр которого более чем в 4 раза превышает его толщину.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611188" y="115888"/>
            <a:ext cx="7848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Окончательное «открытие» нашей Галактики связано с обнаружением в 1923 г. в туманности Андромеды нескольких </a:t>
            </a:r>
            <a:r>
              <a:rPr lang="ru-RU">
                <a:solidFill>
                  <a:srgbClr val="C00000"/>
                </a:solidFill>
              </a:rPr>
              <a:t>цефеид</a:t>
            </a:r>
            <a:r>
              <a:rPr lang="ru-RU">
                <a:solidFill>
                  <a:srgbClr val="000000"/>
                </a:solidFill>
              </a:rPr>
              <a:t>. </a:t>
            </a:r>
          </a:p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Наблюдение цефеид позволило определить расстояние до неё и окончательно убедило учёных, что это не просто туманность, а другая, подобная нашей звёздная система. </a:t>
            </a:r>
          </a:p>
        </p:txBody>
      </p:sp>
      <p:sp>
        <p:nvSpPr>
          <p:cNvPr id="20482" name="TextBox 9"/>
          <p:cNvSpPr txBox="1">
            <a:spLocks noChangeArrowheads="1"/>
          </p:cNvSpPr>
          <p:nvPr/>
        </p:nvSpPr>
        <p:spPr bwMode="auto">
          <a:xfrm>
            <a:off x="8245475" y="6062663"/>
            <a:ext cx="719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Веста</a:t>
            </a:r>
          </a:p>
        </p:txBody>
      </p:sp>
      <p:sp>
        <p:nvSpPr>
          <p:cNvPr id="20483" name="TextBox 11"/>
          <p:cNvSpPr txBox="1">
            <a:spLocks noChangeArrowheads="1"/>
          </p:cNvSpPr>
          <p:nvPr/>
        </p:nvSpPr>
        <p:spPr bwMode="auto">
          <a:xfrm>
            <a:off x="5424488" y="6021388"/>
            <a:ext cx="865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Паллада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989138"/>
            <a:ext cx="8472488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9"/>
          <p:cNvSpPr txBox="1">
            <a:spLocks noChangeArrowheads="1"/>
          </p:cNvSpPr>
          <p:nvPr/>
        </p:nvSpPr>
        <p:spPr bwMode="auto">
          <a:xfrm>
            <a:off x="8245475" y="6062663"/>
            <a:ext cx="719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Веста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836613"/>
            <a:ext cx="696753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1331913" y="115888"/>
            <a:ext cx="6443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</a:rPr>
              <a:t>Название «галактика» было дано всем туманностям, находящимся за пределами нашей Галактики. </a:t>
            </a:r>
          </a:p>
        </p:txBody>
      </p:sp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900113" y="6016625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</a:rPr>
              <a:t>Согласно современным данным, галактика Андромеды находится от нас на расстоянии немногим более 2 млн св. лет.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9"/>
          <p:cNvSpPr txBox="1">
            <a:spLocks noChangeArrowheads="1"/>
          </p:cNvSpPr>
          <p:nvPr/>
        </p:nvSpPr>
        <p:spPr bwMode="auto">
          <a:xfrm>
            <a:off x="8245475" y="6062663"/>
            <a:ext cx="719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latin typeface="Calibri" pitchFamily="34" charset="0"/>
              </a:rPr>
              <a:t>Веста</a:t>
            </a:r>
          </a:p>
        </p:txBody>
      </p:sp>
      <p:sp>
        <p:nvSpPr>
          <p:cNvPr id="22530" name="Прямоугольник 6"/>
          <p:cNvSpPr>
            <a:spLocks noChangeArrowheads="1"/>
          </p:cNvSpPr>
          <p:nvPr/>
        </p:nvSpPr>
        <p:spPr bwMode="auto">
          <a:xfrm>
            <a:off x="179388" y="115888"/>
            <a:ext cx="8678862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Успехи в исследовании нашей Галактики в значительной степени связаны с изучением туманности Андромеды и других галактик. </a:t>
            </a:r>
          </a:p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Поскольку характеристики и число звёзд, размеры и некоторые другие особенности строения нашей Галактики оказались сходными с данными, полученными для туманности Андромеды, предположили, что Млечный Путь также имеет спиральные рукава. </a:t>
            </a:r>
          </a:p>
          <a:p>
            <a:pPr algn="ctr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В последующем целенаправленные исследования подтвердили этот факт.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36800"/>
            <a:ext cx="4291012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179388" y="4849813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Галактика Андромеды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01875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324100" y="6062663"/>
            <a:ext cx="22479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Млечный Путь (компьютерная модель)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1272</Words>
  <Application>Microsoft Office PowerPoint</Application>
  <PresentationFormat>Экран (4:3)</PresentationFormat>
  <Paragraphs>115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НАША ГАЛАКТИКА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ГАЛАКТИКА</dc:title>
  <dc:creator>admin</dc:creator>
  <cp:lastModifiedBy>Степанова</cp:lastModifiedBy>
  <cp:revision>232</cp:revision>
  <dcterms:created xsi:type="dcterms:W3CDTF">2017-09-10T06:47:45Z</dcterms:created>
  <dcterms:modified xsi:type="dcterms:W3CDTF">2023-03-29T09:04:32Z</dcterms:modified>
</cp:coreProperties>
</file>