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23"/>
  </p:notesMasterIdLst>
  <p:sldIdLst>
    <p:sldId id="283" r:id="rId2"/>
    <p:sldId id="261" r:id="rId3"/>
    <p:sldId id="289" r:id="rId4"/>
    <p:sldId id="276" r:id="rId5"/>
    <p:sldId id="262" r:id="rId6"/>
    <p:sldId id="256" r:id="rId7"/>
    <p:sldId id="278" r:id="rId8"/>
    <p:sldId id="257" r:id="rId9"/>
    <p:sldId id="288" r:id="rId10"/>
    <p:sldId id="264" r:id="rId11"/>
    <p:sldId id="284" r:id="rId12"/>
    <p:sldId id="286" r:id="rId13"/>
    <p:sldId id="285" r:id="rId14"/>
    <p:sldId id="287" r:id="rId15"/>
    <p:sldId id="275" r:id="rId16"/>
    <p:sldId id="268" r:id="rId17"/>
    <p:sldId id="279" r:id="rId18"/>
    <p:sldId id="267" r:id="rId19"/>
    <p:sldId id="263" r:id="rId20"/>
    <p:sldId id="282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570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05258-AF44-4B06-8207-763EAFF9E284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DF8A-8E91-4C7E-AD88-CC483697E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579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7;&#1079;&#1080;&#1076;&#1099;\ezidskij_baraban_i_zurna_-_ezidskaya_muzyka_(iPlayer.f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audio" Target="file:///G:\&#1077;&#1079;&#1080;&#1076;&#1099;\&#1090;&#1074;&#1086;&#1088;&#1095;&#1077;&#1089;&#1082;&#1080;&#1081;%20&#1087;&#1088;&#1086;&#1077;&#1082;&#1090;-&#1054;&#1056;&#1050;&#1057;&#1069;%202015-2016\ezidskij_baraban_i_zurna_-_ezidskaya_muzyka_(iPlayer.fm)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4000504"/>
            <a:ext cx="4552960" cy="2455232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МОУ С(К)ОШИ №4</a:t>
            </a:r>
          </a:p>
          <a:p>
            <a:pPr algn="r">
              <a:buNone/>
            </a:pPr>
            <a:r>
              <a:rPr lang="ru-RU" dirty="0" smtClean="0"/>
              <a:t>ученица 4 класса</a:t>
            </a:r>
          </a:p>
          <a:p>
            <a:pPr algn="r">
              <a:buNone/>
            </a:pPr>
            <a:r>
              <a:rPr lang="ru-RU" dirty="0" err="1" smtClean="0"/>
              <a:t>Алоян</a:t>
            </a:r>
            <a:r>
              <a:rPr lang="ru-RU" dirty="0" smtClean="0"/>
              <a:t> Тина</a:t>
            </a:r>
          </a:p>
          <a:p>
            <a:pPr algn="r">
              <a:buNone/>
            </a:pPr>
            <a:r>
              <a:rPr lang="ru-RU" dirty="0" err="1" smtClean="0"/>
              <a:t>рук.Вершинина</a:t>
            </a:r>
            <a:r>
              <a:rPr lang="ru-RU" dirty="0" smtClean="0"/>
              <a:t> О.Н.</a:t>
            </a:r>
          </a:p>
          <a:p>
            <a:pPr algn="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58204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Презентация к творческому проекту по основам светской этики и религиозного права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ezidskij_baraban_i_zurna_-_ezidskaya_muzy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7252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4143404" cy="2786082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2800" dirty="0" err="1" smtClean="0"/>
              <a:t>Малак-Тавус</a:t>
            </a:r>
            <a:r>
              <a:rPr lang="ru-RU" sz="2800" dirty="0" smtClean="0"/>
              <a:t> (ангел-павлин)</a:t>
            </a:r>
          </a:p>
          <a:p>
            <a:pPr algn="ctr" fontAlgn="base">
              <a:buNone/>
            </a:pPr>
            <a:r>
              <a:rPr lang="ru-RU" sz="2800" dirty="0" smtClean="0"/>
              <a:t> глава ангелов в религии </a:t>
            </a:r>
            <a:r>
              <a:rPr lang="ru-RU" sz="2800" dirty="0" err="1" smtClean="0"/>
              <a:t>езидов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6430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Основные  культовые предметы —   7  бронзовых литых статуэток птицы на высокой подставке (санджак), хранящиеся в </a:t>
            </a:r>
            <a:r>
              <a:rPr lang="ru-RU" sz="2800" dirty="0" err="1" smtClean="0">
                <a:solidFill>
                  <a:srgbClr val="7030A0"/>
                </a:solidFill>
              </a:rPr>
              <a:t>Лалеше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" name="Picture 6" descr="https://im2-tub-ru.yandex.net/i?id=fbb7ff7223afad3d79690d0a4602355d&amp;n=33&amp;h=215&amp;w=3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4071966" cy="4857784"/>
          </a:xfrm>
          <a:prstGeom prst="rect">
            <a:avLst/>
          </a:prstGeom>
          <a:noFill/>
        </p:spPr>
      </p:pic>
      <p:pic>
        <p:nvPicPr>
          <p:cNvPr id="29698" name="Picture 2" descr="https://im2-tub-ru.yandex.net/i?id=8ec268a3a703dbe480fd0a0ed67a9afa&amp;n=33&amp;h=215&amp;w=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00570"/>
            <a:ext cx="321471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7239000" cy="25981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29576" cy="118013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Праздник Айда </a:t>
            </a:r>
            <a:r>
              <a:rPr lang="ru-RU" sz="4000" dirty="0" err="1" smtClean="0">
                <a:solidFill>
                  <a:srgbClr val="7030A0"/>
                </a:solidFill>
              </a:rPr>
              <a:t>Эзид-день</a:t>
            </a:r>
            <a:r>
              <a:rPr lang="ru-RU" sz="4000" dirty="0" smtClean="0">
                <a:solidFill>
                  <a:srgbClr val="7030A0"/>
                </a:solidFill>
              </a:rPr>
              <a:t> сотворения мира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0962" name="Picture 2" descr="http://cs631828.vk.me/v631828866/5048/15yXSr51B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4000528" cy="5000628"/>
          </a:xfrm>
          <a:prstGeom prst="rect">
            <a:avLst/>
          </a:prstGeom>
          <a:noFill/>
        </p:spPr>
      </p:pic>
      <p:pic>
        <p:nvPicPr>
          <p:cNvPr id="40964" name="Picture 4" descr="http://40.media.tumblr.com/6e5235909e358ef842d4e144779abb4d/tumblr_nmuugqNnCt1sua6ivo1_1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464347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71942"/>
            <a:ext cx="3714776" cy="238379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Символ </a:t>
            </a:r>
            <a:r>
              <a:rPr lang="ru-RU" dirty="0" err="1" smtClean="0"/>
              <a:t>езидского</a:t>
            </a:r>
            <a:r>
              <a:rPr lang="ru-RU" dirty="0" smtClean="0"/>
              <a:t> нового года - кулич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10372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Праздник </a:t>
            </a:r>
            <a:r>
              <a:rPr lang="ru-RU" dirty="0" err="1" smtClean="0">
                <a:solidFill>
                  <a:srgbClr val="00B050"/>
                </a:solidFill>
              </a:rPr>
              <a:t>Клоче</a:t>
            </a:r>
            <a:r>
              <a:rPr lang="ru-RU" dirty="0" smtClean="0">
                <a:solidFill>
                  <a:srgbClr val="00B050"/>
                </a:solidFill>
              </a:rPr>
              <a:t> Саре </a:t>
            </a:r>
            <a:r>
              <a:rPr lang="ru-RU" dirty="0" err="1" smtClean="0">
                <a:solidFill>
                  <a:srgbClr val="00B050"/>
                </a:solidFill>
              </a:rPr>
              <a:t>Сале-новогодняя</a:t>
            </a:r>
            <a:r>
              <a:rPr lang="ru-RU" dirty="0" smtClean="0">
                <a:solidFill>
                  <a:srgbClr val="00B050"/>
                </a:solidFill>
              </a:rPr>
              <a:t> пасха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3010" name="Picture 2" descr="http://cis.edu.yar.ru/data/projects/files/120/28831/28831.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714620"/>
            <a:ext cx="4548166" cy="4000488"/>
          </a:xfrm>
          <a:prstGeom prst="rect">
            <a:avLst/>
          </a:prstGeom>
          <a:noFill/>
        </p:spPr>
      </p:pic>
      <p:pic>
        <p:nvPicPr>
          <p:cNvPr id="43012" name="Picture 4" descr="http://yaroslavl.rfn.ru/p/s_93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4214842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1928826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/>
              <a:t>Хадыр-наби</a:t>
            </a:r>
            <a:r>
              <a:rPr lang="ru-RU" b="1" dirty="0" smtClean="0"/>
              <a:t> – имя ангела-покровителя и праздник его честь 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800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Праздник  </a:t>
            </a:r>
            <a:r>
              <a:rPr lang="ru-RU" sz="4000" dirty="0" err="1" smtClean="0">
                <a:solidFill>
                  <a:srgbClr val="FF0000"/>
                </a:solidFill>
              </a:rPr>
              <a:t>Хадыр-наби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1986" name="Picture 2" descr="http://cs631123.vk.me/v631123165/156fb/VcVWRsFTY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00240"/>
            <a:ext cx="4429156" cy="4662496"/>
          </a:xfrm>
          <a:prstGeom prst="rect">
            <a:avLst/>
          </a:prstGeom>
          <a:noFill/>
        </p:spPr>
      </p:pic>
      <p:pic>
        <p:nvPicPr>
          <p:cNvPr id="41988" name="Picture 4" descr="http://www.tert.am/news_images/222/665785_2/f54781cdcf1fa0_54781cdcf1fda.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3643338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5286388"/>
            <a:ext cx="4500594" cy="116934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яйцо-символ вселенной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58204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Праздник </a:t>
            </a:r>
            <a:r>
              <a:rPr lang="ru-RU" sz="3200" dirty="0" err="1" smtClean="0">
                <a:solidFill>
                  <a:srgbClr val="7030A0"/>
                </a:solidFill>
              </a:rPr>
              <a:t>чарашма</a:t>
            </a:r>
            <a:r>
              <a:rPr lang="ru-RU" sz="3200" dirty="0" smtClean="0">
                <a:solidFill>
                  <a:srgbClr val="7030A0"/>
                </a:solidFill>
              </a:rPr>
              <a:t> сор - весенняя пасха ,когда ангел сходит на землю и украшает ее цветами и зеленью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4034" name="Picture 2" descr="https://im1-tub-ru.yandex.net/i?id=9323d584e61467f0388bfafe1955d9c4&amp;n=33&amp;h=215&amp;w=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71678"/>
            <a:ext cx="4429156" cy="2786082"/>
          </a:xfrm>
          <a:prstGeom prst="rect">
            <a:avLst/>
          </a:prstGeom>
          <a:noFill/>
        </p:spPr>
      </p:pic>
      <p:pic>
        <p:nvPicPr>
          <p:cNvPr id="44036" name="Picture 4" descr="http://5dreal.com/wp-content/uploads/2012/08/295360_382425928485116_44963112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3929090" cy="43243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езиды\фото Алоян\а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524000"/>
            <a:ext cx="8501122" cy="5119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Наши близкие родственники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115328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/>
              <a:t>Национальным музыкальным инструментом </a:t>
            </a:r>
            <a:r>
              <a:rPr lang="ru-RU" sz="2000" b="1" dirty="0" err="1" smtClean="0"/>
              <a:t>езидов</a:t>
            </a:r>
            <a:r>
              <a:rPr lang="ru-RU" sz="2000" b="1" dirty="0" smtClean="0"/>
              <a:t> является - зурна(</a:t>
            </a:r>
            <a:r>
              <a:rPr lang="ru-RU" sz="2000" b="1" dirty="0" err="1" smtClean="0"/>
              <a:t>дудук</a:t>
            </a:r>
            <a:r>
              <a:rPr lang="ru-RU" sz="2000" b="1" dirty="0" smtClean="0"/>
              <a:t>)-по-русски дудка и </a:t>
            </a:r>
            <a:r>
              <a:rPr lang="ru-RU" sz="2000" b="1" dirty="0" err="1" smtClean="0"/>
              <a:t>даф</a:t>
            </a:r>
            <a:r>
              <a:rPr lang="ru-RU" sz="2000" b="1" dirty="0" smtClean="0"/>
              <a:t>(барабан). 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этих инструментах исполняются многие национальные мелодии.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358246" cy="9286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4400" dirty="0" smtClean="0">
                <a:solidFill>
                  <a:srgbClr val="7030A0"/>
                </a:solidFill>
              </a:rPr>
              <a:t>Народная музыка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6146" name="AutoShape 2" descr="https://im1-tub-ru.yandex.net/i?id=dbae1dac14bf21527c813fdfec17a8a0&amp;n=33&amp;h=215&amp;w=48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s://im0-tub-ru.yandex.net/i?id=177db8380b9dca319fb4c48e1995f3df&amp;n=33&amp;h=215&amp;w=2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143380"/>
            <a:ext cx="3143272" cy="2428892"/>
          </a:xfrm>
          <a:prstGeom prst="rect">
            <a:avLst/>
          </a:prstGeom>
          <a:noFill/>
        </p:spPr>
      </p:pic>
      <p:pic>
        <p:nvPicPr>
          <p:cNvPr id="17410" name="Picture 2" descr="http://musicref.ru/uploads/thumbs/c/7/7/c770be252a0d30b2102af09f4013100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152900"/>
            <a:ext cx="3609975" cy="2705100"/>
          </a:xfrm>
          <a:prstGeom prst="rect">
            <a:avLst/>
          </a:prstGeom>
          <a:noFill/>
        </p:spPr>
      </p:pic>
      <p:pic>
        <p:nvPicPr>
          <p:cNvPr id="6148" name="Picture 4" descr="https://im1-tub-ru.yandex.net/i?id=dbae1dac14bf21527c813fdfec17a8a0&amp;n=33&amp;h=215&amp;w=4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071810"/>
            <a:ext cx="5643570" cy="1323975"/>
          </a:xfrm>
          <a:prstGeom prst="rect">
            <a:avLst/>
          </a:prstGeom>
          <a:noFill/>
        </p:spPr>
      </p:pic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-1428792" y="-485775"/>
          <a:ext cx="1143041" cy="485775"/>
        </p:xfrm>
        <a:graphic>
          <a:graphicData uri="http://schemas.openxmlformats.org/presentationml/2006/ole">
            <p:oleObj spid="_x0000_s17415" name="Пакет" r:id="rId7" imgW="3714750" imgH="476250" progId="Package">
              <p:embed/>
            </p:oleObj>
          </a:graphicData>
        </a:graphic>
      </p:graphicFrame>
      <p:pic>
        <p:nvPicPr>
          <p:cNvPr id="9" name="ezidskij_baraban_i_zurna_-_ezidskaya_muzyk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-92872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Основной танец </a:t>
            </a:r>
            <a:r>
              <a:rPr lang="ru-RU" sz="2800" b="1" dirty="0" err="1" smtClean="0"/>
              <a:t>езидов</a:t>
            </a:r>
            <a:r>
              <a:rPr lang="ru-RU" sz="2800" b="1" dirty="0" smtClean="0"/>
              <a:t> - </a:t>
            </a:r>
            <a:r>
              <a:rPr lang="ru-RU" sz="2800" b="1" dirty="0" err="1" smtClean="0"/>
              <a:t>гованд</a:t>
            </a:r>
            <a:r>
              <a:rPr lang="ru-RU" sz="2800" b="1" dirty="0" smtClean="0"/>
              <a:t> - это когда цепочкой танцуют все вместе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24" cy="121442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Главной особенностью танца является сплоченность танцоров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ttps://im1-tub-ru.yandex.net/i?id=5b3590068ec8c3432d694dfc502c9ac5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2786114" cy="2333628"/>
          </a:xfrm>
          <a:prstGeom prst="rect">
            <a:avLst/>
          </a:prstGeom>
          <a:noFill/>
        </p:spPr>
      </p:pic>
      <p:sp>
        <p:nvSpPr>
          <p:cNvPr id="35844" name="AutoShape 4" descr="https://im3-tub-ru.yandex.net/i?id=344f10e3d220fd45c3a4e383668e124e&amp;n=33&amp;h=215&amp;w=28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https://i.ytimg.com/vi/HYAei5JIFkQ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3857652" cy="2714645"/>
          </a:xfrm>
          <a:prstGeom prst="rect">
            <a:avLst/>
          </a:prstGeom>
          <a:noFill/>
        </p:spPr>
      </p:pic>
      <p:pic>
        <p:nvPicPr>
          <p:cNvPr id="35848" name="Picture 8" descr="https://im3-tub-ru.yandex.net/i?id=9545f62493d0e58400c28c9f2cee24f3&amp;n=33&amp;h=215&amp;w=3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4221088"/>
            <a:ext cx="435771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857232"/>
            <a:ext cx="4000528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долма</a:t>
            </a:r>
            <a:r>
              <a:rPr lang="ru-RU" b="1" dirty="0" smtClean="0"/>
              <a:t> , лаваш</a:t>
            </a:r>
          </a:p>
          <a:p>
            <a:pPr>
              <a:buNone/>
            </a:pPr>
            <a:r>
              <a:rPr lang="ru-RU" b="1" dirty="0" err="1" smtClean="0"/>
              <a:t>авсир</a:t>
            </a:r>
            <a:r>
              <a:rPr lang="ru-RU" b="1" dirty="0" smtClean="0"/>
              <a:t> , </a:t>
            </a:r>
            <a:r>
              <a:rPr lang="ru-RU" b="1" dirty="0" err="1" smtClean="0"/>
              <a:t>кюфта</a:t>
            </a:r>
            <a:endParaRPr lang="ru-RU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01014" cy="71435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Национальная кухня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bienmanger.ru/upload/img/b/OEp9G2CyjmGgLBK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3428984" cy="2286016"/>
          </a:xfrm>
          <a:prstGeom prst="rect">
            <a:avLst/>
          </a:prstGeom>
          <a:noFill/>
        </p:spPr>
      </p:pic>
      <p:pic>
        <p:nvPicPr>
          <p:cNvPr id="11268" name="Picture 4" descr="http://nadiya.tv/media/news/80943d39-4dc4-4ddc-9cbe-3bf8a8b06c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429132"/>
            <a:ext cx="4071966" cy="2214578"/>
          </a:xfrm>
          <a:prstGeom prst="rect">
            <a:avLst/>
          </a:prstGeom>
          <a:noFill/>
        </p:spPr>
      </p:pic>
      <p:pic>
        <p:nvPicPr>
          <p:cNvPr id="11270" name="Picture 6" descr="http://www.katmvf.ru/photos1/1305250933379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3810000" cy="2095501"/>
          </a:xfrm>
          <a:prstGeom prst="rect">
            <a:avLst/>
          </a:prstGeom>
          <a:noFill/>
        </p:spPr>
      </p:pic>
      <p:sp>
        <p:nvSpPr>
          <p:cNvPr id="11272" name="AutoShape 8" descr="http://proxy.whoisaaronbrown.com/proxy/http:/edazdorov.ru/images/stories/recept/sup/sup-iz-jai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://proxy.whoisaaronbrown.com/proxy/http:/edazdorov.ru/images/stories/recept/sup/sup-iz-jai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http://proxy.whoisaaronbrown.com/proxy/http:/edazdorov.ru/images/stories/recept/sup/sup-iz-jai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8" name="Picture 14" descr="http://kushay.biz/uploads/taginator/Feb-2014/sup-s-yajc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4286280" cy="30718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Национальная одежда </a:t>
            </a:r>
            <a:r>
              <a:rPr lang="ru-RU" sz="4400" dirty="0" err="1" smtClean="0">
                <a:solidFill>
                  <a:srgbClr val="FF0000"/>
                </a:solidFill>
              </a:rPr>
              <a:t>езидов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0726" name="Picture 6" descr="https://im3-tub-ru.yandex.net/i?id=0dd57611feaa5a6abde9901408adf15f&amp;n=33&amp;h=215&amp;w=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786190"/>
            <a:ext cx="2786082" cy="2905132"/>
          </a:xfrm>
          <a:prstGeom prst="rect">
            <a:avLst/>
          </a:prstGeom>
          <a:noFill/>
        </p:spPr>
      </p:pic>
      <p:pic>
        <p:nvPicPr>
          <p:cNvPr id="19458" name="Picture 2" descr="Yezidi Woman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3048000" cy="4943476"/>
          </a:xfrm>
          <a:prstGeom prst="rect">
            <a:avLst/>
          </a:prstGeom>
          <a:noFill/>
        </p:spPr>
      </p:pic>
      <p:pic>
        <p:nvPicPr>
          <p:cNvPr id="19462" name="Picture 6" descr="Yezidi 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3048000" cy="4714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572008"/>
            <a:ext cx="5072098" cy="2000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7"/>
            <a:ext cx="7958166" cy="1428759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Я , моя  семья - традиции моей семьи.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25602" name="Picture 2" descr="http://www.playcast.ru/uploads/2014/04/03/8088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667768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езиды\фото Алоян\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8143932" cy="4572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67694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Наша семья бережно хранит  культуру  и традиции своего ,не очень многочисленного , народа.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1643074"/>
          </a:xfrm>
        </p:spPr>
        <p:txBody>
          <a:bodyPr>
            <a:normAutofit lnSpcReduction="10000"/>
          </a:bodyPr>
          <a:lstStyle/>
          <a:p>
            <a:endParaRPr lang="ru-RU" sz="5400" dirty="0" smtClean="0"/>
          </a:p>
          <a:p>
            <a:pPr algn="ctr">
              <a:buNone/>
            </a:pPr>
            <a:r>
              <a:rPr lang="ru-RU" sz="43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3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Знайте , уважайте и любите культуру своего народа!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3043230" cy="3241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52400"/>
            <a:ext cx="7829576" cy="1219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Это 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4034" name="Picture 2" descr="F:\езиды\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371" y="0"/>
            <a:ext cx="5943629" cy="6707204"/>
          </a:xfrm>
          <a:prstGeom prst="rect">
            <a:avLst/>
          </a:prstGeom>
          <a:noFill/>
        </p:spPr>
      </p:pic>
      <p:pic>
        <p:nvPicPr>
          <p:cNvPr id="5" name="Picture 2" descr="F:\езиды\фото Алоян\а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600200"/>
            <a:ext cx="3857651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зиды\фото Алоян\а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32037"/>
            <a:ext cx="5643570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6541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Наша дружная семья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Picture 3" descr="F:\езиды\фото Алоян\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429124" cy="5286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186106" cy="96232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4389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У нас в школе учатся дети разных национальностей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F:\езиды\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428736"/>
            <a:ext cx="4500594" cy="3351208"/>
          </a:xfrm>
          <a:prstGeom prst="rect">
            <a:avLst/>
          </a:prstGeom>
          <a:noFill/>
        </p:spPr>
      </p:pic>
      <p:pic>
        <p:nvPicPr>
          <p:cNvPr id="1027" name="Picture 3" descr="F:\езиды\IMG_1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3857652" cy="2428892"/>
          </a:xfrm>
          <a:prstGeom prst="rect">
            <a:avLst/>
          </a:prstGeom>
          <a:noFill/>
        </p:spPr>
      </p:pic>
      <p:pic>
        <p:nvPicPr>
          <p:cNvPr id="1028" name="Picture 4" descr="F:\езиды\P107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86190"/>
            <a:ext cx="5857884" cy="29289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7" name="Picture 2" descr="F:\ШКОЛА ФОТО СИМВОЛЫ\P10806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643446"/>
            <a:ext cx="2928958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8072494" cy="41434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».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-357213"/>
            <a:ext cx="8243918" cy="2286015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Езид</a:t>
            </a:r>
            <a:r>
              <a:rPr lang="ru-RU" sz="2800" dirty="0" smtClean="0">
                <a:solidFill>
                  <a:srgbClr val="002060"/>
                </a:solidFill>
              </a:rPr>
              <a:t> – национальность, исторической родиной которой считается Месопотамия. Это прямые потомки древних вавилонян. Само вероисповедание носит название «</a:t>
            </a:r>
            <a:r>
              <a:rPr lang="ru-RU" sz="2800" dirty="0" err="1" smtClean="0">
                <a:solidFill>
                  <a:srgbClr val="002060"/>
                </a:solidFill>
              </a:rPr>
              <a:t>езидизм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2532" name="Picture 4" descr="http://www.beesona.ru/upload/318/c34c8fddce69a07b8cb9867b050b4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8429684" cy="4491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598480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cs309419.vk.me/v309419866/55fb/AFMVf_HVmZ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7715304" cy="4500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Флаг </a:t>
            </a:r>
            <a:r>
              <a:rPr lang="ru-RU" sz="4800" dirty="0" err="1" smtClean="0">
                <a:solidFill>
                  <a:srgbClr val="002060"/>
                </a:solidFill>
              </a:rPr>
              <a:t>езидов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im1-tub-ru.yandex.net/i?id=78fc67eaf4860ca2e2e96e17c43c3aa7&amp;n=33&amp;h=215&amp;w=3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429132"/>
            <a:ext cx="3019425" cy="2047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2" y="1600200"/>
            <a:ext cx="442915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5824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Лалеш</a:t>
            </a:r>
            <a:r>
              <a:rPr lang="ru-RU" dirty="0" smtClean="0">
                <a:solidFill>
                  <a:srgbClr val="C00000"/>
                </a:solidFill>
              </a:rPr>
              <a:t> – главная святыня </a:t>
            </a:r>
            <a:r>
              <a:rPr lang="ru-RU" dirty="0" err="1" smtClean="0">
                <a:solidFill>
                  <a:srgbClr val="C00000"/>
                </a:solidFill>
              </a:rPr>
              <a:t>езидов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5" y="1428736"/>
            <a:ext cx="8732503" cy="52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44" y="785794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Храм  в Ираке около города </a:t>
            </a:r>
            <a:r>
              <a:rPr lang="ru-RU" dirty="0" err="1" smtClean="0"/>
              <a:t>Мосул-святыня</a:t>
            </a:r>
            <a:r>
              <a:rPr lang="ru-RU" dirty="0" smtClean="0"/>
              <a:t> и место паломничества </a:t>
            </a:r>
            <a:r>
              <a:rPr lang="ru-RU" dirty="0" err="1" smtClean="0"/>
              <a:t>езидов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906918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29684" cy="17145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err="1" smtClean="0"/>
              <a:t>Езидская</a:t>
            </a:r>
            <a:r>
              <a:rPr lang="ru-RU" b="1" dirty="0" smtClean="0"/>
              <a:t> мифология</a:t>
            </a:r>
          </a:p>
          <a:p>
            <a:pPr>
              <a:buNone/>
            </a:pPr>
            <a:r>
              <a:rPr lang="ru-RU" b="1" dirty="0" smtClean="0"/>
              <a:t>Существуют три силы:</a:t>
            </a:r>
          </a:p>
          <a:p>
            <a:pPr>
              <a:buNone/>
            </a:pPr>
            <a:r>
              <a:rPr lang="ru-RU" b="1" dirty="0" smtClean="0"/>
              <a:t>Бог </a:t>
            </a:r>
            <a:r>
              <a:rPr lang="en-US" b="1" i="1" dirty="0" smtClean="0"/>
              <a:t> 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Ангел-павлин </a:t>
            </a:r>
            <a:r>
              <a:rPr lang="ru-RU" b="1" dirty="0" err="1" smtClean="0"/>
              <a:t>Малаке</a:t>
            </a:r>
            <a:r>
              <a:rPr lang="ru-RU" b="1" dirty="0" smtClean="0"/>
              <a:t> </a:t>
            </a:r>
            <a:r>
              <a:rPr lang="ru-RU" b="1" dirty="0" err="1" smtClean="0"/>
              <a:t>Таус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Солнце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Религия  </a:t>
            </a:r>
            <a:r>
              <a:rPr lang="ru-RU" sz="4400" dirty="0" err="1" smtClean="0">
                <a:solidFill>
                  <a:srgbClr val="FF0000"/>
                </a:solidFill>
              </a:rPr>
              <a:t>езидов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3010" name="Picture 2" descr="http://cs9385.vk.me/u72759258/111074606/x_c96c6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8501122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1340</TotalTime>
  <Words>219</Words>
  <Application>Microsoft Office PowerPoint</Application>
  <PresentationFormat>Экран (4:3)</PresentationFormat>
  <Paragraphs>43</Paragraphs>
  <Slides>21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Пакет</vt:lpstr>
      <vt:lpstr>Презентация к творческому проекту по основам светской этики и религиозного права</vt:lpstr>
      <vt:lpstr>Я , моя  семья - традиции моей семьи.</vt:lpstr>
      <vt:lpstr>Это я</vt:lpstr>
      <vt:lpstr>Наша дружная семья</vt:lpstr>
      <vt:lpstr>У нас в школе учатся дети разных национальностей </vt:lpstr>
      <vt:lpstr>Езид – национальность, исторической родиной которой считается Месопотамия. Это прямые потомки древних вавилонян. Само вероисповедание носит название «езидизм»</vt:lpstr>
      <vt:lpstr>Флаг езидов</vt:lpstr>
      <vt:lpstr>Лалеш – главная святыня езидов </vt:lpstr>
      <vt:lpstr>Религия  езидов</vt:lpstr>
      <vt:lpstr>Основные  культовые предметы —   7  бронзовых литых статуэток птицы на высокой подставке (санджак), хранящиеся в Лалеше </vt:lpstr>
      <vt:lpstr>Праздник Айда Эзид-день сотворения мира</vt:lpstr>
      <vt:lpstr>Праздник Клоче Саре Сале-новогодняя пасха</vt:lpstr>
      <vt:lpstr>Праздник  Хадыр-наби</vt:lpstr>
      <vt:lpstr>Праздник чарашма сор - весенняя пасха ,когда ангел сходит на землю и украшает ее цветами и зеленью</vt:lpstr>
      <vt:lpstr>Наши близкие родственники</vt:lpstr>
      <vt:lpstr> Народная музыка</vt:lpstr>
      <vt:lpstr>Главной особенностью танца является сплоченность танцоров</vt:lpstr>
      <vt:lpstr>Национальная кухня</vt:lpstr>
      <vt:lpstr>Национальная одежда езидов</vt:lpstr>
      <vt:lpstr>Наша семья бережно хранит  культуру  и традиции своего ,не очень многочисленного , народа. </vt:lpstr>
      <vt:lpstr>Знайте , уважайте и любите культуру своего народа!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Un1t</dc:creator>
  <cp:lastModifiedBy>Admin</cp:lastModifiedBy>
  <cp:revision>148</cp:revision>
  <dcterms:created xsi:type="dcterms:W3CDTF">2016-04-27T11:41:02Z</dcterms:created>
  <dcterms:modified xsi:type="dcterms:W3CDTF">2018-04-07T19:20:43Z</dcterms:modified>
</cp:coreProperties>
</file>