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258" r:id="rId10"/>
    <p:sldId id="259" r:id="rId11"/>
    <p:sldId id="261" r:id="rId12"/>
    <p:sldId id="263" r:id="rId13"/>
    <p:sldId id="265" r:id="rId14"/>
    <p:sldId id="260" r:id="rId15"/>
    <p:sldId id="262" r:id="rId16"/>
    <p:sldId id="264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309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24744"/>
            <a:ext cx="8208912" cy="12241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Калининград-Кенигсберг: от А до 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18322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Достопримечательности </a:t>
            </a:r>
          </a:p>
          <a:p>
            <a:r>
              <a:rPr lang="ru-RU" dirty="0" smtClean="0"/>
              <a:t>Калининградской области</a:t>
            </a:r>
          </a:p>
          <a:p>
            <a:r>
              <a:rPr lang="ru-RU" dirty="0" smtClean="0"/>
              <a:t>глазами учеников 3 «А» класса</a:t>
            </a:r>
          </a:p>
          <a:p>
            <a:r>
              <a:rPr lang="ru-RU" dirty="0" smtClean="0"/>
              <a:t>МБОУ «</a:t>
            </a:r>
            <a:r>
              <a:rPr lang="ru-RU" dirty="0" err="1" smtClean="0"/>
              <a:t>Храбровская</a:t>
            </a:r>
            <a:r>
              <a:rPr lang="ru-RU" dirty="0" smtClean="0"/>
              <a:t> СОШ»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3600400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Перевернутый дом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364088" y="836712"/>
            <a:ext cx="3146559" cy="504056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Перевернутый дом в стиле фахверк — визитная карточка парка «Юность». </a:t>
            </a:r>
          </a:p>
          <a:p>
            <a:r>
              <a:rPr lang="ru-RU" dirty="0" smtClean="0"/>
              <a:t>Это строение – обычный коттедж, но он в буквальном смысле перевернут с ног на голову. Фундамент этого особняка смотрит в небо, а сам дом стоит на двускатной крыше.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Весь дом обставлен мебелью, в ванной, как обычно, находится сантехника. Возле дома стоит собачья будка, у входа в особняк припаркована машина. Но всё это, как и весь дом, расположено вверх ногами.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Прогулка по этому аттракциону у многих посетителей вызывает сильные ощущения, у некоторых даже появляется головокружение, поскольку человеку тяжело воспринимать перевернутый мир.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3e4047446e704a610a4c76f3d07ec21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0869"/>
            <a:ext cx="4530079" cy="30832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4680520" cy="936104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Средне-вековое</a:t>
            </a:r>
            <a:r>
              <a:rPr lang="ru-RU" sz="2800" dirty="0" smtClean="0"/>
              <a:t> городище Ушкуй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538847" y="1772816"/>
            <a:ext cx="2971800" cy="3881098"/>
          </a:xfrm>
        </p:spPr>
        <p:txBody>
          <a:bodyPr/>
          <a:lstStyle/>
          <a:p>
            <a:r>
              <a:rPr lang="ru-RU" dirty="0" smtClean="0"/>
              <a:t>Историко-культурный парк "Средневековое городище Ушкуй" - реконструкция укрепленного поселения периода 12-14 вв., расположенное в живописном уголке Правдинского района на берегу реки Лава.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Всего лишь час езды от Калининграда перенесет вас в настоящее средневековье!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0483"/>
            <a:ext cx="4625975" cy="3083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4680520" cy="936104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Высота Эфа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076056" y="548680"/>
            <a:ext cx="3434591" cy="5472608"/>
          </a:xfrm>
        </p:spPr>
        <p:txBody>
          <a:bodyPr>
            <a:normAutofit/>
          </a:bodyPr>
          <a:lstStyle/>
          <a:p>
            <a:r>
              <a:rPr lang="ru-RU" dirty="0" smtClean="0"/>
              <a:t>Рядом с поселком Морское находится одна из самых высоких дюн в Европе - дюна Ореховая (</a:t>
            </a:r>
            <a:r>
              <a:rPr lang="ru-RU" dirty="0" err="1" smtClean="0"/>
              <a:t>Петш</a:t>
            </a:r>
            <a:r>
              <a:rPr lang="ru-RU" dirty="0" smtClean="0"/>
              <a:t>). Находясь на ее вершине, можно услышать знаменитые "поющие пески".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Самая высокая точка дюны - 62 метра - была названа высотой Эфа в честь дюнного инспектора Франца Эфа, чья деятельность была посвящена изучению и закреплению подвижных песков.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 </a:t>
            </a:r>
            <a:r>
              <a:rPr lang="ru-RU" dirty="0" smtClean="0"/>
              <a:t>обзорных площадок открывается все многообразие ландшафтов косы: море, залив, пространства, покрытые лесом, уютные домики поселка Морское. </a:t>
            </a:r>
          </a:p>
          <a:p>
            <a:r>
              <a:rPr lang="ru-RU" dirty="0" smtClean="0"/>
              <a:t>- Протяженность - 2,4 км;</a:t>
            </a:r>
            <a:br>
              <a:rPr lang="ru-RU" dirty="0" smtClean="0"/>
            </a:br>
            <a:r>
              <a:rPr lang="ru-RU" dirty="0" smtClean="0"/>
              <a:t>- Расположение – 42-й км косы в 2-х км от поселка Морское;</a:t>
            </a:r>
            <a:endParaRPr lang="ru-RU" dirty="0"/>
          </a:p>
        </p:txBody>
      </p:sp>
      <p:pic>
        <p:nvPicPr>
          <p:cNvPr id="7" name="Содержимое 6" descr="1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9" y="2276872"/>
            <a:ext cx="4104456" cy="30827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4680520" cy="936104"/>
          </a:xfrm>
        </p:spPr>
        <p:txBody>
          <a:bodyPr>
            <a:noAutofit/>
          </a:bodyPr>
          <a:lstStyle/>
          <a:p>
            <a:r>
              <a:rPr lang="ru-RU" sz="2800" dirty="0" smtClean="0"/>
              <a:t>Исторический район </a:t>
            </a:r>
            <a:r>
              <a:rPr lang="ru-RU" sz="2800" dirty="0" err="1" smtClean="0"/>
              <a:t>Амалиенау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220072" y="1124744"/>
            <a:ext cx="3290575" cy="4529170"/>
          </a:xfrm>
        </p:spPr>
        <p:txBody>
          <a:bodyPr>
            <a:normAutofit/>
          </a:bodyPr>
          <a:lstStyle/>
          <a:p>
            <a:r>
              <a:rPr lang="ru-RU" dirty="0" err="1" smtClean="0"/>
              <a:t>Амалиенау</a:t>
            </a:r>
            <a:r>
              <a:rPr lang="ru-RU" dirty="0" smtClean="0"/>
              <a:t> (немецкое название </a:t>
            </a:r>
            <a:r>
              <a:rPr lang="ru-RU" dirty="0" err="1" smtClean="0"/>
              <a:t>Amalienau</a:t>
            </a:r>
            <a:r>
              <a:rPr lang="ru-RU" dirty="0" smtClean="0"/>
              <a:t>) - бывший престижный пригородный квартал  Кёнигсберга, ныне входящий в состав Центрального района Калининграда.</a:t>
            </a:r>
          </a:p>
          <a:p>
            <a:endParaRPr lang="ru-RU" dirty="0" smtClean="0"/>
          </a:p>
          <a:p>
            <a:r>
              <a:rPr lang="ru-RU" dirty="0" err="1" smtClean="0"/>
              <a:t>Амалиенау</a:t>
            </a:r>
            <a:r>
              <a:rPr lang="ru-RU" dirty="0" smtClean="0"/>
              <a:t> был известен своими фешенебельными виллами, которые уже в начале 20-го века имели газ, электричество, воду и канализацию. </a:t>
            </a:r>
          </a:p>
          <a:p>
            <a:endParaRPr lang="ru-RU" dirty="0" smtClean="0"/>
          </a:p>
          <a:p>
            <a:r>
              <a:rPr lang="ru-RU" dirty="0" smtClean="0"/>
              <a:t>Виллы в районе </a:t>
            </a:r>
            <a:r>
              <a:rPr lang="ru-RU" dirty="0" err="1" smtClean="0"/>
              <a:t>Амалиенау</a:t>
            </a:r>
            <a:r>
              <a:rPr lang="ru-RU" dirty="0" smtClean="0"/>
              <a:t> строились для богатого класса жителей, имели необычные и роскошные, по тем временам, украшения и детали внешней отделки.</a:t>
            </a:r>
            <a:endParaRPr lang="ru-RU" dirty="0"/>
          </a:p>
        </p:txBody>
      </p:sp>
      <p:pic>
        <p:nvPicPr>
          <p:cNvPr id="6" name="Содержимое 5" descr="440c69ce42ae25508ef618b2b090276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2204864"/>
            <a:ext cx="4409852" cy="29399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20688"/>
            <a:ext cx="3960440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Литовский вал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83569" y="836712"/>
            <a:ext cx="3024335" cy="48965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Литовский вал - комплекс оборонительных сооружений, защищавших правобережную часть города с востока.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Началом Литовского вала принято считать </a:t>
            </a:r>
            <a:r>
              <a:rPr lang="ru-RU" dirty="0" err="1" smtClean="0"/>
              <a:t>Росгартенские</a:t>
            </a:r>
            <a:r>
              <a:rPr lang="ru-RU" dirty="0" smtClean="0"/>
              <a:t> ворота.</a:t>
            </a:r>
          </a:p>
          <a:p>
            <a:r>
              <a:rPr lang="ru-RU" dirty="0" smtClean="0"/>
              <a:t>С тыльной стороны ворот начинается ров с водой, соединённый с </a:t>
            </a:r>
            <a:r>
              <a:rPr lang="ru-RU" dirty="0" err="1" smtClean="0"/>
              <a:t>Обертайхом</a:t>
            </a:r>
            <a:r>
              <a:rPr lang="ru-RU" dirty="0" smtClean="0"/>
              <a:t> (Верхним прудом).</a:t>
            </a:r>
          </a:p>
          <a:p>
            <a:endParaRPr lang="ru-RU" dirty="0" smtClean="0"/>
          </a:p>
          <a:p>
            <a:r>
              <a:rPr lang="ru-RU" dirty="0" smtClean="0"/>
              <a:t>Литовский вал тянется до реки </a:t>
            </a:r>
            <a:r>
              <a:rPr lang="ru-RU" dirty="0" err="1" smtClean="0"/>
              <a:t>Преголя</a:t>
            </a:r>
            <a:r>
              <a:rPr lang="ru-RU" dirty="0" smtClean="0"/>
              <a:t>, первая его версия была построена начато в далеком 1626 году. </a:t>
            </a:r>
          </a:p>
          <a:p>
            <a:endParaRPr lang="ru-RU" dirty="0" smtClean="0"/>
          </a:p>
          <a:p>
            <a:r>
              <a:rPr lang="ru-RU" dirty="0" smtClean="0"/>
              <a:t>Позже, в 1843 году начаты работы по второму вальному укреплению.</a:t>
            </a:r>
            <a:br>
              <a:rPr lang="ru-RU" dirty="0" smtClean="0"/>
            </a:br>
            <a:r>
              <a:rPr lang="ru-RU" dirty="0" smtClean="0"/>
              <a:t>на участке Литовского вала было построено 8 полных земляных бастионов, 2 полубастиона и трое деревянных ворот с земляной </a:t>
            </a:r>
            <a:r>
              <a:rPr lang="ru-RU" dirty="0" err="1" smtClean="0"/>
              <a:t>обваловкой</a:t>
            </a:r>
            <a:r>
              <a:rPr lang="ru-RU" dirty="0" smtClean="0"/>
              <a:t>: </a:t>
            </a:r>
            <a:r>
              <a:rPr lang="ru-RU" dirty="0" err="1" smtClean="0"/>
              <a:t>Росгартенские</a:t>
            </a:r>
            <a:r>
              <a:rPr lang="ru-RU" dirty="0" smtClean="0"/>
              <a:t>, ворота </a:t>
            </a:r>
            <a:r>
              <a:rPr lang="ru-RU" dirty="0" err="1" smtClean="0"/>
              <a:t>Нойе</a:t>
            </a:r>
            <a:r>
              <a:rPr lang="ru-RU" dirty="0" smtClean="0"/>
              <a:t> </a:t>
            </a:r>
            <a:r>
              <a:rPr lang="ru-RU" dirty="0" err="1" smtClean="0"/>
              <a:t>Зорге</a:t>
            </a:r>
            <a:r>
              <a:rPr lang="ru-RU" dirty="0" smtClean="0"/>
              <a:t> и </a:t>
            </a:r>
            <a:r>
              <a:rPr lang="ru-RU" dirty="0" err="1" smtClean="0"/>
              <a:t>Закхаймские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Содержимое 5" descr="08_DSCF53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1772816"/>
            <a:ext cx="4625975" cy="33731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20688"/>
            <a:ext cx="3960440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Дом Советов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83569" y="620688"/>
            <a:ext cx="2952327" cy="5256584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Дом </a:t>
            </a:r>
            <a:r>
              <a:rPr lang="ru-RU" b="1" dirty="0" err="1" smtClean="0"/>
              <a:t>Сове́тов</a:t>
            </a:r>
            <a:r>
              <a:rPr lang="ru-RU" dirty="0" smtClean="0"/>
              <a:t> — недостроенное здание в центре Калининграда, строительство которого началось в 1970 году. </a:t>
            </a:r>
          </a:p>
          <a:p>
            <a:endParaRPr lang="ru-RU" dirty="0" smtClean="0"/>
          </a:p>
          <a:p>
            <a:r>
              <a:rPr lang="ru-RU" dirty="0" smtClean="0"/>
              <a:t>Считается одним из символов города и главным его «долгостроем».</a:t>
            </a:r>
          </a:p>
          <a:p>
            <a:r>
              <a:rPr lang="ru-RU" dirty="0" smtClean="0"/>
              <a:t>По замыслу главного архитектора проекта  Дом советов должен был представлять собой 28-этажное здание, состоящее из двух высотных прямоугольных башен, облицованных рельефными панелями и объединённых в двух уровнях крытыми переходами.</a:t>
            </a:r>
          </a:p>
          <a:p>
            <a:endParaRPr lang="ru-RU" dirty="0" smtClean="0"/>
          </a:p>
          <a:p>
            <a:r>
              <a:rPr lang="ru-RU" dirty="0" smtClean="0"/>
              <a:t>В здании должна была располагаться администрация Калининградского обкома КПСС и облисполкома.</a:t>
            </a:r>
          </a:p>
          <a:p>
            <a:endParaRPr lang="ru-RU" dirty="0"/>
          </a:p>
        </p:txBody>
      </p:sp>
      <p:pic>
        <p:nvPicPr>
          <p:cNvPr id="7" name="Содержимое 6" descr="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2060848"/>
            <a:ext cx="4625975" cy="31166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620688"/>
            <a:ext cx="3960440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Памятник Петру </a:t>
            </a:r>
            <a:r>
              <a:rPr lang="en-US" sz="2800" dirty="0" smtClean="0"/>
              <a:t>I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83569" y="1268760"/>
            <a:ext cx="2952327" cy="417646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Памятник Петру I. Был установлен в 1998 году на берегу Калининградского пролива.</a:t>
            </a:r>
          </a:p>
          <a:p>
            <a:endParaRPr lang="ru-RU" dirty="0" smtClean="0"/>
          </a:p>
          <a:p>
            <a:r>
              <a:rPr lang="ru-RU" dirty="0" smtClean="0"/>
              <a:t>Пётр Великий посещал </a:t>
            </a:r>
            <a:r>
              <a:rPr lang="ru-RU" dirty="0" err="1" smtClean="0"/>
              <a:t>Пиллау</a:t>
            </a:r>
            <a:r>
              <a:rPr lang="ru-RU" dirty="0" smtClean="0"/>
              <a:t> (ныне Балтийск) трижды и называл его «мой маленький Амстердам».</a:t>
            </a:r>
          </a:p>
          <a:p>
            <a:endParaRPr lang="ru-RU" dirty="0" smtClean="0"/>
          </a:p>
          <a:p>
            <a:r>
              <a:rPr lang="ru-RU" dirty="0" smtClean="0"/>
              <a:t> Памятник был воздвигнут в честь 300-летия Балтийского флота. </a:t>
            </a:r>
          </a:p>
          <a:p>
            <a:endParaRPr lang="ru-RU" dirty="0" smtClean="0"/>
          </a:p>
          <a:p>
            <a:r>
              <a:rPr lang="ru-RU" dirty="0" smtClean="0"/>
              <a:t>Высота памятника вместе с постаментом — 6,4 метра, вес — 2,5 тонны. </a:t>
            </a:r>
          </a:p>
          <a:p>
            <a:endParaRPr lang="ru-RU" dirty="0" smtClean="0"/>
          </a:p>
          <a:p>
            <a:r>
              <a:rPr lang="ru-RU" dirty="0" smtClean="0"/>
              <a:t>Скульптура выполнена в полный рост.</a:t>
            </a:r>
            <a:endParaRPr lang="ru-RU" dirty="0"/>
          </a:p>
        </p:txBody>
      </p:sp>
      <p:pic>
        <p:nvPicPr>
          <p:cNvPr id="6" name="Содержимое 5" descr="11-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1988840"/>
            <a:ext cx="4625975" cy="30827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533400"/>
            <a:ext cx="3794568" cy="914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Мемориал </a:t>
            </a:r>
            <a:br>
              <a:rPr lang="ru-RU" sz="2800" dirty="0" smtClean="0"/>
            </a:br>
            <a:r>
              <a:rPr lang="ru-RU" sz="2800" dirty="0" smtClean="0"/>
              <a:t>1200 гвардейцам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Первый монумент, увековечивший подвиг советских солдат в Великую Отечественную войну.</a:t>
            </a:r>
          </a:p>
          <a:p>
            <a:endParaRPr lang="ru-RU" dirty="0" smtClean="0"/>
          </a:p>
          <a:p>
            <a:r>
              <a:rPr lang="ru-RU" dirty="0" smtClean="0"/>
              <a:t> Едва отгремели залпы орудий, всего спустя полгода после окончания боев – 30 сентября 1945 года, тогда еще в Кёнигсберге на братской могиле воинов 11-й Гвардейской армии открыли мемориал. </a:t>
            </a:r>
          </a:p>
          <a:p>
            <a:endParaRPr lang="ru-RU" dirty="0" smtClean="0"/>
          </a:p>
          <a:p>
            <a:r>
              <a:rPr lang="ru-RU" dirty="0" smtClean="0"/>
              <a:t>Спустя 15 лет у памятника зажгли Вечный огонь.</a:t>
            </a:r>
            <a:endParaRPr lang="ru-RU" dirty="0"/>
          </a:p>
        </p:txBody>
      </p:sp>
      <p:pic>
        <p:nvPicPr>
          <p:cNvPr id="5" name="Содержимое 4" descr="631dd67a13c0303b78e4d34de04b9de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2290" y="1772816"/>
            <a:ext cx="4954149" cy="30963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Зоопарк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Калининградский зоопарк располагается на территории бывшего Кёнигсбергского зоопарка, который был основан Германом </a:t>
            </a:r>
            <a:r>
              <a:rPr lang="ru-RU" dirty="0" err="1" smtClean="0"/>
              <a:t>Клаассом</a:t>
            </a:r>
            <a:r>
              <a:rPr lang="ru-RU" dirty="0" smtClean="0"/>
              <a:t>, немецким предпринимателем в 1896 году. </a:t>
            </a:r>
          </a:p>
          <a:p>
            <a:endParaRPr lang="ru-RU" dirty="0" smtClean="0"/>
          </a:p>
          <a:p>
            <a:r>
              <a:rPr lang="ru-RU" dirty="0" smtClean="0"/>
              <a:t>Калининграду отошел после капитуляции немецких войск в 1945 году.</a:t>
            </a:r>
          </a:p>
          <a:p>
            <a:endParaRPr lang="ru-RU" dirty="0" smtClean="0"/>
          </a:p>
          <a:p>
            <a:r>
              <a:rPr lang="ru-RU" dirty="0" smtClean="0"/>
              <a:t>На данный момент </a:t>
            </a:r>
          </a:p>
          <a:p>
            <a:r>
              <a:rPr lang="ru-RU" dirty="0" smtClean="0"/>
              <a:t>Калининградский зоопарк занимает территорию в 16,37 ГА. В коллекции насчитывается 2 177 животных 284 видов </a:t>
            </a:r>
            <a:endParaRPr lang="ru-RU" dirty="0"/>
          </a:p>
        </p:txBody>
      </p:sp>
      <p:pic>
        <p:nvPicPr>
          <p:cNvPr id="5" name="Содержимое 4" descr="932e57a5ca56cde018d3a859294ad1e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0483"/>
            <a:ext cx="4625975" cy="3083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33400"/>
            <a:ext cx="4176464" cy="914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Памятник Шиллеру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052736"/>
            <a:ext cx="2971800" cy="496855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Памятник Фридриху Шиллеру, знаменитому немецкому драматургу, поэту-гуманисту, расположен напротив калининградского Областного Драматического театра в небольшом сквере.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Памятник был отлит из бронзы и установлен на этом месте в 1910 году. Его автор — немецкий скульптор С. </a:t>
            </a:r>
            <a:r>
              <a:rPr lang="ru-RU" dirty="0" err="1" smtClean="0"/>
              <a:t>Кауэр</a:t>
            </a:r>
            <a:r>
              <a:rPr lang="ru-RU" dirty="0" smtClean="0"/>
              <a:t>, создавший еще немало произведений для Кенигсберга. </a:t>
            </a:r>
          </a:p>
          <a:p>
            <a:endParaRPr lang="ru-RU" dirty="0" smtClean="0"/>
          </a:p>
          <a:p>
            <a:r>
              <a:rPr lang="ru-RU" dirty="0" smtClean="0"/>
              <a:t>Есть предположение, что памятник был установлен в честь столетия Кенигсбергского оперного театра, открывшегося в 1810 году именно постановкой Ф. Шиллера «Вильгельм Телль».</a:t>
            </a:r>
            <a:endParaRPr lang="ru-RU" dirty="0"/>
          </a:p>
        </p:txBody>
      </p:sp>
      <p:pic>
        <p:nvPicPr>
          <p:cNvPr id="5" name="Содержимое 4" descr="282535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effectLst/>
              </a:rPr>
              <a:t>Актуальность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Начинать знакомство с малой Родиной надо с детства. Знакомясь с географическими, историческими и культурными объектами малой родины, мы начинаем понимать связь времен, преемственность поколений и свою причастность к историческим событиям.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очень важно  с малых лет прививать любовь к родному краю, навыки бережного отношения  к природе родного края, к культурно- историческому  наследию предков.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68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533400"/>
            <a:ext cx="5882800" cy="914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Замковая мельница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Замковая мельница в посёлке Железнодорожный (</a:t>
            </a:r>
            <a:r>
              <a:rPr lang="ru-RU" dirty="0" err="1" smtClean="0"/>
              <a:t>Gerdauen</a:t>
            </a:r>
            <a:r>
              <a:rPr lang="ru-RU" dirty="0" smtClean="0"/>
              <a:t>) 1909 года постройки.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Новая водяная мельница была построена в </a:t>
            </a:r>
            <a:r>
              <a:rPr lang="ru-RU" dirty="0" err="1" smtClean="0"/>
              <a:t>Гердауэне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1908-1909 годах.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послевоенные годы мельница не использовалась. Здание ветшает и разрушается.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Постановлением Правительства Калининградской области от 23 марта 2007 года № 132 мельница получила статус объекта культурного наследия регионального значения.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Состояние объекта аварийное. </a:t>
            </a:r>
            <a:endParaRPr lang="ru-RU" dirty="0"/>
          </a:p>
        </p:txBody>
      </p:sp>
      <p:pic>
        <p:nvPicPr>
          <p:cNvPr id="5" name="Содержимое 4" descr="1587017_origina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49712"/>
            <a:ext cx="4848423" cy="3407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3816424" cy="9144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Храм </a:t>
            </a:r>
            <a:br>
              <a:rPr lang="ru-RU" dirty="0" smtClean="0"/>
            </a:br>
            <a:r>
              <a:rPr lang="ru-RU" dirty="0" smtClean="0"/>
              <a:t>Александра Невского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80112" y="764704"/>
            <a:ext cx="2971800" cy="4968552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Храм Святого Александра Невског</a:t>
            </a:r>
            <a:r>
              <a:rPr lang="ru-RU" dirty="0" smtClean="0"/>
              <a:t>о — православный храм в Калининграде. Находится на улице Александра Невского рядом с одним из корпусов </a:t>
            </a:r>
            <a:r>
              <a:rPr lang="ru-RU" dirty="0" smtClean="0"/>
              <a:t>БФ</a:t>
            </a:r>
            <a:r>
              <a:rPr lang="ru-RU" dirty="0" smtClean="0"/>
              <a:t>У им. Канта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Храм с предполагаемой вместимостью около 900 человек является вторым по величине в Калининградской области.</a:t>
            </a:r>
          </a:p>
          <a:p>
            <a:r>
              <a:rPr lang="ru-RU" dirty="0" smtClean="0"/>
              <a:t>Около храма действует очень красивая и удобная детская площадка для всех желающих.</a:t>
            </a:r>
          </a:p>
          <a:p>
            <a:endParaRPr lang="ru-RU" dirty="0" smtClean="0"/>
          </a:p>
          <a:p>
            <a:r>
              <a:rPr lang="ru-RU" dirty="0" smtClean="0"/>
              <a:t>1 ноября 2014 года состоялось открытие детско-юношеского Православного центра развития и творчества во имя святой мученицы </a:t>
            </a:r>
            <a:r>
              <a:rPr lang="ru-RU" dirty="0" err="1" smtClean="0"/>
              <a:t>Татианы</a:t>
            </a:r>
            <a:r>
              <a:rPr lang="ru-RU" dirty="0" smtClean="0"/>
              <a:t> при храме.</a:t>
            </a:r>
          </a:p>
          <a:p>
            <a:endParaRPr lang="ru-RU" dirty="0"/>
          </a:p>
        </p:txBody>
      </p:sp>
      <p:pic>
        <p:nvPicPr>
          <p:cNvPr id="5" name="Содержимое 4" descr="34621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6948" y="1700809"/>
            <a:ext cx="4597140" cy="33123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33400"/>
            <a:ext cx="4536504" cy="7353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Верхнее озеро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268760"/>
            <a:ext cx="2971800" cy="4385154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Верхний пруд, в разговорной речи чаще встречается название Верхнее озеро (до 1949 года - немецкое название </a:t>
            </a:r>
            <a:r>
              <a:rPr lang="ru-RU" dirty="0" err="1" smtClean="0"/>
              <a:t>Обертайх</a:t>
            </a:r>
            <a:r>
              <a:rPr lang="ru-RU" dirty="0" smtClean="0"/>
              <a:t> </a:t>
            </a:r>
            <a:r>
              <a:rPr lang="ru-RU" dirty="0" smtClean="0"/>
              <a:t>) </a:t>
            </a:r>
            <a:r>
              <a:rPr lang="ru-RU" dirty="0" smtClean="0"/>
              <a:t>- водоем, имеющий искусственное происхождение, расположенный в центре Калининграда.</a:t>
            </a:r>
          </a:p>
          <a:p>
            <a:endParaRPr lang="ru-RU" dirty="0" smtClean="0"/>
          </a:p>
          <a:p>
            <a:r>
              <a:rPr lang="ru-RU" dirty="0" smtClean="0"/>
              <a:t>Пруд появился в 1270 году, когда рыцари Тевтонского ордена из замка Кенигсберг перекрыли земляной дамбой приток реки </a:t>
            </a:r>
            <a:r>
              <a:rPr lang="ru-RU" dirty="0" err="1" smtClean="0"/>
              <a:t>Прегеля</a:t>
            </a:r>
            <a:r>
              <a:rPr lang="ru-RU" dirty="0" smtClean="0"/>
              <a:t>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те времена пруд использовали для разведения рыбы.</a:t>
            </a:r>
          </a:p>
          <a:p>
            <a:endParaRPr lang="ru-RU" dirty="0"/>
          </a:p>
        </p:txBody>
      </p:sp>
      <p:pic>
        <p:nvPicPr>
          <p:cNvPr id="9" name="Содержимое 8" descr="40282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628800"/>
            <a:ext cx="4752527" cy="31683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33400"/>
            <a:ext cx="5328592" cy="6633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Птица счастья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Видовая башня Маяк в Рыбной деревне - одна из достопримечательностей и популярное туристическое место Калининграда, на верхней площадке которого расположена смотровая площадка, с которой открываются шикарные панорамные виды города.</a:t>
            </a:r>
          </a:p>
          <a:p>
            <a:endParaRPr lang="ru-RU" dirty="0" smtClean="0"/>
          </a:p>
          <a:p>
            <a:r>
              <a:rPr lang="ru-RU" dirty="0" smtClean="0"/>
              <a:t>Бронзовая скульптура чайки держит в лапах яйцо — его и надо потереть, загадав при этом желание. Некоторые также оставляют монетки на счастье.</a:t>
            </a:r>
            <a:endParaRPr lang="ru-RU" dirty="0"/>
          </a:p>
        </p:txBody>
      </p:sp>
      <p:pic>
        <p:nvPicPr>
          <p:cNvPr id="9" name="Содержимое 8" descr="4316975_9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60304"/>
            <a:ext cx="4625975" cy="34643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33400"/>
            <a:ext cx="3744416" cy="914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Балтийская коса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652120" y="764704"/>
            <a:ext cx="3043808" cy="511256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Природная достопримечательность города Балтийска— это </a:t>
            </a:r>
            <a:r>
              <a:rPr lang="ru-RU" b="1" dirty="0" smtClean="0"/>
              <a:t>Балтийская коса</a:t>
            </a:r>
            <a:r>
              <a:rPr lang="ru-RU" dirty="0" smtClean="0"/>
              <a:t>. </a:t>
            </a:r>
          </a:p>
          <a:p>
            <a:pPr fontAlgn="base"/>
            <a:r>
              <a:rPr lang="ru-RU" dirty="0" smtClean="0"/>
              <a:t>На Балтийской косе можно не только любоваться потрясающей природой и наслаждаться песчаными пляжами. </a:t>
            </a:r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Здесь находятся Южный мол и исторические достопримечательности Балтийской косы: </a:t>
            </a:r>
            <a:endParaRPr lang="ru-RU" dirty="0" smtClean="0"/>
          </a:p>
          <a:p>
            <a:pPr fontAlgn="base"/>
            <a:r>
              <a:rPr lang="ru-RU" dirty="0" smtClean="0"/>
              <a:t>Западный </a:t>
            </a:r>
            <a:r>
              <a:rPr lang="ru-RU" dirty="0" smtClean="0"/>
              <a:t>форт, </a:t>
            </a:r>
            <a:endParaRPr lang="ru-RU" dirty="0" smtClean="0"/>
          </a:p>
          <a:p>
            <a:pPr fontAlgn="base"/>
            <a:r>
              <a:rPr lang="ru-RU" dirty="0" smtClean="0"/>
              <a:t>заброшенный </a:t>
            </a:r>
            <a:r>
              <a:rPr lang="ru-RU" dirty="0" smtClean="0"/>
              <a:t>аэропорт </a:t>
            </a:r>
            <a:r>
              <a:rPr lang="ru-RU" dirty="0" err="1" smtClean="0"/>
              <a:t>Нойтиф</a:t>
            </a:r>
            <a:r>
              <a:rPr lang="ru-RU" dirty="0" smtClean="0"/>
              <a:t>, остатки немецких зенитных батарей, </a:t>
            </a:r>
            <a:endParaRPr lang="ru-RU" dirty="0" smtClean="0"/>
          </a:p>
          <a:p>
            <a:pPr fontAlgn="base"/>
            <a:r>
              <a:rPr lang="ru-RU" dirty="0" smtClean="0"/>
              <a:t>а </a:t>
            </a:r>
            <a:r>
              <a:rPr lang="ru-RU" dirty="0" smtClean="0"/>
              <a:t>также мемориальные памятники погибшим здесь советским солдатам в апреле 1945 года.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609850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Башня Кронпринц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Оборонительная казарма «Кронпринц» </a:t>
            </a:r>
            <a:r>
              <a:rPr lang="ru-RU" dirty="0" smtClean="0"/>
              <a:t> </a:t>
            </a:r>
            <a:r>
              <a:rPr lang="ru-RU" dirty="0" smtClean="0"/>
              <a:t>- один из объектов, входивших в состав оборонительного пояса города-крепости Кёнигсберга.</a:t>
            </a:r>
          </a:p>
          <a:p>
            <a:endParaRPr lang="ru-RU" dirty="0" smtClean="0"/>
          </a:p>
          <a:p>
            <a:r>
              <a:rPr lang="ru-RU" dirty="0" smtClean="0"/>
              <a:t>Казарма Кронпринц была заложена 15 октября 1843 года по проекту Эрнста Людвига фон </a:t>
            </a:r>
            <a:r>
              <a:rPr lang="ru-RU" dirty="0" err="1" smtClean="0"/>
              <a:t>Астера</a:t>
            </a:r>
            <a:r>
              <a:rPr lang="ru-RU" dirty="0" smtClean="0"/>
              <a:t>. Окончательно построена в 1849 году.</a:t>
            </a:r>
          </a:p>
          <a:p>
            <a:endParaRPr lang="ru-RU" dirty="0" smtClean="0"/>
          </a:p>
          <a:p>
            <a:r>
              <a:rPr lang="ru-RU" dirty="0" smtClean="0"/>
              <a:t>Казарма получила своё название в честь наследника прусского престола </a:t>
            </a:r>
            <a:r>
              <a:rPr lang="ru-RU" dirty="0" err="1" smtClean="0"/>
              <a:t>Вельгельма</a:t>
            </a:r>
            <a:r>
              <a:rPr lang="ru-RU" dirty="0" smtClean="0"/>
              <a:t> I.</a:t>
            </a:r>
            <a:endParaRPr lang="ru-RU" dirty="0"/>
          </a:p>
        </p:txBody>
      </p:sp>
      <p:pic>
        <p:nvPicPr>
          <p:cNvPr id="7" name="Содержимое 6" descr="59791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476099"/>
            <a:ext cx="4625975" cy="36327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4248472" cy="914400"/>
          </a:xfrm>
        </p:spPr>
        <p:txBody>
          <a:bodyPr>
            <a:noAutofit/>
          </a:bodyPr>
          <a:lstStyle/>
          <a:p>
            <a:r>
              <a:rPr lang="ru-RU" sz="2800" dirty="0" smtClean="0">
                <a:effectLst/>
              </a:rPr>
              <a:t>Мост 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королевы Луизы</a:t>
            </a:r>
            <a:endParaRPr lang="ru-RU" sz="28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548680"/>
            <a:ext cx="2971800" cy="5105234"/>
          </a:xfrm>
        </p:spPr>
        <p:txBody>
          <a:bodyPr>
            <a:normAutofit/>
          </a:bodyPr>
          <a:lstStyle/>
          <a:p>
            <a:r>
              <a:rPr lang="ru-RU" dirty="0" smtClean="0"/>
              <a:t>Мост королевы Луизы соединяет город Советск в Калининградской области и город </a:t>
            </a:r>
            <a:r>
              <a:rPr lang="ru-RU" dirty="0" err="1" smtClean="0"/>
              <a:t>Панемуне</a:t>
            </a:r>
            <a:r>
              <a:rPr lang="ru-RU" dirty="0" smtClean="0"/>
              <a:t> в Литве через реку Неман. </a:t>
            </a:r>
          </a:p>
          <a:p>
            <a:endParaRPr lang="ru-RU" dirty="0" smtClean="0"/>
          </a:p>
          <a:p>
            <a:r>
              <a:rPr lang="ru-RU" dirty="0" smtClean="0"/>
              <a:t>Общая длина моста 416 метров, он является автомобильным и пешеходным мостом. Свое название мост получил в честь прусской правительницы – королевы Луизы. </a:t>
            </a:r>
          </a:p>
          <a:p>
            <a:endParaRPr lang="ru-RU" dirty="0" smtClean="0"/>
          </a:p>
          <a:p>
            <a:r>
              <a:rPr lang="ru-RU" dirty="0" smtClean="0"/>
              <a:t>Строился мост королевы Луизы три года, торжественное открытие моста состоялось в 1907 году, его приурочили к дате, посвященной столетнему юбилею со дня заключения мира в Тильзите.</a:t>
            </a:r>
            <a:endParaRPr lang="ru-RU" dirty="0"/>
          </a:p>
        </p:txBody>
      </p:sp>
      <p:pic>
        <p:nvPicPr>
          <p:cNvPr id="5" name="Содержимое 4" descr="42413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4860541" cy="3240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4104456" cy="7920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/>
              </a:rPr>
              <a:t>Замок </a:t>
            </a:r>
            <a:r>
              <a:rPr lang="ru-RU" sz="2800" dirty="0" err="1" smtClean="0">
                <a:effectLst/>
              </a:rPr>
              <a:t>Шаакен</a:t>
            </a:r>
            <a:endParaRPr lang="ru-RU" sz="28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76056" y="476672"/>
            <a:ext cx="3434591" cy="5544616"/>
          </a:xfrm>
        </p:spPr>
        <p:txBody>
          <a:bodyPr>
            <a:normAutofit/>
          </a:bodyPr>
          <a:lstStyle/>
          <a:p>
            <a:r>
              <a:rPr lang="ru-RU" dirty="0" smtClean="0"/>
              <a:t>На месте нынешнего замка </a:t>
            </a:r>
            <a:r>
              <a:rPr lang="ru-RU" dirty="0" err="1" smtClean="0"/>
              <a:t>Шаакен</a:t>
            </a:r>
            <a:r>
              <a:rPr lang="ru-RU" dirty="0" smtClean="0"/>
              <a:t>, некогда стояла прусская крепость </a:t>
            </a:r>
            <a:r>
              <a:rPr lang="ru-RU" dirty="0" err="1" smtClean="0"/>
              <a:t>Зоке</a:t>
            </a:r>
            <a:r>
              <a:rPr lang="ru-RU" dirty="0" smtClean="0"/>
              <a:t> (от </a:t>
            </a:r>
            <a:r>
              <a:rPr lang="ru-RU" dirty="0" err="1" smtClean="0"/>
              <a:t>древнепрусского</a:t>
            </a:r>
            <a:r>
              <a:rPr lang="ru-RU" dirty="0" smtClean="0"/>
              <a:t> </a:t>
            </a:r>
            <a:r>
              <a:rPr lang="ru-RU" dirty="0" err="1" smtClean="0"/>
              <a:t>шокис</a:t>
            </a:r>
            <a:r>
              <a:rPr lang="ru-RU" dirty="0" smtClean="0"/>
              <a:t> – трава).</a:t>
            </a:r>
            <a:br>
              <a:rPr lang="ru-RU" dirty="0" smtClean="0"/>
            </a:br>
            <a:r>
              <a:rPr lang="ru-RU" dirty="0" smtClean="0"/>
              <a:t>С 2002 года территория, на которой расположен замок </a:t>
            </a:r>
            <a:r>
              <a:rPr lang="ru-RU" dirty="0" err="1" smtClean="0"/>
              <a:t>Шаакен</a:t>
            </a:r>
            <a:r>
              <a:rPr lang="ru-RU" dirty="0" smtClean="0"/>
              <a:t> находится в частных владениях. Проводятся экскурсии. </a:t>
            </a:r>
          </a:p>
          <a:p>
            <a:endParaRPr lang="ru-RU" dirty="0" smtClean="0"/>
          </a:p>
          <a:p>
            <a:r>
              <a:rPr lang="ru-RU" dirty="0" smtClean="0"/>
              <a:t>Музейный комплекс содержит в себе непосредственно само здание замка, небольшую уютную трапезную в каноничной отделке и двор, на котором расположены всяческие увеселительные атрибуты, вроде качелей, художественной инсталляции с собачкой, всяких любопытных деревянных инструментов, лука с мишенями, а также небольшая выставка оружия и </a:t>
            </a:r>
            <a:r>
              <a:rPr lang="ru-RU" dirty="0" err="1" smtClean="0"/>
              <a:t>загончик</a:t>
            </a:r>
            <a:r>
              <a:rPr lang="ru-RU" dirty="0" smtClean="0"/>
              <a:t> с домашней живностью, которую иногда выпускают погулять и по самому двору.</a:t>
            </a:r>
            <a:endParaRPr lang="ru-RU" dirty="0"/>
          </a:p>
        </p:txBody>
      </p:sp>
      <p:pic>
        <p:nvPicPr>
          <p:cNvPr id="5" name="Содержимое 4" descr="57128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1" y="1700808"/>
            <a:ext cx="4248471" cy="26642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33400"/>
            <a:ext cx="5256584" cy="914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Сыроварня региона </a:t>
            </a:r>
            <a:br>
              <a:rPr lang="ru-RU" sz="2800" dirty="0" smtClean="0"/>
            </a:br>
            <a:r>
              <a:rPr lang="ru-RU" sz="2800" dirty="0" err="1" smtClean="0"/>
              <a:t>Тильзит-Рагнит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Рядом с замком </a:t>
            </a:r>
            <a:r>
              <a:rPr lang="ru-RU" dirty="0" err="1" smtClean="0"/>
              <a:t>Рагнит</a:t>
            </a:r>
            <a:r>
              <a:rPr lang="ru-RU" dirty="0" smtClean="0"/>
              <a:t> находится </a:t>
            </a:r>
            <a:r>
              <a:rPr lang="ru-RU" b="1" dirty="0" smtClean="0"/>
              <a:t>сыроварня «</a:t>
            </a:r>
            <a:r>
              <a:rPr lang="ru-RU" b="1" dirty="0" err="1" smtClean="0"/>
              <a:t>Тильзит-Рагнит</a:t>
            </a:r>
            <a:r>
              <a:rPr lang="ru-RU" b="1" dirty="0" smtClean="0"/>
              <a:t>»</a:t>
            </a:r>
            <a:r>
              <a:rPr lang="ru-RU" dirty="0" smtClean="0"/>
              <a:t>, где сегодня возрождают традицию сыроварения, связанную со знаменитым </a:t>
            </a:r>
            <a:r>
              <a:rPr lang="ru-RU" dirty="0" err="1" smtClean="0"/>
              <a:t>Тильзитским</a:t>
            </a:r>
            <a:r>
              <a:rPr lang="ru-RU" dirty="0" smtClean="0"/>
              <a:t> сыром. </a:t>
            </a:r>
          </a:p>
          <a:p>
            <a:endParaRPr lang="ru-RU" dirty="0" smtClean="0"/>
          </a:p>
          <a:p>
            <a:r>
              <a:rPr lang="ru-RU" dirty="0" smtClean="0"/>
              <a:t>Исключительно натуральный продукт без каких-либо добавок, изготовленный из </a:t>
            </a:r>
            <a:r>
              <a:rPr lang="ru-RU" dirty="0" err="1" smtClean="0"/>
              <a:t>непастеризованного</a:t>
            </a:r>
            <a:r>
              <a:rPr lang="ru-RU" dirty="0" smtClean="0"/>
              <a:t> молока.</a:t>
            </a:r>
          </a:p>
          <a:p>
            <a:endParaRPr lang="ru-RU" dirty="0" smtClean="0"/>
          </a:p>
          <a:p>
            <a:r>
              <a:rPr lang="ru-RU" dirty="0" smtClean="0"/>
              <a:t>Здесь проходят интересные </a:t>
            </a:r>
            <a:r>
              <a:rPr lang="ru-RU" b="1" dirty="0" smtClean="0"/>
              <a:t>Мастер-классы</a:t>
            </a:r>
            <a:r>
              <a:rPr lang="ru-RU" dirty="0" smtClean="0"/>
              <a:t>, под руководством опытного технолога.</a:t>
            </a:r>
            <a:endParaRPr lang="ru-RU" dirty="0"/>
          </a:p>
        </p:txBody>
      </p:sp>
      <p:pic>
        <p:nvPicPr>
          <p:cNvPr id="5" name="Содержимое 4" descr="85074123_2481247248797614_7274775061473525760_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533400"/>
            <a:ext cx="4010592" cy="914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Музей Черепов и Скелетов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На выставочной площадке представлено более 700 экспонатов, которые относятся к разным тематикам. </a:t>
            </a:r>
          </a:p>
          <a:p>
            <a:endParaRPr lang="ru-RU" dirty="0" smtClean="0"/>
          </a:p>
          <a:p>
            <a:r>
              <a:rPr lang="ru-RU" dirty="0" smtClean="0"/>
              <a:t>Образы черепов и скелетов в мировых культурах, религиях, в медицине, палеонтологии, археологии, в ритуалах, праздниках, различных субкультурах. </a:t>
            </a:r>
          </a:p>
          <a:p>
            <a:endParaRPr lang="ru-RU" dirty="0" smtClean="0"/>
          </a:p>
          <a:p>
            <a:r>
              <a:rPr lang="ru-RU" dirty="0" smtClean="0"/>
              <a:t>В моде, символике, элементах декора, аксессуарах, и также немало экспонатов посвящены «черному» юмору.</a:t>
            </a:r>
            <a:endParaRPr lang="ru-RU" dirty="0"/>
          </a:p>
        </p:txBody>
      </p:sp>
      <p:pic>
        <p:nvPicPr>
          <p:cNvPr id="5" name="Содержимое 4" descr="130970636_aTT3HtXPeSGkHHD2GuXe0YKgQC-BETYu0yu8hDqjFV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1" y="1556792"/>
            <a:ext cx="4530080" cy="40486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effectLst/>
              </a:rPr>
              <a:t>Гипотеза </a:t>
            </a:r>
            <a:r>
              <a:rPr lang="ru-RU" sz="4400" dirty="0">
                <a:effectLst/>
              </a:rPr>
              <a:t/>
            </a:r>
            <a:br>
              <a:rPr lang="ru-RU" sz="4400" dirty="0">
                <a:effectLst/>
              </a:rPr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решили подтвердить факт присутствия каждой буквы алфавита в названиях интересных мест нашего города и края. 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найти памятные объекты, названия которых начинаются на каждую букву алфавита. </a:t>
            </a:r>
          </a:p>
        </p:txBody>
      </p:sp>
    </p:spTree>
    <p:extLst>
      <p:ext uri="{BB962C8B-B14F-4D97-AF65-F5344CB8AC3E}">
        <p14:creationId xmlns:p14="http://schemas.microsoft.com/office/powerpoint/2010/main" val="1797413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548680"/>
            <a:ext cx="4514648" cy="576064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Закхаймские</a:t>
            </a:r>
            <a:r>
              <a:rPr lang="ru-RU" sz="2800" dirty="0" smtClean="0"/>
              <a:t> ворота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700808"/>
            <a:ext cx="2971800" cy="3953106"/>
          </a:xfrm>
        </p:spPr>
        <p:txBody>
          <a:bodyPr/>
          <a:lstStyle/>
          <a:p>
            <a:r>
              <a:rPr lang="ru-RU" dirty="0" err="1" smtClean="0"/>
              <a:t>Закхаймские</a:t>
            </a:r>
            <a:r>
              <a:rPr lang="ru-RU" dirty="0" smtClean="0"/>
              <a:t> ворота в Калининграде (немецкое название </a:t>
            </a:r>
            <a:r>
              <a:rPr lang="ru-RU" dirty="0" err="1" smtClean="0"/>
              <a:t>Sackheimer</a:t>
            </a:r>
            <a:r>
              <a:rPr lang="ru-RU" dirty="0" smtClean="0"/>
              <a:t> </a:t>
            </a:r>
            <a:r>
              <a:rPr lang="ru-RU" dirty="0" err="1" smtClean="0"/>
              <a:t>Tor</a:t>
            </a:r>
            <a:r>
              <a:rPr lang="ru-RU" dirty="0" smtClean="0"/>
              <a:t>) - одни из семи сохранившихся городских ворот Кёнигсберга </a:t>
            </a:r>
          </a:p>
          <a:p>
            <a:r>
              <a:rPr lang="ru-RU" dirty="0" smtClean="0"/>
              <a:t>- памятник архитектуры федерального значения.</a:t>
            </a:r>
          </a:p>
          <a:p>
            <a:endParaRPr lang="ru-RU" dirty="0" smtClean="0"/>
          </a:p>
          <a:p>
            <a:r>
              <a:rPr lang="ru-RU" dirty="0" smtClean="0"/>
              <a:t>Некогда </a:t>
            </a:r>
            <a:r>
              <a:rPr lang="ru-RU" dirty="0" err="1" smtClean="0"/>
              <a:t>Закхаймские</a:t>
            </a:r>
            <a:r>
              <a:rPr lang="ru-RU" dirty="0" smtClean="0"/>
              <a:t> ворота входили во внутреннее кольцо Кёнигсберга и были частью фортификационного укрепления города-крепости.</a:t>
            </a:r>
          </a:p>
          <a:p>
            <a:endParaRPr lang="ru-RU" dirty="0"/>
          </a:p>
        </p:txBody>
      </p:sp>
      <p:pic>
        <p:nvPicPr>
          <p:cNvPr id="5" name="Содержимое 4" descr="1535484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607944"/>
            <a:ext cx="4811937" cy="32612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533400"/>
            <a:ext cx="4392488" cy="66335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Храм Христа Спасителя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Храм Христа Спасителя — кафедральный собор Калининградской епархии Русской православной церкви, построенный по проекту архитектора Олега Копылова. </a:t>
            </a:r>
          </a:p>
          <a:p>
            <a:endParaRPr lang="ru-RU" dirty="0" smtClean="0"/>
          </a:p>
          <a:p>
            <a:r>
              <a:rPr lang="ru-RU" dirty="0" smtClean="0"/>
              <a:t>Рассчитан на 3 000 человек. Высота (до креста) достигает 73 метров. </a:t>
            </a:r>
          </a:p>
          <a:p>
            <a:endParaRPr lang="ru-RU" dirty="0" smtClean="0"/>
          </a:p>
          <a:p>
            <a:r>
              <a:rPr lang="ru-RU" dirty="0" smtClean="0"/>
              <a:t>Храм расположен на центральной площади Калининграда — площади Победы. </a:t>
            </a:r>
          </a:p>
          <a:p>
            <a:endParaRPr lang="ru-RU" dirty="0" smtClean="0"/>
          </a:p>
          <a:p>
            <a:r>
              <a:rPr lang="ru-RU" dirty="0" smtClean="0"/>
              <a:t>Храм построен в стиле Владимиро-Суздальского храмового зодчества.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14711183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4818247" cy="36089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04664"/>
            <a:ext cx="2971800" cy="9144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Янтарная пирамида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476672"/>
            <a:ext cx="2971800" cy="540060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Янтарная пирамида расположена возле карьера, принадлежащего самому крупному в мире янтарному комбинату, добывающему этот «солнечный камень». </a:t>
            </a:r>
          </a:p>
          <a:p>
            <a:endParaRPr lang="ru-RU" dirty="0" smtClean="0"/>
          </a:p>
          <a:p>
            <a:r>
              <a:rPr lang="ru-RU" dirty="0" smtClean="0"/>
              <a:t>Он находится в поселке Янтарный в Калининградской области. </a:t>
            </a:r>
          </a:p>
          <a:p>
            <a:endParaRPr lang="ru-RU" dirty="0" smtClean="0"/>
          </a:p>
          <a:p>
            <a:r>
              <a:rPr lang="ru-RU" dirty="0" smtClean="0"/>
              <a:t>Открытие своеобразного памятника состоялось в 2012 году и было приурочено к 65-летию янтарного комбината.</a:t>
            </a:r>
          </a:p>
          <a:p>
            <a:endParaRPr lang="ru-RU" dirty="0" smtClean="0"/>
          </a:p>
          <a:p>
            <a:r>
              <a:rPr lang="ru-RU" dirty="0" smtClean="0"/>
              <a:t>Высота пирамиды — 3,3 м, площадь в основании — 25 кв. м. Внутри может одновременно поместиться 10–12 человек. </a:t>
            </a:r>
          </a:p>
          <a:p>
            <a:endParaRPr lang="ru-RU" dirty="0" smtClean="0"/>
          </a:p>
          <a:p>
            <a:r>
              <a:rPr lang="ru-RU" dirty="0" smtClean="0"/>
              <a:t>Все стороны облицованы желтыми, белыми, зелеными и черными камнями, общий вес которых составляет около 500 кг.</a:t>
            </a:r>
            <a:endParaRPr lang="ru-RU" dirty="0"/>
          </a:p>
        </p:txBody>
      </p:sp>
      <p:pic>
        <p:nvPicPr>
          <p:cNvPr id="5" name="Содержимое 4" descr="15270228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2712" y="1340768"/>
            <a:ext cx="4915263" cy="36864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6624736" cy="1008112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Музей </a:t>
            </a:r>
            <a:r>
              <a:rPr lang="ru-RU" sz="2400" dirty="0"/>
              <a:t>почтовых ящиков в </a:t>
            </a:r>
            <a:r>
              <a:rPr lang="ru-RU" sz="2400" dirty="0" smtClean="0"/>
              <a:t>Калининграде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620688"/>
            <a:ext cx="2971800" cy="5400600"/>
          </a:xfrm>
        </p:spPr>
        <p:txBody>
          <a:bodyPr>
            <a:normAutofit/>
          </a:bodyPr>
          <a:lstStyle/>
          <a:p>
            <a:r>
              <a:rPr lang="ru-RU" dirty="0"/>
              <a:t>Музей почтовых ящиков, также известен как памятник почтовому ящику, </a:t>
            </a:r>
            <a:r>
              <a:rPr lang="ru-RU" dirty="0" smtClean="0"/>
              <a:t>или </a:t>
            </a:r>
            <a:r>
              <a:rPr lang="ru-RU" dirty="0"/>
              <a:t>- стена с почтовыми ящиками </a:t>
            </a:r>
            <a:r>
              <a:rPr lang="ru-RU" dirty="0" smtClean="0"/>
              <a:t>- </a:t>
            </a:r>
            <a:r>
              <a:rPr lang="ru-RU" dirty="0"/>
              <a:t>музей под открытым небом, представляющий собой стену здания, декорированную почтовыми ящиками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Данный музей, возможно, является единственным в России подобного рода музеем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коллекции музея собраны более 70 почтовых ящиков различного времени изготовления, форм, цветов и размеров, в том числе почтовые ящики из других стран, размещенные под открытым небом на боковом фасаде </a:t>
            </a:r>
            <a:r>
              <a:rPr lang="ru-RU" dirty="0" smtClean="0"/>
              <a:t>здания</a:t>
            </a:r>
            <a:r>
              <a:rPr lang="ru-RU" dirty="0"/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3888431" cy="4176463"/>
          </a:xfrm>
        </p:spPr>
      </p:pic>
    </p:spTree>
    <p:extLst>
      <p:ext uri="{BB962C8B-B14F-4D97-AF65-F5344CB8AC3E}">
        <p14:creationId xmlns:p14="http://schemas.microsoft.com/office/powerpoint/2010/main" val="387032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533400"/>
            <a:ext cx="6242840" cy="914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Танцующий лес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ru-RU" b="1" dirty="0" smtClean="0"/>
              <a:t>Танцующий лес</a:t>
            </a:r>
            <a:r>
              <a:rPr lang="ru-RU" dirty="0" smtClean="0"/>
              <a:t> – участок соснового леса на территории Куршской косы, названный так, потому что стволы растущих здесь деревьев имеют самые разные изгибы и словно «танцуют».</a:t>
            </a:r>
          </a:p>
          <a:p>
            <a:endParaRPr lang="ru-RU" dirty="0" smtClean="0"/>
          </a:p>
          <a:p>
            <a:r>
              <a:rPr lang="ru-RU" dirty="0" smtClean="0"/>
              <a:t> Сосны похожи на спинки кресел, арфы, кольца и фигуры людей. Одни деревья свернуты в спирали и замысловатые петли, а другие «ползут» параллельно земле. Некоторые, особо «выдающиеся» сосны получили даже собственные имена – «чертовы рога», «</a:t>
            </a:r>
            <a:r>
              <a:rPr lang="ru-RU" dirty="0" err="1" smtClean="0"/>
              <a:t>ведьмино</a:t>
            </a:r>
            <a:r>
              <a:rPr lang="ru-RU" dirty="0" smtClean="0"/>
              <a:t> кольцо» и «врата дьявола».</a:t>
            </a:r>
            <a:endParaRPr lang="ru-RU" dirty="0"/>
          </a:p>
        </p:txBody>
      </p:sp>
      <p:pic>
        <p:nvPicPr>
          <p:cNvPr id="5" name="Содержимое 4" descr="1541576036_b21f0bedce1dfeee7e158f1a8888bea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3936" y="1750483"/>
            <a:ext cx="4894040" cy="32626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92696"/>
            <a:ext cx="2971800" cy="9144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Юбилейный мост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548680"/>
            <a:ext cx="2971800" cy="510523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Юбилейный мост Калининграда был открыт в 2005 году, в июле, в день празднования 750-летия города. </a:t>
            </a:r>
          </a:p>
          <a:p>
            <a:endParaRPr lang="ru-RU" dirty="0" smtClean="0"/>
          </a:p>
          <a:p>
            <a:r>
              <a:rPr lang="ru-RU" dirty="0" smtClean="0"/>
              <a:t>Сооружение является частью комплекса Рыбной деревни и обеспечивает соединение между собой </a:t>
            </a:r>
            <a:r>
              <a:rPr lang="ru-RU" dirty="0" err="1" smtClean="0"/>
              <a:t>Эпроновской</a:t>
            </a:r>
            <a:r>
              <a:rPr lang="ru-RU" dirty="0" smtClean="0"/>
              <a:t> и Октябрьской улиц. </a:t>
            </a:r>
          </a:p>
          <a:p>
            <a:endParaRPr lang="ru-RU" dirty="0" smtClean="0"/>
          </a:p>
          <a:p>
            <a:r>
              <a:rPr lang="ru-RU" dirty="0" smtClean="0"/>
              <a:t>Мост является пешеходным и разводным, возведен на опорах Императорского моста, не пережившего Вторую мировую войну.</a:t>
            </a:r>
          </a:p>
          <a:p>
            <a:endParaRPr lang="ru-RU" dirty="0" smtClean="0"/>
          </a:p>
          <a:p>
            <a:r>
              <a:rPr lang="ru-RU" dirty="0" smtClean="0"/>
              <a:t>У сооружения три пролета. Средний из них является разводным, чтобы обеспечить проход судов. </a:t>
            </a:r>
          </a:p>
          <a:p>
            <a:endParaRPr lang="ru-RU" dirty="0" smtClean="0"/>
          </a:p>
          <a:p>
            <a:r>
              <a:rPr lang="ru-RU" dirty="0" smtClean="0"/>
              <a:t>Его длина составляет около 70 метров. При этом на боковые пролеты приходится 24 метра, а на разводной – 18,5 метров.</a:t>
            </a:r>
          </a:p>
          <a:p>
            <a:endParaRPr lang="ru-RU" dirty="0"/>
          </a:p>
        </p:txBody>
      </p:sp>
      <p:pic>
        <p:nvPicPr>
          <p:cNvPr id="5" name="Содержимое 4" descr="1551021798_kaliningrad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95749" y="1772284"/>
            <a:ext cx="4765238" cy="31688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3168352" cy="9144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Домик Ангелов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836712"/>
            <a:ext cx="2971800" cy="4817202"/>
          </a:xfrm>
        </p:spPr>
        <p:txBody>
          <a:bodyPr/>
          <a:lstStyle/>
          <a:p>
            <a:r>
              <a:rPr lang="ru-RU" dirty="0" smtClean="0"/>
              <a:t>Домик ангелов - это частная коллекция, экспонаты которой постоянно пополняются.</a:t>
            </a:r>
          </a:p>
          <a:p>
            <a:endParaRPr lang="ru-RU" dirty="0" smtClean="0"/>
          </a:p>
          <a:p>
            <a:pPr fontAlgn="base"/>
            <a:r>
              <a:rPr lang="ru-RU" dirty="0" smtClean="0"/>
              <a:t>На двух этажах небольшого здания размещаются </a:t>
            </a:r>
            <a:r>
              <a:rPr lang="ru-RU" dirty="0" err="1" smtClean="0"/>
              <a:t>стеллажы</a:t>
            </a:r>
            <a:r>
              <a:rPr lang="ru-RU" dirty="0" smtClean="0"/>
              <a:t>, заполненные фигурками ангелов, куклы, инсталляции, на стенах - рисунки и коллажи. </a:t>
            </a:r>
          </a:p>
          <a:p>
            <a:pPr fontAlgn="base"/>
            <a:endParaRPr lang="ru-RU" dirty="0" smtClean="0"/>
          </a:p>
          <a:p>
            <a:pPr fontAlgn="base"/>
            <a:r>
              <a:rPr lang="ru-RU" dirty="0" smtClean="0"/>
              <a:t>Все перечислить невозможно, это надо видеть, читать описания, рассматривать и удивляться творческой фантазии тех, кто это создал и собрал.</a:t>
            </a:r>
          </a:p>
          <a:p>
            <a:pPr fontAlgn="base"/>
            <a:r>
              <a:rPr lang="ru-RU" dirty="0" smtClean="0"/>
              <a:t>А ведь музей совсем молодой, он был открыт на Рождество 2017 года.</a:t>
            </a:r>
          </a:p>
          <a:p>
            <a:endParaRPr lang="ru-RU" dirty="0"/>
          </a:p>
        </p:txBody>
      </p:sp>
      <p:pic>
        <p:nvPicPr>
          <p:cNvPr id="5" name="Содержимое 4" descr="15660811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3600400" cy="879376"/>
          </a:xfrm>
        </p:spPr>
        <p:txBody>
          <a:bodyPr>
            <a:noAutofit/>
          </a:bodyPr>
          <a:lstStyle/>
          <a:p>
            <a:r>
              <a:rPr lang="ru-RU" sz="2800" dirty="0" smtClean="0"/>
              <a:t>Кафедральный собор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Кафедральный собор в Калининграде или Домский собор Богоматери и Святого </a:t>
            </a:r>
            <a:r>
              <a:rPr lang="ru-RU" dirty="0" err="1" smtClean="0"/>
              <a:t>Адальберта</a:t>
            </a:r>
            <a:r>
              <a:rPr lang="ru-RU" dirty="0" smtClean="0"/>
              <a:t> (немецкое название </a:t>
            </a:r>
            <a:r>
              <a:rPr lang="ru-RU" dirty="0" err="1" smtClean="0"/>
              <a:t>Konigsberger</a:t>
            </a:r>
            <a:r>
              <a:rPr lang="ru-RU" dirty="0" smtClean="0"/>
              <a:t> </a:t>
            </a:r>
            <a:r>
              <a:rPr lang="ru-RU" dirty="0" err="1" smtClean="0"/>
              <a:t>Dom</a:t>
            </a:r>
            <a:r>
              <a:rPr lang="ru-RU" dirty="0" smtClean="0"/>
              <a:t>) - главное культурное и историческое место Калининграда.</a:t>
            </a:r>
          </a:p>
          <a:p>
            <a:endParaRPr lang="ru-RU" dirty="0" smtClean="0"/>
          </a:p>
          <a:p>
            <a:r>
              <a:rPr lang="ru-RU" dirty="0" smtClean="0"/>
              <a:t>Расположен Кафедральный собор в самом сердце города, на острове Канта, являя собой доминанту острова.</a:t>
            </a:r>
          </a:p>
          <a:p>
            <a:endParaRPr lang="ru-RU" dirty="0" smtClean="0"/>
          </a:p>
          <a:p>
            <a:r>
              <a:rPr lang="ru-RU" dirty="0" smtClean="0"/>
              <a:t>Здесь похоронен </a:t>
            </a:r>
            <a:r>
              <a:rPr lang="ru-RU" dirty="0" err="1" smtClean="0"/>
              <a:t>Иммануил</a:t>
            </a:r>
            <a:r>
              <a:rPr lang="ru-RU" dirty="0" smtClean="0"/>
              <a:t> Кант. Место, где расположен единственный органный комплекс России и Музей имени великого философа.</a:t>
            </a:r>
            <a:endParaRPr lang="ru-RU" dirty="0"/>
          </a:p>
        </p:txBody>
      </p:sp>
      <p:pic>
        <p:nvPicPr>
          <p:cNvPr id="5" name="Содержимое 4" descr="5629499578038098_794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Мазурский шлюз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Мазурский канал был построен немцами в XVIII веке, как судоходный водный путь между Мазурскими озерами и рекой Лава (ранее </a:t>
            </a:r>
            <a:r>
              <a:rPr lang="ru-RU" dirty="0" smtClean="0"/>
              <a:t>Алле), </a:t>
            </a:r>
            <a:r>
              <a:rPr lang="ru-RU" dirty="0" smtClean="0"/>
              <a:t>которая впадает в реку </a:t>
            </a:r>
            <a:r>
              <a:rPr lang="ru-RU" dirty="0" err="1" smtClean="0"/>
              <a:t>Преголя</a:t>
            </a:r>
            <a:r>
              <a:rPr lang="ru-RU" dirty="0" smtClean="0"/>
              <a:t>, а та в свою очередь в Балтийское море.</a:t>
            </a:r>
          </a:p>
          <a:p>
            <a:endParaRPr lang="ru-RU" dirty="0" smtClean="0"/>
          </a:p>
          <a:p>
            <a:r>
              <a:rPr lang="ru-RU" dirty="0" smtClean="0"/>
              <a:t> Шлюзы канала начали строить с 1908 года, работы окончательно были прекращены в 1942 году из-за войны. </a:t>
            </a:r>
          </a:p>
          <a:p>
            <a:endParaRPr lang="ru-RU" dirty="0" smtClean="0"/>
          </a:p>
          <a:p>
            <a:r>
              <a:rPr lang="ru-RU" dirty="0" smtClean="0"/>
              <a:t>После войны его не восстанавливали, но несмотря на это, канал хорошо сохранился до наших дней.</a:t>
            </a:r>
            <a:endParaRPr lang="ru-RU" dirty="0"/>
          </a:p>
        </p:txBody>
      </p:sp>
      <p:pic>
        <p:nvPicPr>
          <p:cNvPr id="5" name="Содержимое 4" descr="14543066732134856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4968552" cy="11521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Бранденбургские ворота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548680"/>
            <a:ext cx="2971800" cy="547260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Бранденбургские ворота — одни из семи сохранившихся городских ворот Калининграда и единственные, до сих пор использующиеся по прямому </a:t>
            </a:r>
            <a:r>
              <a:rPr lang="ru-RU" dirty="0" smtClean="0"/>
              <a:t>назначению, </a:t>
            </a:r>
            <a:r>
              <a:rPr lang="ru-RU" dirty="0" smtClean="0"/>
              <a:t>— через ворота проходит проезжая часть улицы Багратиона.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Бранденбургские ворота были построены в Кёнигсберге в 1657 году как часть укреплений города Кёнигсберг.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Ворота названы в честь замка Бранденбург (ныне посёлок Ушаково), так как расположены при пересечении с дорогой, ведущей к замку (замок не сохранился).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Изначально Бранденбургские ворота были выполнены из дерева.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надежности защиты перед воротами был заполненный водой ров.</a:t>
            </a:r>
            <a:endParaRPr lang="ru-RU" dirty="0"/>
          </a:p>
        </p:txBody>
      </p:sp>
      <p:pic>
        <p:nvPicPr>
          <p:cNvPr id="5" name="Содержимое 4" descr="brandenburgskie-vorot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673383"/>
            <a:ext cx="4625975" cy="32381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725144"/>
            <a:ext cx="8183880" cy="864096"/>
          </a:xfrm>
        </p:spPr>
        <p:txBody>
          <a:bodyPr>
            <a:noAutofit/>
          </a:bodyPr>
          <a:lstStyle/>
          <a:p>
            <a:r>
              <a:rPr lang="ru-RU" sz="4400" dirty="0" smtClean="0">
                <a:effectLst/>
              </a:rPr>
              <a:t>Цель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8478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Создание   краеведческого  каталога «Калининград-Кенигсберг: от А до Я» на материалах родного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2698472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33400"/>
            <a:ext cx="6264696" cy="663352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Агроферма</a:t>
            </a:r>
            <a:r>
              <a:rPr lang="ru-RU" sz="2800" dirty="0" smtClean="0"/>
              <a:t> пони-кони двор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На </a:t>
            </a:r>
            <a:r>
              <a:rPr lang="ru-RU" dirty="0" err="1" smtClean="0"/>
              <a:t>агротуристической</a:t>
            </a:r>
            <a:r>
              <a:rPr lang="ru-RU" dirty="0" smtClean="0"/>
              <a:t> ферме "Пони-кони двор" можно не только</a:t>
            </a:r>
            <a:r>
              <a:rPr lang="ru-RU" b="1" dirty="0" smtClean="0"/>
              <a:t> покататься на лошадях</a:t>
            </a:r>
            <a:r>
              <a:rPr lang="ru-RU" dirty="0" smtClean="0"/>
              <a:t> и пони, но и пообщаться с поросятами, кроликами, козами, утками, </a:t>
            </a:r>
            <a:r>
              <a:rPr lang="ru-RU" dirty="0" smtClean="0"/>
              <a:t>курами </a:t>
            </a:r>
            <a:r>
              <a:rPr lang="ru-RU" dirty="0" smtClean="0"/>
              <a:t>и индюками, а также просто отдохнуть на природе. </a:t>
            </a:r>
          </a:p>
          <a:p>
            <a:endParaRPr lang="ru-RU" dirty="0" smtClean="0"/>
          </a:p>
          <a:p>
            <a:r>
              <a:rPr lang="ru-RU" dirty="0" smtClean="0"/>
              <a:t>Ферма организует как групповые </a:t>
            </a:r>
            <a:r>
              <a:rPr lang="ru-RU" b="1" dirty="0" smtClean="0"/>
              <a:t>экскурсии</a:t>
            </a:r>
            <a:r>
              <a:rPr lang="ru-RU" dirty="0" smtClean="0"/>
              <a:t> - для школьников, так и индивидуальные - для семей. Здесь есть </a:t>
            </a:r>
            <a:r>
              <a:rPr lang="ru-RU" b="1" dirty="0" smtClean="0"/>
              <a:t>школа верховой езды</a:t>
            </a:r>
            <a:r>
              <a:rPr lang="ru-RU" dirty="0" smtClean="0"/>
              <a:t>. Кроме того, можно выбрать лошадь для </a:t>
            </a:r>
            <a:r>
              <a:rPr lang="ru-RU" dirty="0" err="1" smtClean="0"/>
              <a:t>фотосессии</a:t>
            </a:r>
            <a:r>
              <a:rPr lang="ru-RU" dirty="0" smtClean="0"/>
              <a:t>. </a:t>
            </a:r>
            <a:endParaRPr lang="ru-RU" dirty="0"/>
          </a:p>
        </p:txBody>
      </p:sp>
      <p:pic>
        <p:nvPicPr>
          <p:cNvPr id="5" name="Содержимое 4" descr="captio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5631"/>
            <a:ext cx="4625975" cy="34736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33400"/>
            <a:ext cx="3888432" cy="6633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Рыбная деревня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692696"/>
            <a:ext cx="2971800" cy="496121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Рыбная деревня — это историко-этнографический комплекс расположенный на берегу реки </a:t>
            </a:r>
            <a:r>
              <a:rPr lang="ru-RU" dirty="0" err="1" smtClean="0"/>
              <a:t>Преголя</a:t>
            </a:r>
            <a:r>
              <a:rPr lang="ru-RU" dirty="0" smtClean="0"/>
              <a:t> на острове Октябрьском (прусс. </a:t>
            </a:r>
            <a:r>
              <a:rPr lang="ru-RU" dirty="0" err="1" smtClean="0"/>
              <a:t>Ломзе</a:t>
            </a:r>
            <a:r>
              <a:rPr lang="ru-RU" dirty="0" smtClean="0"/>
              <a:t>), неподалёку от острова </a:t>
            </a:r>
            <a:r>
              <a:rPr lang="ru-RU" dirty="0" err="1" smtClean="0"/>
              <a:t>Кнайпхоф</a:t>
            </a:r>
            <a:r>
              <a:rPr lang="ru-RU" dirty="0" smtClean="0"/>
              <a:t> и Кафедрального собора.</a:t>
            </a:r>
          </a:p>
          <a:p>
            <a:endParaRPr lang="ru-RU" dirty="0" smtClean="0"/>
          </a:p>
          <a:p>
            <a:r>
              <a:rPr lang="ru-RU" dirty="0" smtClean="0"/>
              <a:t>Строительство комплекса началось в 2006 году и продолжается до сих пор, задача комплекса воссоздать архитектуру Кёнигсберга довоенного периода, которая станет исторической частью города современного Калининграда.</a:t>
            </a:r>
          </a:p>
          <a:p>
            <a:endParaRPr lang="ru-RU" dirty="0" smtClean="0"/>
          </a:p>
          <a:p>
            <a:r>
              <a:rPr lang="ru-RU" dirty="0" smtClean="0"/>
              <a:t>Здесь расположена гостиница шкиперская, информационно-туристический центр, а также </a:t>
            </a:r>
            <a:r>
              <a:rPr lang="ru-RU" dirty="0" smtClean="0"/>
              <a:t>башня-маяк</a:t>
            </a:r>
            <a:r>
              <a:rPr lang="ru-RU" dirty="0" smtClean="0"/>
              <a:t>, на первых этажах вдоль набережной расположились уютные рестораны.</a:t>
            </a:r>
          </a:p>
          <a:p>
            <a:endParaRPr lang="ru-RU" dirty="0"/>
          </a:p>
        </p:txBody>
      </p:sp>
      <p:pic>
        <p:nvPicPr>
          <p:cNvPr id="5" name="Содержимое 4" descr="f7df2922d9c9f13588f753bf280cf89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4813265" cy="30243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33400"/>
            <a:ext cx="3888432" cy="914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Замок </a:t>
            </a:r>
            <a:r>
              <a:rPr lang="ru-RU" sz="2800" dirty="0" err="1" smtClean="0"/>
              <a:t>Инстербург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292080" y="548680"/>
            <a:ext cx="3218567" cy="5105234"/>
          </a:xfrm>
        </p:spPr>
        <p:txBody>
          <a:bodyPr>
            <a:noAutofit/>
          </a:bodyPr>
          <a:lstStyle/>
          <a:p>
            <a:r>
              <a:rPr lang="ru-RU" sz="1300" dirty="0" smtClean="0">
                <a:latin typeface="+mj-lt"/>
              </a:rPr>
              <a:t>Замок </a:t>
            </a:r>
            <a:r>
              <a:rPr lang="ru-RU" sz="1300" dirty="0" err="1" smtClean="0">
                <a:latin typeface="+mj-lt"/>
              </a:rPr>
              <a:t>Инстербург</a:t>
            </a:r>
            <a:r>
              <a:rPr lang="ru-RU" sz="1300" dirty="0" smtClean="0">
                <a:latin typeface="+mj-lt"/>
              </a:rPr>
              <a:t> расположен в городе </a:t>
            </a:r>
            <a:r>
              <a:rPr lang="ru-RU" sz="1300" u="sng" dirty="0" smtClean="0">
                <a:latin typeface="+mj-lt"/>
              </a:rPr>
              <a:t>Черняховске </a:t>
            </a:r>
          </a:p>
          <a:p>
            <a:r>
              <a:rPr lang="ru-RU" sz="1300" dirty="0" smtClean="0">
                <a:latin typeface="+mj-lt"/>
              </a:rPr>
              <a:t>(бывшем </a:t>
            </a:r>
            <a:r>
              <a:rPr lang="ru-RU" sz="1300" dirty="0" err="1" smtClean="0">
                <a:latin typeface="+mj-lt"/>
              </a:rPr>
              <a:t>Инстербурге</a:t>
            </a:r>
            <a:r>
              <a:rPr lang="ru-RU" sz="1300" dirty="0" smtClean="0">
                <a:latin typeface="+mj-lt"/>
              </a:rPr>
              <a:t>), на улице Замковой. Он был основан в 1336 году по приказу магистра Немецкого ордена Святой Марии Тевтонской Дитриха фон </a:t>
            </a:r>
            <a:r>
              <a:rPr lang="ru-RU" sz="1300" dirty="0" err="1" smtClean="0">
                <a:latin typeface="+mj-lt"/>
              </a:rPr>
              <a:t>Альтенбурга</a:t>
            </a:r>
            <a:r>
              <a:rPr lang="ru-RU" sz="1300" dirty="0" smtClean="0">
                <a:latin typeface="+mj-lt"/>
              </a:rPr>
              <a:t> на месте городища </a:t>
            </a:r>
            <a:r>
              <a:rPr lang="ru-RU" sz="1300" dirty="0" err="1" smtClean="0">
                <a:latin typeface="+mj-lt"/>
              </a:rPr>
              <a:t>Унзетрапис</a:t>
            </a:r>
            <a:r>
              <a:rPr lang="ru-RU" sz="1300" dirty="0" smtClean="0">
                <a:latin typeface="+mj-lt"/>
              </a:rPr>
              <a:t>, разрушенного в 1256 году во время военной кампании Ордена.</a:t>
            </a:r>
          </a:p>
          <a:p>
            <a:endParaRPr lang="ru-RU" sz="1300" dirty="0" smtClean="0">
              <a:latin typeface="+mj-lt"/>
            </a:endParaRPr>
          </a:p>
          <a:p>
            <a:r>
              <a:rPr lang="ru-RU" sz="1300" dirty="0" smtClean="0">
                <a:latin typeface="+mj-lt"/>
              </a:rPr>
              <a:t>В настоящее время замок является центром местной культурной жизни. Усилиями местных энтузиастов остатки древних строений частично законсервированы, в музее замка выставлены собранные участниками молодежного туристического рейда «Судьба человека - судьба земли» территории Черняховского района экспонаты и принадлежащие местным коллекционерам предметы старины. </a:t>
            </a:r>
            <a:endParaRPr lang="ru-RU" sz="1300" dirty="0">
              <a:latin typeface="+mj-lt"/>
            </a:endParaRPr>
          </a:p>
        </p:txBody>
      </p:sp>
      <p:pic>
        <p:nvPicPr>
          <p:cNvPr id="5" name="Содержимое 4" descr="georgenbur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1" y="1750182"/>
            <a:ext cx="4314056" cy="30845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33400"/>
            <a:ext cx="3888432" cy="807368"/>
          </a:xfrm>
        </p:spPr>
        <p:txBody>
          <a:bodyPr>
            <a:normAutofit fontScale="90000"/>
          </a:bodyPr>
          <a:lstStyle/>
          <a:p>
            <a:r>
              <a:rPr lang="ru-RU" sz="2800" dirty="0" err="1" smtClean="0"/>
              <a:t>Виштынецкое</a:t>
            </a:r>
            <a:r>
              <a:rPr lang="ru-RU" sz="2800" dirty="0" smtClean="0"/>
              <a:t> озеро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620688"/>
            <a:ext cx="2971800" cy="503322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Озеро </a:t>
            </a:r>
            <a:r>
              <a:rPr lang="ru-RU" dirty="0" err="1" smtClean="0"/>
              <a:t>Виштынецкое</a:t>
            </a:r>
            <a:r>
              <a:rPr lang="ru-RU" dirty="0" smtClean="0"/>
              <a:t> — природная достопримечательность, раскинувшаяся на границе России и Литвы. </a:t>
            </a:r>
          </a:p>
          <a:p>
            <a:endParaRPr lang="ru-RU" dirty="0" smtClean="0"/>
          </a:p>
          <a:p>
            <a:r>
              <a:rPr lang="ru-RU" dirty="0" smtClean="0"/>
              <a:t>Большая часть водоёма находится на территории России. В него впадают 12 ручьёв и рек, а вытекает лишь одна река под названием «</a:t>
            </a:r>
            <a:r>
              <a:rPr lang="ru-RU" dirty="0" err="1" smtClean="0"/>
              <a:t>Писса</a:t>
            </a:r>
            <a:r>
              <a:rPr lang="ru-RU" dirty="0" smtClean="0"/>
              <a:t>».</a:t>
            </a:r>
          </a:p>
          <a:p>
            <a:endParaRPr lang="ru-RU" dirty="0" smtClean="0"/>
          </a:p>
          <a:p>
            <a:r>
              <a:rPr lang="ru-RU" dirty="0" smtClean="0"/>
              <a:t>Озеро без преувеличения можно назвать жемчужиной Калининградской области, так как оно превосходит другие водоёмы местности по размеру, глубине и чистоте воды. </a:t>
            </a:r>
          </a:p>
          <a:p>
            <a:endParaRPr lang="ru-RU" dirty="0" smtClean="0"/>
          </a:p>
          <a:p>
            <a:r>
              <a:rPr lang="ru-RU" dirty="0" smtClean="0"/>
              <a:t>Площадь водного зеркала озера </a:t>
            </a:r>
            <a:r>
              <a:rPr lang="ru-RU" dirty="0" err="1" smtClean="0"/>
              <a:t>Виштынецкое</a:t>
            </a:r>
            <a:r>
              <a:rPr lang="ru-RU" dirty="0" smtClean="0"/>
              <a:t> равняется 18 км². Максимальная ширина составляет 4,2 км, протяжённость береговой линии — примерно 25 км.</a:t>
            </a:r>
          </a:p>
          <a:p>
            <a:endParaRPr lang="ru-RU" dirty="0"/>
          </a:p>
        </p:txBody>
      </p:sp>
      <p:pic>
        <p:nvPicPr>
          <p:cNvPr id="5" name="Содержимое 4" descr="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33400"/>
            <a:ext cx="3816424" cy="914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Замок </a:t>
            </a:r>
            <a:r>
              <a:rPr lang="ru-RU" sz="2800" dirty="0" err="1" smtClean="0"/>
              <a:t>Тапиау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620688"/>
            <a:ext cx="2971800" cy="503322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Замок </a:t>
            </a:r>
            <a:r>
              <a:rPr lang="ru-RU" dirty="0" err="1" smtClean="0"/>
              <a:t>Тапиау</a:t>
            </a:r>
            <a:r>
              <a:rPr lang="ru-RU" dirty="0" smtClean="0"/>
              <a:t> в Гвардейске — хорошо сохранившийся средневековый замок Тевтонского ордена.</a:t>
            </a:r>
          </a:p>
          <a:p>
            <a:endParaRPr lang="ru-RU" dirty="0" smtClean="0"/>
          </a:p>
          <a:p>
            <a:r>
              <a:rPr lang="ru-RU" dirty="0" smtClean="0"/>
              <a:t>Наиболее ранние упоминания о крепости относятся к 1258 году. Тевтонцы захватили эту территорию в 1265 году, тогда же деревянная крепость с валами и частоколом была перестроена и укреплена.</a:t>
            </a:r>
          </a:p>
          <a:p>
            <a:endParaRPr lang="ru-RU" dirty="0" smtClean="0"/>
          </a:p>
          <a:p>
            <a:r>
              <a:rPr lang="ru-RU" dirty="0" smtClean="0"/>
              <a:t>Двухэтажный каменный замок на месте крепости возведен к 1351 году, создавался основательно, как и полагается оборонительному сооружению — с обязательным земляным валом и рвом. </a:t>
            </a:r>
          </a:p>
          <a:p>
            <a:endParaRPr lang="ru-RU" dirty="0" smtClean="0"/>
          </a:p>
          <a:p>
            <a:r>
              <a:rPr lang="ru-RU" dirty="0" smtClean="0"/>
              <a:t>Изначально замок </a:t>
            </a:r>
            <a:r>
              <a:rPr lang="ru-RU" dirty="0" err="1" smtClean="0"/>
              <a:t>Тапиау</a:t>
            </a:r>
            <a:r>
              <a:rPr lang="ru-RU" dirty="0" smtClean="0"/>
              <a:t> имел четыре флигеля и </a:t>
            </a:r>
            <a:r>
              <a:rPr lang="ru-RU" dirty="0" err="1" smtClean="0"/>
              <a:t>форбург</a:t>
            </a:r>
            <a:r>
              <a:rPr lang="ru-RU" dirty="0" smtClean="0"/>
              <a:t>. В целом же именно это укрепление XIV века сохранилось до наших дней, но в перестроенном виде.</a:t>
            </a:r>
          </a:p>
          <a:p>
            <a:endParaRPr lang="ru-RU" dirty="0"/>
          </a:p>
        </p:txBody>
      </p:sp>
      <p:pic>
        <p:nvPicPr>
          <p:cNvPr id="5" name="Содержимое 4" descr="kaliningradskaya-oblast-zamok-tapiau-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33400"/>
            <a:ext cx="4608512" cy="9144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Музей Мирового океана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620688"/>
            <a:ext cx="2971800" cy="5033226"/>
          </a:xfrm>
        </p:spPr>
        <p:txBody>
          <a:bodyPr/>
          <a:lstStyle/>
          <a:p>
            <a:r>
              <a:rPr lang="ru-RU" dirty="0" smtClean="0"/>
              <a:t>Музей Мирового океана состоит из отдельных объектов, в которых представлены экспозиции, посвященные судоходству, истории кораблестроения, военно-морскому и рыболовному флотов, морской флоре и фауне, этнографии, геологии и гидрологии мирового океана, а также космонавтики.</a:t>
            </a:r>
          </a:p>
          <a:p>
            <a:endParaRPr lang="ru-RU" dirty="0" smtClean="0"/>
          </a:p>
          <a:p>
            <a:r>
              <a:rPr lang="ru-RU" dirty="0" smtClean="0"/>
              <a:t>В комплекс музея Мирового океана входят 17-ть отдельных объектов, большая часть которых расположена в городе Калининграде.</a:t>
            </a:r>
          </a:p>
          <a:p>
            <a:endParaRPr lang="ru-RU" dirty="0"/>
          </a:p>
        </p:txBody>
      </p:sp>
      <p:pic>
        <p:nvPicPr>
          <p:cNvPr id="5" name="Содержимое 4" descr="mm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93678"/>
            <a:ext cx="4625975" cy="28754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33400"/>
            <a:ext cx="6098824" cy="914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Музей Янтаря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Единственный российский Музей янтаря создан в 1979 году как филиал </a:t>
            </a:r>
          </a:p>
          <a:p>
            <a:r>
              <a:rPr lang="ru-RU" dirty="0" smtClean="0"/>
              <a:t>Калининградского историко-художественного музея, стал самостоятельным в 2003 году.</a:t>
            </a:r>
          </a:p>
          <a:p>
            <a:endParaRPr lang="ru-RU" dirty="0" smtClean="0"/>
          </a:p>
          <a:p>
            <a:r>
              <a:rPr lang="ru-RU" dirty="0" smtClean="0"/>
              <a:t>Музей находится в центре Калининграда, в историческом здании — башне Дона середины XIX века, входящей в крепостной комплекс на берегу Верхнего озера. Ранее перед башней был вырыт искусственный ров 203 метра глубиной для защиты от противников.</a:t>
            </a:r>
          </a:p>
          <a:p>
            <a:endParaRPr lang="ru-RU" dirty="0"/>
          </a:p>
        </p:txBody>
      </p:sp>
      <p:pic>
        <p:nvPicPr>
          <p:cNvPr id="5" name="Содержимое 4" descr="muzey-yantarya-v-kaliningrade-prevyu-0[1]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4338"/>
            <a:ext cx="4625975" cy="30762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33400"/>
            <a:ext cx="6314848" cy="914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Гидроэлектростанция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Местной достопримечательностью, а также памятником инженерного искусства считаются гидротехнические сооружения местной ГЭС. </a:t>
            </a:r>
          </a:p>
          <a:p>
            <a:endParaRPr lang="ru-RU" dirty="0" smtClean="0"/>
          </a:p>
          <a:p>
            <a:r>
              <a:rPr lang="ru-RU" dirty="0" smtClean="0"/>
              <a:t>Гидроэлектростанция «</a:t>
            </a:r>
            <a:r>
              <a:rPr lang="ru-RU" dirty="0" err="1" smtClean="0"/>
              <a:t>Фридланд</a:t>
            </a:r>
            <a:r>
              <a:rPr lang="ru-RU" dirty="0" smtClean="0"/>
              <a:t>» была введена в эксплуатацию в 1924 г., и снабжала электроэнергией большую часть Восточной Пруссии. </a:t>
            </a:r>
          </a:p>
          <a:p>
            <a:endParaRPr lang="ru-RU" dirty="0" smtClean="0"/>
          </a:p>
          <a:p>
            <a:r>
              <a:rPr lang="ru-RU" dirty="0" smtClean="0"/>
              <a:t>Электростанция практически без повреждений пережила войну, начав функционировать менее, чем через год после окончания боевых действий. </a:t>
            </a:r>
          </a:p>
          <a:p>
            <a:endParaRPr lang="ru-RU" dirty="0" smtClean="0"/>
          </a:p>
          <a:p>
            <a:r>
              <a:rPr lang="ru-RU" dirty="0" smtClean="0"/>
              <a:t>Прекратила работу в середине 1970-х гг. После восстановления была вновь запущена в 1999 г. </a:t>
            </a:r>
            <a:endParaRPr lang="ru-RU" dirty="0"/>
          </a:p>
        </p:txBody>
      </p:sp>
      <p:pic>
        <p:nvPicPr>
          <p:cNvPr id="5" name="Содержимое 4" descr="v17210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95402" y="1772816"/>
            <a:ext cx="4792574" cy="29372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33400"/>
            <a:ext cx="3960440" cy="5193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Цитадель </a:t>
            </a:r>
            <a:r>
              <a:rPr lang="ru-RU" sz="2800" dirty="0" err="1" smtClean="0"/>
              <a:t>Пиллау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620688"/>
            <a:ext cx="2971800" cy="503322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Цитадель состоит из центрального сооружения, напоминающего пятиугольную звезду, и окружена водным рвом. </a:t>
            </a:r>
          </a:p>
          <a:p>
            <a:endParaRPr lang="ru-RU" dirty="0" smtClean="0"/>
          </a:p>
          <a:p>
            <a:r>
              <a:rPr lang="ru-RU" dirty="0" smtClean="0"/>
              <a:t>Каждый угол цитадели завершен бастионом. Во внутреннем дворе располагались казармы, комендатура, кирха, тюрьма, арсенал, склады и хозяйственные постройки.</a:t>
            </a:r>
          </a:p>
          <a:p>
            <a:endParaRPr lang="ru-RU" dirty="0" smtClean="0"/>
          </a:p>
          <a:p>
            <a:r>
              <a:rPr lang="ru-RU" dirty="0" smtClean="0"/>
              <a:t>Сейчас в крепости Балтийска проводят экскурсии. Можно пройти по подземным коридорам, выйти к водному рву, посетить внутренний двор, посмотреть некоторые музейные экспонаты. </a:t>
            </a:r>
          </a:p>
          <a:p>
            <a:endParaRPr lang="ru-RU" dirty="0" smtClean="0"/>
          </a:p>
          <a:p>
            <a:r>
              <a:rPr lang="ru-RU" dirty="0" smtClean="0"/>
              <a:t>Крепость Балтийска - уникальный памятник оборонительного зодчества.</a:t>
            </a:r>
            <a:endParaRPr lang="ru-RU" dirty="0"/>
          </a:p>
        </p:txBody>
      </p:sp>
      <p:pic>
        <p:nvPicPr>
          <p:cNvPr id="5" name="Содержимое 4" descr="XX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57734"/>
            <a:ext cx="4625975" cy="34694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33400"/>
            <a:ext cx="2808312" cy="6633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Форты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764704"/>
            <a:ext cx="2971800" cy="488921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Калининград — необычный город, основанный как крепость Тевтонскими рыцарями, заложившими в 1255 году на берегу реки </a:t>
            </a:r>
            <a:r>
              <a:rPr lang="ru-RU" dirty="0" err="1" smtClean="0"/>
              <a:t>Прегель</a:t>
            </a:r>
            <a:r>
              <a:rPr lang="ru-RU" dirty="0" smtClean="0"/>
              <a:t> замок Кенигсберг. </a:t>
            </a:r>
          </a:p>
          <a:p>
            <a:endParaRPr lang="ru-RU" dirty="0" smtClean="0"/>
          </a:p>
          <a:p>
            <a:r>
              <a:rPr lang="ru-RU" dirty="0" smtClean="0"/>
              <a:t>Все форты Калининграда по конструкции похожи один на другой и отличались между собой незначительно, в зависимости от условий местности и времени строительства, — в плане это окруженный рвом шестиугольник. </a:t>
            </a:r>
          </a:p>
          <a:p>
            <a:endParaRPr lang="ru-RU" dirty="0" smtClean="0"/>
          </a:p>
          <a:p>
            <a:r>
              <a:rPr lang="ru-RU" dirty="0" smtClean="0"/>
              <a:t>Сооружения фортов построены из кирпича с перекрытиями толщиной не менее метра, присыпанными сверху слоем земли до 3 метров. </a:t>
            </a:r>
          </a:p>
        </p:txBody>
      </p:sp>
      <p:pic>
        <p:nvPicPr>
          <p:cNvPr id="5" name="Содержимое 4" descr="origina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4625975" cy="30760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effectLst/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44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Найти и исследовать достопримечательности, памятные места своего города и области на каждую букву русского алфавита, расширить  кругозор учащихся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Способствовать  формированию функционально грамотной личности третьеклассника, обеспечить языковое и речевое развитие ребенка через создание краеведческого каталога «Калининград-Кенигсберг: от А до Я»;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9360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33400"/>
            <a:ext cx="3888432" cy="9144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Солнечные часы «Зодиак»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476672"/>
            <a:ext cx="2971800" cy="517724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Одна из главных достопримечательностей Светлогорска  - знаменитые солнечные часы «Зодиак», расположенные на променаде возле моря. </a:t>
            </a:r>
          </a:p>
          <a:p>
            <a:endParaRPr lang="ru-RU" dirty="0" smtClean="0"/>
          </a:p>
          <a:p>
            <a:r>
              <a:rPr lang="ru-RU" dirty="0" smtClean="0"/>
              <a:t>Гномон для Солнечных часов выполнили из титана на судостроительном заводе «Янтарь».</a:t>
            </a:r>
          </a:p>
          <a:p>
            <a:endParaRPr lang="ru-RU" dirty="0" smtClean="0"/>
          </a:p>
          <a:p>
            <a:r>
              <a:rPr lang="ru-RU" dirty="0" smtClean="0"/>
              <a:t>Астрономический прибор высотой три метра установили на площадке в первую очередь. Он имеет угол наклона 55 градусов, что соответствует географической широте, на которой расположен Светлогорск. </a:t>
            </a:r>
          </a:p>
          <a:p>
            <a:endParaRPr lang="ru-RU" dirty="0" smtClean="0"/>
          </a:p>
          <a:p>
            <a:r>
              <a:rPr lang="ru-RU" dirty="0" smtClean="0"/>
              <a:t>За оригинальность композиции и точность отображения времени часы занесены в Книгу рекордов Гиннеса. </a:t>
            </a:r>
            <a:endParaRPr lang="ru-RU" dirty="0"/>
          </a:p>
        </p:txBody>
      </p:sp>
      <p:pic>
        <p:nvPicPr>
          <p:cNvPr id="5" name="Содержимое 4" descr="145026026189582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05187"/>
            <a:ext cx="4625975" cy="3174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33400"/>
            <a:ext cx="4824536" cy="914400"/>
          </a:xfrm>
        </p:spPr>
        <p:txBody>
          <a:bodyPr>
            <a:normAutofit/>
          </a:bodyPr>
          <a:lstStyle/>
          <a:p>
            <a:r>
              <a:rPr lang="ru-RU" dirty="0" err="1" smtClean="0"/>
              <a:t>Свято-елисаветинский</a:t>
            </a:r>
            <a:r>
              <a:rPr lang="ru-RU" dirty="0" smtClean="0"/>
              <a:t> женский монастырь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764704"/>
            <a:ext cx="2971800" cy="488921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 монастырский архитектурный ансамбль входят три основных храма, несколько домовых церквей и часовен. Кроме этого, здесь располагаются архиерейский корпус, кельи </a:t>
            </a:r>
            <a:r>
              <a:rPr lang="ru-RU" dirty="0" err="1" smtClean="0"/>
              <a:t>насельниц</a:t>
            </a:r>
            <a:r>
              <a:rPr lang="ru-RU" dirty="0" smtClean="0"/>
              <a:t>, гостевые комнаты, различные хозяйственные постройки и церковная лавка. </a:t>
            </a:r>
          </a:p>
          <a:p>
            <a:endParaRPr lang="ru-RU" dirty="0" smtClean="0"/>
          </a:p>
          <a:p>
            <a:r>
              <a:rPr lang="ru-RU" dirty="0" smtClean="0"/>
              <a:t>Одной из достопримечательностей монастыря в честь святой преподобной мученицы </a:t>
            </a:r>
            <a:r>
              <a:rPr lang="ru-RU" dirty="0" err="1" smtClean="0"/>
              <a:t>Елисаветы</a:t>
            </a:r>
            <a:r>
              <a:rPr lang="ru-RU" dirty="0" smtClean="0"/>
              <a:t> является птичья ферма, расположившаяся на территории скита Марии Египетской. </a:t>
            </a:r>
          </a:p>
          <a:p>
            <a:endParaRPr lang="ru-RU" dirty="0" smtClean="0"/>
          </a:p>
          <a:p>
            <a:r>
              <a:rPr lang="ru-RU" dirty="0" smtClean="0"/>
              <a:t>Её посетители могут полюбоваться красивыми экзотическими птицами и пообщаться с домашними животными. Здесь же можно перекусить </a:t>
            </a:r>
            <a:r>
              <a:rPr lang="ru-RU" dirty="0" err="1" smtClean="0"/>
              <a:t>страусиным</a:t>
            </a:r>
            <a:r>
              <a:rPr lang="ru-RU" dirty="0" smtClean="0"/>
              <a:t> омлетом в уютном кафе и купить сувениры, выполненные в монастырских мастерских. </a:t>
            </a:r>
            <a:endParaRPr lang="ru-RU" dirty="0"/>
          </a:p>
        </p:txBody>
      </p:sp>
      <p:pic>
        <p:nvPicPr>
          <p:cNvPr id="5" name="Содержимое 4" descr="5933fe7dff9367102f031164-5a153c868eb77-1d1af4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2025"/>
            <a:ext cx="4625975" cy="30808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33400"/>
            <a:ext cx="3312368" cy="914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Остров Канта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Остров Канта, полное название остров </a:t>
            </a:r>
            <a:r>
              <a:rPr lang="ru-RU" dirty="0" err="1" smtClean="0"/>
              <a:t>Иммануила</a:t>
            </a:r>
            <a:r>
              <a:rPr lang="ru-RU" dirty="0" smtClean="0"/>
              <a:t> Канта - историческая нежилая островная часть города Калининграда, расположенная в окружении реки </a:t>
            </a:r>
            <a:r>
              <a:rPr lang="ru-RU" dirty="0" err="1" smtClean="0"/>
              <a:t>Преголя</a:t>
            </a:r>
            <a:r>
              <a:rPr lang="ru-RU" dirty="0" smtClean="0"/>
              <a:t>, в самом сердце города.</a:t>
            </a:r>
          </a:p>
          <a:p>
            <a:endParaRPr lang="ru-RU" dirty="0" smtClean="0"/>
          </a:p>
          <a:p>
            <a:r>
              <a:rPr lang="ru-RU" dirty="0" smtClean="0"/>
              <a:t>Ранее остров Канта носил название </a:t>
            </a:r>
            <a:r>
              <a:rPr lang="ru-RU" dirty="0" err="1" smtClean="0"/>
              <a:t>Кнайпхоф</a:t>
            </a:r>
            <a:r>
              <a:rPr lang="ru-RU" dirty="0" smtClean="0"/>
              <a:t>, которое происходит от прусского «</a:t>
            </a:r>
            <a:r>
              <a:rPr lang="ru-RU" dirty="0" err="1" smtClean="0"/>
              <a:t>Knypabe</a:t>
            </a:r>
            <a:r>
              <a:rPr lang="ru-RU" dirty="0" smtClean="0"/>
              <a:t>», что означает «Окруженное водой, рекой».</a:t>
            </a:r>
          </a:p>
          <a:p>
            <a:endParaRPr lang="ru-RU" dirty="0" smtClean="0"/>
          </a:p>
          <a:p>
            <a:r>
              <a:rPr lang="ru-RU" dirty="0" smtClean="0"/>
              <a:t>Основными достопримечательностями острова Канта выступают: Кафедральный собор Калининграда, могила Канта и парк скульптуры, а также Медовый мост, связывающий остров с Рыбной деревней.</a:t>
            </a:r>
          </a:p>
          <a:p>
            <a:endParaRPr lang="ru-RU" dirty="0"/>
          </a:p>
        </p:txBody>
      </p:sp>
      <p:pic>
        <p:nvPicPr>
          <p:cNvPr id="5" name="Содержимое 4" descr="18-kaliningrad.-ostrov-kant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6768" y="1763426"/>
            <a:ext cx="4757320" cy="31777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8183880" cy="1051560"/>
          </a:xfrm>
        </p:spPr>
        <p:txBody>
          <a:bodyPr>
            <a:noAutofit/>
          </a:bodyPr>
          <a:lstStyle/>
          <a:p>
            <a:r>
              <a:rPr lang="ru-RU" sz="4400" dirty="0" smtClean="0">
                <a:effectLst/>
                <a:latin typeface="Times New Roman" pitchFamily="18" charset="0"/>
                <a:cs typeface="Times New Roman" pitchFamily="18" charset="0"/>
              </a:rPr>
              <a:t>План</a:t>
            </a:r>
            <a:r>
              <a:rPr lang="ru-RU" sz="44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Собрать материал о достопримечательностях, памятных местах своего города и области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Изготовить и составить краеведческий каталог «Калининград-Кенигсберг: от А до 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Защитить свой проект;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81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941168"/>
            <a:ext cx="8183880" cy="1051560"/>
          </a:xfrm>
        </p:spPr>
        <p:txBody>
          <a:bodyPr>
            <a:noAutofit/>
          </a:bodyPr>
          <a:lstStyle/>
          <a:p>
            <a:r>
              <a:rPr lang="ru-RU" sz="4400" dirty="0" smtClean="0">
                <a:effectLst/>
              </a:rPr>
              <a:t>Содержание</a:t>
            </a:r>
            <a:r>
              <a:rPr lang="ru-RU" sz="4400" dirty="0">
                <a:effectLst/>
              </a:rPr>
              <a:t/>
            </a:r>
            <a:br>
              <a:rPr lang="ru-RU" sz="4400" dirty="0">
                <a:effectLst/>
              </a:rPr>
            </a:b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Этот год особенный для нашей области. Она празднует 75-летие со дня образования. На занятии по внеурочной деятельности наш 3-А класс решил попробовать составить краеведческий каталог.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исследования и изучения взяли  родной город Калининград и Калининградскую область – самый западный регион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88134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effectLst/>
              </a:rPr>
              <a:t>Итог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процессе проведенной работы надо созданием проекта «Калининград-Кенигсберг: от А до Я» мы узнали, что в нашем городе находится много исторических памятников и красивых мест, названия которых начинаются на все буквы нашего алфавита (за исключением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ь, ъ, ы, ё,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7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3096344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Двухъярусный мост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538847" y="836712"/>
            <a:ext cx="2971800" cy="4817202"/>
          </a:xfrm>
        </p:spPr>
        <p:txBody>
          <a:bodyPr/>
          <a:lstStyle/>
          <a:p>
            <a:r>
              <a:rPr lang="ru-RU" dirty="0" smtClean="0"/>
              <a:t>Двухъярусный мост — одно из чудес инженерной мысли, которое было построено в Калининграде (тогда — Кёнигсберге) в 1926 году. </a:t>
            </a:r>
          </a:p>
          <a:p>
            <a:endParaRPr lang="ru-RU" dirty="0" smtClean="0"/>
          </a:p>
          <a:p>
            <a:r>
              <a:rPr lang="ru-RU" dirty="0" smtClean="0"/>
              <a:t>Цель сооружения моста — пропускать грузовые и пассажирские суда по аналогии разводных мостов, однако конструкция при этом не разводная, а подъемная.</a:t>
            </a:r>
          </a:p>
          <a:p>
            <a:endParaRPr lang="ru-RU" dirty="0" smtClean="0"/>
          </a:p>
          <a:p>
            <a:r>
              <a:rPr lang="ru-RU" dirty="0" smtClean="0"/>
              <a:t>Мост имеет два уровня: первый, нижний уровень — автомобильная трасса, верхний, второй уровень — железнодорожные пути.</a:t>
            </a:r>
            <a:endParaRPr lang="ru-RU" dirty="0"/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0483"/>
            <a:ext cx="4625975" cy="3083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420</TotalTime>
  <Words>1803</Words>
  <Application>Microsoft Office PowerPoint</Application>
  <PresentationFormat>Экран (4:3)</PresentationFormat>
  <Paragraphs>304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Аспект</vt:lpstr>
      <vt:lpstr>Калининград-Кенигсберг: от А до Я</vt:lpstr>
      <vt:lpstr>Актуальность</vt:lpstr>
      <vt:lpstr>Гипотеза  </vt:lpstr>
      <vt:lpstr>Цель</vt:lpstr>
      <vt:lpstr>Задачи </vt:lpstr>
      <vt:lpstr>План </vt:lpstr>
      <vt:lpstr>Содержание </vt:lpstr>
      <vt:lpstr>Итог</vt:lpstr>
      <vt:lpstr>     Двухъярусный мост</vt:lpstr>
      <vt:lpstr>Перевернутый дом</vt:lpstr>
      <vt:lpstr>Средне-вековое городище Ушкуй</vt:lpstr>
      <vt:lpstr>Высота Эфа</vt:lpstr>
      <vt:lpstr>Исторический район Амалиенау</vt:lpstr>
      <vt:lpstr>Литовский вал</vt:lpstr>
      <vt:lpstr>Дом Советов</vt:lpstr>
      <vt:lpstr>Памятник Петру I</vt:lpstr>
      <vt:lpstr>Мемориал  1200 гвардейцам</vt:lpstr>
      <vt:lpstr>Зоопарк</vt:lpstr>
      <vt:lpstr>Памятник Шиллеру</vt:lpstr>
      <vt:lpstr>Замковая мельница</vt:lpstr>
      <vt:lpstr>Храм  Александра Невского</vt:lpstr>
      <vt:lpstr>Верхнее озеро</vt:lpstr>
      <vt:lpstr>Птица счастья</vt:lpstr>
      <vt:lpstr>Балтийская коса</vt:lpstr>
      <vt:lpstr>Башня Кронпринц</vt:lpstr>
      <vt:lpstr>Мост  королевы Луизы</vt:lpstr>
      <vt:lpstr>Замок Шаакен</vt:lpstr>
      <vt:lpstr>Сыроварня региона  Тильзит-Рагнит</vt:lpstr>
      <vt:lpstr>Музей Черепов и Скелетов</vt:lpstr>
      <vt:lpstr>Закхаймские ворота</vt:lpstr>
      <vt:lpstr>Храм Христа Спасителя</vt:lpstr>
      <vt:lpstr>Янтарная пирамида</vt:lpstr>
      <vt:lpstr>    Музей почтовых ящиков в Калининграде </vt:lpstr>
      <vt:lpstr>Танцующий лес</vt:lpstr>
      <vt:lpstr>Юбилейный мост</vt:lpstr>
      <vt:lpstr>Домик Ангелов</vt:lpstr>
      <vt:lpstr>Кафедральный собор</vt:lpstr>
      <vt:lpstr>Мазурский шлюз</vt:lpstr>
      <vt:lpstr>Бранденбургские ворота</vt:lpstr>
      <vt:lpstr>Агроферма пони-кони двор</vt:lpstr>
      <vt:lpstr>Рыбная деревня</vt:lpstr>
      <vt:lpstr>Замок Инстербург</vt:lpstr>
      <vt:lpstr>Виштынецкое озеро</vt:lpstr>
      <vt:lpstr>Замок Тапиау</vt:lpstr>
      <vt:lpstr>Музей Мирового океана</vt:lpstr>
      <vt:lpstr>Музей Янтаря</vt:lpstr>
      <vt:lpstr>Гидроэлектростанция</vt:lpstr>
      <vt:lpstr>Цитадель Пиллау</vt:lpstr>
      <vt:lpstr>Форты</vt:lpstr>
      <vt:lpstr>Солнечные часы «Зодиак»</vt:lpstr>
      <vt:lpstr>Свято-елисаветинский женский монастырь</vt:lpstr>
      <vt:lpstr>Остров Канта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Двухъярусный мост</dc:title>
  <dc:creator>user</dc:creator>
  <cp:lastModifiedBy>Пользователь</cp:lastModifiedBy>
  <cp:revision>32</cp:revision>
  <cp:lastPrinted>2021-03-17T14:12:51Z</cp:lastPrinted>
  <dcterms:created xsi:type="dcterms:W3CDTF">2021-03-14T07:07:16Z</dcterms:created>
  <dcterms:modified xsi:type="dcterms:W3CDTF">2021-03-18T12:13:20Z</dcterms:modified>
</cp:coreProperties>
</file>