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3" r:id="rId4"/>
    <p:sldId id="259" r:id="rId5"/>
    <p:sldId id="261" r:id="rId6"/>
    <p:sldId id="274" r:id="rId7"/>
    <p:sldId id="275" r:id="rId8"/>
    <p:sldId id="266" r:id="rId9"/>
    <p:sldId id="262" r:id="rId10"/>
    <p:sldId id="264" r:id="rId11"/>
    <p:sldId id="276" r:id="rId12"/>
    <p:sldId id="265" r:id="rId13"/>
    <p:sldId id="267" r:id="rId14"/>
    <p:sldId id="272" r:id="rId15"/>
    <p:sldId id="263" r:id="rId16"/>
    <p:sldId id="271" r:id="rId17"/>
    <p:sldId id="268" r:id="rId18"/>
    <p:sldId id="270" r:id="rId19"/>
    <p:sldId id="269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3795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91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493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36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778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29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8958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4323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0605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5662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102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585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1395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555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704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451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2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96752"/>
            <a:ext cx="7772400" cy="2448272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hlinkClick r:id="rId2" action="ppaction://hlinksldjump"/>
              </a:rPr>
              <a:t/>
            </a:r>
            <a:b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  <a:hlinkClick r:id="rId2" action="ppaction://hlinksldjump"/>
              </a:rPr>
            </a:b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Профессия 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ПРОГРАММИСТ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941168"/>
            <a:ext cx="4786346" cy="113103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000066"/>
                </a:solidFill>
              </a:rPr>
              <a:t>Учащиеся 7 «Б» класса, </a:t>
            </a:r>
            <a:br>
              <a:rPr lang="ru-RU" sz="2000" b="1" dirty="0" smtClean="0">
                <a:solidFill>
                  <a:srgbClr val="000066"/>
                </a:solidFill>
              </a:rPr>
            </a:br>
            <a:r>
              <a:rPr lang="ru-RU" sz="2000" b="1" dirty="0" smtClean="0">
                <a:solidFill>
                  <a:srgbClr val="000066"/>
                </a:solidFill>
              </a:rPr>
              <a:t>МБОУ СОШ № №16,</a:t>
            </a:r>
            <a:br>
              <a:rPr lang="ru-RU" sz="2000" b="1" dirty="0" smtClean="0">
                <a:solidFill>
                  <a:srgbClr val="000066"/>
                </a:solidFill>
              </a:rPr>
            </a:br>
            <a:r>
              <a:rPr lang="ru-RU" sz="2000" b="1" dirty="0" smtClean="0">
                <a:solidFill>
                  <a:srgbClr val="000066"/>
                </a:solidFill>
              </a:rPr>
              <a:t>города Северодвинска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0436">
        <p15:prstTrans prst="airplane"/>
      </p:transition>
    </mc:Choice>
    <mc:Fallback>
      <p:transition spd="slow" advTm="204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+mn-lt"/>
              </a:rPr>
              <a:t>Минусы профессии программист:</a:t>
            </a: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2852936"/>
            <a:ext cx="6591985" cy="377762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То, что понятно программисту, не всегда понятно пользователю приходится многое объяснять</a:t>
            </a:r>
          </a:p>
          <a:p>
            <a:r>
              <a:rPr lang="ru-RU" sz="2800" dirty="0" smtClean="0"/>
              <a:t>Тяжелая учеба</a:t>
            </a:r>
          </a:p>
          <a:p>
            <a:r>
              <a:rPr lang="ru-RU" sz="2800" dirty="0" smtClean="0"/>
              <a:t>Работа за компьютером плохо сказывается на здоровье</a:t>
            </a:r>
          </a:p>
          <a:p>
            <a:r>
              <a:rPr lang="ru-RU" sz="2800" dirty="0" smtClean="0"/>
              <a:t>Профессия накладывает отпечаток на характер.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948">
        <p15:prstTrans prst="airplane"/>
      </p:transition>
    </mc:Choice>
    <mc:Fallback>
      <p:transition spd="slow" advTm="149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407" y="980728"/>
            <a:ext cx="7258000" cy="792088"/>
          </a:xfrm>
        </p:spPr>
        <p:txBody>
          <a:bodyPr>
            <a:normAutofit/>
          </a:bodyPr>
          <a:lstStyle/>
          <a:p>
            <a:r>
              <a:rPr lang="ru-RU" b="1" dirty="0" smtClean="0"/>
              <a:t>Образование программиста: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Желательно</a:t>
            </a:r>
            <a:r>
              <a:rPr lang="ru-RU" dirty="0" smtClean="0"/>
              <a:t> иметь высшее техническое или математическое образование по специальностям "</a:t>
            </a:r>
            <a:r>
              <a:rPr lang="ru-RU" i="1" dirty="0" smtClean="0"/>
              <a:t>вычислительная техника</a:t>
            </a:r>
            <a:r>
              <a:rPr lang="ru-RU" dirty="0" smtClean="0"/>
              <a:t>" </a:t>
            </a:r>
          </a:p>
          <a:p>
            <a:pPr>
              <a:buNone/>
            </a:pPr>
            <a:r>
              <a:rPr lang="ru-RU" dirty="0" smtClean="0"/>
              <a:t>или </a:t>
            </a:r>
          </a:p>
          <a:p>
            <a:pPr>
              <a:buNone/>
            </a:pPr>
            <a:r>
              <a:rPr lang="ru-RU" dirty="0" smtClean="0"/>
              <a:t>	"</a:t>
            </a:r>
            <a:r>
              <a:rPr lang="ru-RU" i="1" dirty="0" smtClean="0"/>
              <a:t>прикладная математика</a:t>
            </a:r>
            <a:r>
              <a:rPr lang="ru-RU" dirty="0" smtClean="0"/>
              <a:t>".</a:t>
            </a:r>
          </a:p>
          <a:p>
            <a:pPr>
              <a:buNone/>
            </a:pPr>
            <a:r>
              <a:rPr lang="ru-RU" dirty="0" smtClean="0"/>
              <a:t>Очень большое значение имеет и опыт работы по специальности.</a:t>
            </a:r>
          </a:p>
          <a:p>
            <a:pPr>
              <a:buNone/>
            </a:pPr>
            <a:r>
              <a:rPr lang="ru-RU" b="1" i="1" dirty="0" smtClean="0"/>
              <a:t>Иногда самоучка оказывается значительно более профессиональным, чем выпускник ВУЗа и ценится соответственно выше.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5863">
        <p15:prstTrans prst="airplane"/>
      </p:transition>
    </mc:Choice>
    <mc:Fallback>
      <p:transition spd="slow" advTm="1586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764704"/>
            <a:ext cx="6131024" cy="768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+mn-lt"/>
              </a:rPr>
              <a:t>Место работы:</a:t>
            </a: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6223" y="2492896"/>
            <a:ext cx="8286808" cy="3500462"/>
          </a:xfrm>
        </p:spPr>
        <p:txBody>
          <a:bodyPr>
            <a:normAutofit/>
          </a:bodyPr>
          <a:lstStyle/>
          <a:p>
            <a:r>
              <a:rPr lang="ru-RU" dirty="0" smtClean="0"/>
              <a:t>Научно-исследовательские институты и вычислительные центры</a:t>
            </a:r>
          </a:p>
          <a:p>
            <a:r>
              <a:rPr lang="ru-RU" dirty="0" smtClean="0"/>
              <a:t>Компании и фирмы, работающие в области информационных технологий</a:t>
            </a:r>
          </a:p>
          <a:p>
            <a:r>
              <a:rPr lang="ru-RU" dirty="0" smtClean="0"/>
              <a:t>Организации, которые в своей структуре подразумевают отделы программистов</a:t>
            </a:r>
          </a:p>
          <a:p>
            <a:r>
              <a:rPr lang="ru-RU" dirty="0" smtClean="0"/>
              <a:t>Образовательные учреждения.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5028">
        <p15:prstTrans prst="airplane"/>
      </p:transition>
    </mc:Choice>
    <mc:Fallback>
      <p:transition spd="slow" advTm="1502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latin typeface="+mn-lt"/>
              </a:rPr>
              <a:t>Карьера:</a:t>
            </a: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132856"/>
            <a:ext cx="3528392" cy="30963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Программист 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Руководитель группы программистов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Менеджер проекта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IT-директор</a:t>
            </a:r>
          </a:p>
        </p:txBody>
      </p:sp>
      <p:pic>
        <p:nvPicPr>
          <p:cNvPr id="22530" name="Picture 2" descr="C:\Documents and Settings\Ученик1\Мои документы\практика\8А\Человек-знак Коваленко Савватина\рука с мышк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43050"/>
            <a:ext cx="4259568" cy="437479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3237">
        <p15:prstTrans prst="airplane"/>
      </p:transition>
    </mc:Choice>
    <mc:Fallback>
      <p:transition spd="slow" advTm="1323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785926"/>
            <a:ext cx="4032448" cy="48114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Первым программистом была женщина - </a:t>
            </a:r>
            <a:r>
              <a:rPr lang="ru-RU" b="1" dirty="0" smtClean="0"/>
              <a:t>Ада Лавлейс</a:t>
            </a:r>
            <a:r>
              <a:rPr lang="ru-RU" dirty="0" smtClean="0"/>
              <a:t>, дочь знаменитого английского поэта Байрона. </a:t>
            </a:r>
          </a:p>
          <a:p>
            <a:pPr>
              <a:buNone/>
            </a:pPr>
            <a:r>
              <a:rPr lang="ru-RU" dirty="0" smtClean="0"/>
              <a:t>В 1833 году английский математик Ч. Бэббидж изобрел и сконструировал первую модель механической "аналитической" машины, выполнявшей простейшие арифметические действия. Ада Лавлейс написала несколько программ для этой машины.</a:t>
            </a:r>
            <a:endParaRPr lang="ru-RU" dirty="0"/>
          </a:p>
        </p:txBody>
      </p:sp>
      <p:pic>
        <p:nvPicPr>
          <p:cNvPr id="29698" name="Picture 2" descr="http://itc.ua/img/ko/2007/09/small/0203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1785926"/>
            <a:ext cx="3253014" cy="403374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23728" y="620688"/>
            <a:ext cx="3623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ИСТОРИЯ:</a:t>
            </a:r>
            <a:endParaRPr lang="ru-RU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5832">
        <p15:prstTrans prst="airplane"/>
      </p:transition>
    </mc:Choice>
    <mc:Fallback>
      <p:transition spd="slow" advTm="158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55532"/>
            <a:ext cx="7643192" cy="23174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В нашем классе прошла встреча с  инженером одного из северодвинских предприятий Проскуряковым Иваном Владимировичем. Его работа заключается в обслуживании радиотехнического вооружения кораблей ВМФ и напрямую связана с программным обеспечением и наладкой оборудования на военных кораблях.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052" y="3573016"/>
            <a:ext cx="5450378" cy="30658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620688"/>
            <a:ext cx="649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ИНТЕРЕСНАЯ ВСТРЕЧА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12258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357" y="3901193"/>
            <a:ext cx="4573116" cy="2572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27584" y="33265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Иван Владимирович интересно рассказал нам о том, что в современном мире уже не обойтись без программирования даже в простом быту. Ведь многие вещи, к которым мы сегодня привыкли и пользуемся ежедневно, управляются микро-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</a:rPr>
              <a:t>эвм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 с программным обеспечением. Сотовые телефоны, компьютеры, стиральные машины, автомобили – чтобы все они служили нам долго и верно, во многом постарались программисты. </a:t>
            </a:r>
            <a:endParaRPr lang="ru-RU" sz="24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74" y="4365104"/>
            <a:ext cx="4209748" cy="23679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5945">
        <p15:prstTrans prst="airplane"/>
      </p:transition>
    </mc:Choice>
    <mc:Fallback>
      <p:transition spd="slow" advTm="2594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502" y="332656"/>
            <a:ext cx="4608512" cy="25922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3284984"/>
            <a:ext cx="5688632" cy="3199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1497">
        <p15:prstTrans prst="airplane"/>
      </p:transition>
    </mc:Choice>
    <mc:Fallback>
      <p:transition spd="slow" advTm="1149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624736" cy="1152128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День Программиста </a:t>
            </a:r>
            <a:r>
              <a:rPr lang="ru-RU" sz="4400" b="1" dirty="0" smtClean="0">
                <a:solidFill>
                  <a:srgbClr val="002060"/>
                </a:solidFill>
              </a:rPr>
              <a:t>–</a:t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>13 </a:t>
            </a:r>
            <a:r>
              <a:rPr lang="ru-RU" sz="4400" b="1" dirty="0" smtClean="0">
                <a:solidFill>
                  <a:srgbClr val="002060"/>
                </a:solidFill>
              </a:rPr>
              <a:t>сентября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043362" cy="4351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u="sng" dirty="0" smtClean="0"/>
              <a:t>11 сентября</a:t>
            </a:r>
            <a:r>
              <a:rPr lang="ru-RU" sz="2000" dirty="0" smtClean="0"/>
              <a:t> 2009 года президент России Дмитрий Медведев подписал Указ № 1034, </a:t>
            </a:r>
          </a:p>
          <a:p>
            <a:pPr>
              <a:buNone/>
            </a:pPr>
            <a:r>
              <a:rPr lang="ru-RU" sz="2000" dirty="0" smtClean="0"/>
              <a:t>подготовленный Министерством связи и массовых коммуникаций Российской Федерации, который устанавливает в России новый официальный профессиональный праздник — День программиста. </a:t>
            </a:r>
            <a:endParaRPr lang="ru-RU" sz="2000" dirty="0"/>
          </a:p>
        </p:txBody>
      </p:sp>
      <p:pic>
        <p:nvPicPr>
          <p:cNvPr id="26626" name="Picture 2" descr="http://inovit.ru/wp-content/uploads/2011/09/programm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0131" y="2214554"/>
            <a:ext cx="4399031" cy="30866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1088">
        <p15:prstTrans prst="airplane"/>
      </p:transition>
    </mc:Choice>
    <mc:Fallback>
      <p:transition spd="slow" advTm="2108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Источники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800" dirty="0" smtClean="0"/>
              <a:t>http://end-point.ru/wp-content/uploads/2011/06/programmist-259x300.jpg</a:t>
            </a:r>
            <a:endParaRPr lang="ru-RU" sz="1800" dirty="0" smtClean="0"/>
          </a:p>
          <a:p>
            <a:r>
              <a:rPr lang="en-US" sz="1800" dirty="0" smtClean="0"/>
              <a:t>http://inovit.ru/wp-content/uploads/2011/09/programmist.jpg</a:t>
            </a:r>
            <a:endParaRPr lang="ru-RU" sz="1800" dirty="0" smtClean="0"/>
          </a:p>
          <a:p>
            <a:r>
              <a:rPr lang="en-US" sz="1800" dirty="0" smtClean="0"/>
              <a:t>http://end-point.ru/wp-content/uploads/2011/06/programmist2.jpg</a:t>
            </a:r>
            <a:endParaRPr lang="ru-RU" sz="1800" dirty="0" smtClean="0"/>
          </a:p>
          <a:p>
            <a:r>
              <a:rPr lang="en-US" sz="1800" dirty="0" smtClean="0"/>
              <a:t>http://comicsia.ru/i/3e/da-16090.png</a:t>
            </a:r>
            <a:endParaRPr lang="ru-RU" sz="1800" dirty="0" smtClean="0"/>
          </a:p>
          <a:p>
            <a:r>
              <a:rPr lang="en-US" sz="1800" dirty="0" smtClean="0"/>
              <a:t>http://itc.ua/img/ko/2007/09/small/020352.jpg</a:t>
            </a:r>
            <a:endParaRPr lang="ru-RU" sz="1800" dirty="0" smtClean="0"/>
          </a:p>
          <a:p>
            <a:r>
              <a:rPr lang="en-US" sz="1800" dirty="0" smtClean="0"/>
              <a:t>http://vyborprofessia.narod.ru/programmist.htm</a:t>
            </a:r>
            <a:endParaRPr lang="ru-RU" sz="1800" dirty="0" smtClean="0"/>
          </a:p>
          <a:p>
            <a:r>
              <a:rPr lang="en-US" sz="1800" dirty="0" smtClean="0"/>
              <a:t>http://altklug.blox.ua/resource/lifehacking1.jpg</a:t>
            </a:r>
            <a:endParaRPr lang="ru-RU" sz="1800" dirty="0" smtClean="0"/>
          </a:p>
          <a:p>
            <a:r>
              <a:rPr lang="en-US" sz="1800" dirty="0" smtClean="0"/>
              <a:t>http://xbb.uz/IT/Professija_programmist</a:t>
            </a:r>
            <a:endParaRPr lang="ru-RU" sz="1800" dirty="0" smtClean="0"/>
          </a:p>
          <a:p>
            <a:r>
              <a:rPr lang="en-US" sz="1800" dirty="0" smtClean="0"/>
              <a:t>http://www.karkas-dom.ru/humour/kontora/kontora_011.jpg</a:t>
            </a:r>
            <a:endParaRPr lang="ru-RU" sz="1800" dirty="0" smtClean="0"/>
          </a:p>
          <a:p>
            <a:r>
              <a:rPr lang="en-US" sz="1800" dirty="0" smtClean="0"/>
              <a:t>http://www.calend.ru/holidays/0/0/916/</a:t>
            </a:r>
            <a:endParaRPr lang="ru-RU" sz="1800" dirty="0" smtClean="0"/>
          </a:p>
          <a:p>
            <a:r>
              <a:rPr lang="en-US" sz="1800" dirty="0" smtClean="0"/>
              <a:t>http://www.tolgas.ru/site/upload/inf_techn1.jpg</a:t>
            </a:r>
            <a:endParaRPr lang="ru-RU" sz="1800" dirty="0" smtClean="0"/>
          </a:p>
          <a:p>
            <a:r>
              <a:rPr lang="en-US" sz="1800" dirty="0" smtClean="0"/>
              <a:t>http://intr13.livejournal.com/55547.html</a:t>
            </a:r>
            <a:endParaRPr lang="ru-RU" sz="1800" dirty="0" smtClean="0"/>
          </a:p>
          <a:p>
            <a:r>
              <a:rPr lang="en-US" sz="1800" dirty="0" smtClean="0"/>
              <a:t>http://www.kto-kem.ru/professiya/programmist/</a:t>
            </a:r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908">
        <p15:prstTrans prst="airplane"/>
      </p:transition>
    </mc:Choice>
    <mc:Fallback>
      <p:transition spd="slow" advTm="9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92537"/>
            <a:ext cx="4857784" cy="550072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Программист</a:t>
            </a:r>
            <a:r>
              <a:rPr lang="ru-RU" b="1" dirty="0" smtClean="0"/>
              <a:t> </a:t>
            </a:r>
            <a:r>
              <a:rPr lang="ru-RU" dirty="0" smtClean="0"/>
              <a:t>— это специалист, который занимается разработкой алгоритмов и компьютерных программ на основе специальных математических моделей. </a:t>
            </a:r>
          </a:p>
          <a:p>
            <a:endParaRPr lang="ru-RU" b="1" dirty="0" smtClean="0"/>
          </a:p>
          <a:p>
            <a:r>
              <a:rPr lang="ru-RU" b="1" i="1" dirty="0" smtClean="0"/>
              <a:t>Программист</a:t>
            </a:r>
            <a:r>
              <a:rPr lang="ru-RU" b="1" dirty="0" smtClean="0"/>
              <a:t> </a:t>
            </a:r>
            <a:r>
              <a:rPr lang="ru-RU" dirty="0" smtClean="0"/>
              <a:t>- это специальность, в которой на первое место ставятся не только практические навыки, но и идеи специалиста. Это одна из самых востребованных и высокооплачиваемых профессий в России. </a:t>
            </a:r>
          </a:p>
          <a:p>
            <a:pPr algn="just">
              <a:buNone/>
            </a:pPr>
            <a:r>
              <a:rPr lang="ru-RU" dirty="0" smtClean="0"/>
              <a:t>   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42" name="Picture 2" descr="http://end-point.ru/wp-content/uploads/2011/06/programmist-259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25328" y="1643049"/>
            <a:ext cx="3428159" cy="397084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1120">
        <p15:prstTrans prst="airplane"/>
      </p:transition>
    </mc:Choice>
    <mc:Fallback>
      <p:transition spd="slow" advTm="2112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Программистов можно условно разделить на три категории в зависимости от специализации: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3" y="1844824"/>
            <a:ext cx="6912767" cy="439248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Прикладные программисты</a:t>
            </a:r>
            <a:r>
              <a:rPr lang="ru-RU" dirty="0" smtClean="0"/>
              <a:t> занимаются </a:t>
            </a:r>
            <a:r>
              <a:rPr lang="ru-RU" dirty="0" smtClean="0"/>
              <a:t>разработкой </a:t>
            </a:r>
            <a:r>
              <a:rPr lang="ru-RU" dirty="0" smtClean="0"/>
              <a:t>программного </a:t>
            </a:r>
            <a:r>
              <a:rPr lang="ru-RU" dirty="0" smtClean="0"/>
              <a:t>обеспечения для </a:t>
            </a:r>
            <a:r>
              <a:rPr lang="ru-RU" dirty="0" smtClean="0"/>
              <a:t>работы в организации..</a:t>
            </a:r>
          </a:p>
          <a:p>
            <a:r>
              <a:rPr lang="ru-RU" b="1" i="1" dirty="0" smtClean="0"/>
              <a:t>Системные программисты</a:t>
            </a:r>
            <a:r>
              <a:rPr lang="ru-RU" dirty="0" smtClean="0"/>
              <a:t> разрабатывают операционные системы, работают с сетями, пишут интерфейсы к различным </a:t>
            </a:r>
            <a:r>
              <a:rPr lang="ru-RU" dirty="0" smtClean="0"/>
              <a:t>базам </a:t>
            </a:r>
            <a:r>
              <a:rPr lang="ru-RU" dirty="0" smtClean="0"/>
              <a:t>данных. Специалисты этой категории относятся к числу самых редких и высокооплачиваемых.</a:t>
            </a:r>
          </a:p>
          <a:p>
            <a:r>
              <a:rPr lang="ru-RU" b="1" i="1" dirty="0" err="1" smtClean="0"/>
              <a:t>Web</a:t>
            </a:r>
            <a:r>
              <a:rPr lang="ru-RU" b="1" i="1" dirty="0" smtClean="0"/>
              <a:t>-программисты </a:t>
            </a:r>
            <a:r>
              <a:rPr lang="ru-RU" dirty="0" smtClean="0"/>
              <a:t>работают </a:t>
            </a:r>
            <a:r>
              <a:rPr lang="ru-RU" dirty="0" smtClean="0"/>
              <a:t>с </a:t>
            </a:r>
            <a:r>
              <a:rPr lang="ru-RU" dirty="0" smtClean="0"/>
              <a:t>сетями глобальными, </a:t>
            </a:r>
            <a:r>
              <a:rPr lang="ru-RU" dirty="0" smtClean="0"/>
              <a:t>такими, как Интернет. Они пишут программную составляющую сайтов, создают динамические web-страницы, web-интерфейсы для работы с базами </a:t>
            </a:r>
            <a:r>
              <a:rPr lang="ru-RU" dirty="0" smtClean="0"/>
              <a:t>данных.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5536">
        <p15:prstTrans prst="airplane"/>
      </p:transition>
    </mc:Choice>
    <mc:Fallback>
      <p:transition spd="slow" advTm="255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15616" y="332656"/>
            <a:ext cx="7815290" cy="25202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Профессия </a:t>
            </a:r>
            <a:r>
              <a:rPr lang="ru-RU" sz="3200" b="1" i="1" dirty="0" smtClean="0"/>
              <a:t>программиста</a:t>
            </a:r>
            <a:r>
              <a:rPr lang="ru-RU" sz="3200" dirty="0" smtClean="0"/>
              <a:t> входит в разряд одной из самых загадочных </a:t>
            </a:r>
            <a:r>
              <a:rPr lang="ru-RU" sz="3200" dirty="0" smtClean="0"/>
              <a:t>для простого </a:t>
            </a:r>
            <a:r>
              <a:rPr lang="ru-RU" sz="3200" dirty="0" smtClean="0"/>
              <a:t>обывателя специальностей. </a:t>
            </a:r>
            <a:endParaRPr lang="ru-RU" sz="3200" dirty="0"/>
          </a:p>
        </p:txBody>
      </p:sp>
      <p:pic>
        <p:nvPicPr>
          <p:cNvPr id="9218" name="Picture 2" descr="http://end-point.ru/wp-content/uploads/2011/06/programmis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752" y="2492896"/>
            <a:ext cx="5071958" cy="393369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0607">
        <p15:prstTrans prst="airplane"/>
      </p:transition>
    </mc:Choice>
    <mc:Fallback>
      <p:transition spd="slow" advTm="106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Ученик1\Мои документы\практика\8А\Человек-знак Коваленко Савватина\Выбор профессии  Программист.files\obyasne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192" y="4016556"/>
            <a:ext cx="2774002" cy="27248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97" y="188640"/>
            <a:ext cx="6191351" cy="7920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Доминирующие виды деятельности :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5" y="1484783"/>
            <a:ext cx="8064897" cy="4968553"/>
          </a:xfrm>
        </p:spPr>
        <p:txBody>
          <a:bodyPr>
            <a:noAutofit/>
          </a:bodyPr>
          <a:lstStyle/>
          <a:p>
            <a:r>
              <a:rPr lang="ru-RU" sz="1800" dirty="0" smtClean="0"/>
              <a:t>разработка </a:t>
            </a:r>
            <a:r>
              <a:rPr lang="ru-RU" sz="1800" dirty="0" smtClean="0"/>
              <a:t>программ</a:t>
            </a:r>
            <a:endParaRPr lang="ru-RU" sz="1800" dirty="0" smtClean="0"/>
          </a:p>
          <a:p>
            <a:r>
              <a:rPr lang="ru-RU" sz="1800" dirty="0" smtClean="0"/>
              <a:t>выбор метода численного решения </a:t>
            </a:r>
            <a:r>
              <a:rPr lang="ru-RU" sz="1800" dirty="0" smtClean="0"/>
              <a:t>задачи</a:t>
            </a:r>
            <a:endParaRPr lang="ru-RU" sz="1800" dirty="0" smtClean="0"/>
          </a:p>
          <a:p>
            <a:r>
              <a:rPr lang="ru-RU" sz="1800" dirty="0" smtClean="0"/>
              <a:t>составление </a:t>
            </a:r>
            <a:r>
              <a:rPr lang="ru-RU" sz="1800" dirty="0" smtClean="0"/>
              <a:t>алгоритма</a:t>
            </a:r>
            <a:endParaRPr lang="ru-RU" sz="1800" dirty="0" smtClean="0"/>
          </a:p>
          <a:p>
            <a:r>
              <a:rPr lang="ru-RU" sz="1800" dirty="0" smtClean="0"/>
              <a:t>определение </a:t>
            </a:r>
            <a:r>
              <a:rPr lang="ru-RU" sz="1800" dirty="0" smtClean="0"/>
              <a:t>информации для обработки </a:t>
            </a:r>
            <a:r>
              <a:rPr lang="ru-RU" sz="1800" dirty="0" smtClean="0"/>
              <a:t>на компьютере, </a:t>
            </a:r>
            <a:r>
              <a:rPr lang="ru-RU" sz="1800" dirty="0" smtClean="0"/>
              <a:t>хранение </a:t>
            </a:r>
            <a:r>
              <a:rPr lang="ru-RU" sz="1800" dirty="0" smtClean="0"/>
              <a:t>и </a:t>
            </a:r>
            <a:r>
              <a:rPr lang="ru-RU" sz="1800" dirty="0" smtClean="0"/>
              <a:t>выдача </a:t>
            </a:r>
            <a:r>
              <a:rPr lang="ru-RU" sz="1800" dirty="0" smtClean="0"/>
              <a:t>информации, </a:t>
            </a:r>
            <a:r>
              <a:rPr lang="ru-RU" sz="1800" dirty="0" smtClean="0"/>
              <a:t>методы </a:t>
            </a:r>
            <a:r>
              <a:rPr lang="ru-RU" sz="1800" dirty="0" smtClean="0"/>
              <a:t>ее </a:t>
            </a:r>
            <a:r>
              <a:rPr lang="ru-RU" sz="1800" dirty="0" smtClean="0"/>
              <a:t>контроля</a:t>
            </a:r>
            <a:endParaRPr lang="ru-RU" sz="1800" dirty="0" smtClean="0"/>
          </a:p>
          <a:p>
            <a:r>
              <a:rPr lang="ru-RU" sz="1800" dirty="0" smtClean="0"/>
              <a:t>определение возможности использования готовых программ;</a:t>
            </a:r>
          </a:p>
          <a:p>
            <a:r>
              <a:rPr lang="ru-RU" sz="1800" dirty="0" smtClean="0"/>
              <a:t>выбор языка </a:t>
            </a:r>
            <a:r>
              <a:rPr lang="ru-RU" sz="1800" dirty="0" smtClean="0"/>
              <a:t>программирования</a:t>
            </a:r>
            <a:endParaRPr lang="ru-RU" sz="1800" dirty="0" smtClean="0"/>
          </a:p>
          <a:p>
            <a:r>
              <a:rPr lang="ru-RU" sz="1800" dirty="0" smtClean="0"/>
              <a:t>нахождение и устранение </a:t>
            </a:r>
            <a:r>
              <a:rPr lang="ru-RU" sz="1800" dirty="0" smtClean="0"/>
              <a:t>ошибок в программе</a:t>
            </a:r>
            <a:endParaRPr lang="ru-RU" sz="1800" dirty="0" smtClean="0"/>
          </a:p>
          <a:p>
            <a:r>
              <a:rPr lang="ru-RU" sz="1800" dirty="0" smtClean="0"/>
              <a:t>разработка инструкции по работе с </a:t>
            </a:r>
            <a:r>
              <a:rPr lang="ru-RU" sz="1800" dirty="0" smtClean="0"/>
              <a:t>программами</a:t>
            </a:r>
            <a:endParaRPr lang="ru-RU" sz="1800" dirty="0" smtClean="0"/>
          </a:p>
          <a:p>
            <a:r>
              <a:rPr lang="ru-RU" sz="1800" dirty="0" smtClean="0"/>
              <a:t>участие в создании технической </a:t>
            </a:r>
            <a:r>
              <a:rPr lang="ru-RU" sz="1800" dirty="0" smtClean="0"/>
              <a:t>документации</a:t>
            </a:r>
            <a:endParaRPr lang="ru-RU" sz="1800" dirty="0" smtClean="0"/>
          </a:p>
          <a:p>
            <a:r>
              <a:rPr lang="ru-RU" sz="1800" dirty="0" smtClean="0"/>
              <a:t>сопровождение </a:t>
            </a:r>
            <a:r>
              <a:rPr lang="ru-RU" sz="1800" dirty="0" smtClean="0"/>
              <a:t>программ</a:t>
            </a:r>
            <a:endParaRPr lang="ru-RU" sz="1800" dirty="0" smtClean="0"/>
          </a:p>
          <a:p>
            <a:r>
              <a:rPr lang="ru-RU" sz="1800" dirty="0" smtClean="0"/>
              <a:t>участие </a:t>
            </a:r>
            <a:r>
              <a:rPr lang="ru-RU" sz="1800" dirty="0" smtClean="0"/>
              <a:t>в создании каталогов и картотек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стандартных </a:t>
            </a:r>
            <a:r>
              <a:rPr lang="ru-RU" sz="1800" dirty="0" smtClean="0"/>
              <a:t>программ.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6346">
        <p15:prstTrans prst="airplane"/>
      </p:transition>
    </mc:Choice>
    <mc:Fallback>
      <p:transition spd="slow" advTm="263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14290"/>
            <a:ext cx="7139706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Успешность профессиональной деятельности программиста зависит от: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5232" y="1416035"/>
            <a:ext cx="8678768" cy="5096608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логическое мышление</a:t>
            </a:r>
          </a:p>
          <a:p>
            <a:r>
              <a:rPr lang="ru-RU" sz="1600" b="1" dirty="0" smtClean="0"/>
              <a:t>гибкость </a:t>
            </a:r>
            <a:r>
              <a:rPr lang="ru-RU" sz="1600" b="1" dirty="0" smtClean="0"/>
              <a:t>мышления, способность </a:t>
            </a:r>
            <a:r>
              <a:rPr lang="ru-RU" sz="1600" b="1" dirty="0" smtClean="0"/>
              <a:t>анализировать ситуацию </a:t>
            </a:r>
          </a:p>
          <a:p>
            <a:r>
              <a:rPr lang="ru-RU" sz="1600" b="1" dirty="0" smtClean="0"/>
              <a:t>хороший уровень развития памяти</a:t>
            </a:r>
          </a:p>
          <a:p>
            <a:r>
              <a:rPr lang="ru-RU" sz="1600" b="1" dirty="0" smtClean="0"/>
              <a:t>высокий уровень развития и переключения внимания</a:t>
            </a:r>
          </a:p>
          <a:p>
            <a:r>
              <a:rPr lang="ru-RU" sz="1600" b="1" dirty="0" smtClean="0"/>
              <a:t>способность грамотно выражать свои мысли</a:t>
            </a:r>
          </a:p>
          <a:p>
            <a:r>
              <a:rPr lang="ru-RU" sz="1600" b="1" dirty="0" smtClean="0"/>
              <a:t>высокий уровень развития технических способностей</a:t>
            </a:r>
          </a:p>
          <a:p>
            <a:r>
              <a:rPr lang="ru-RU" sz="1600" b="1" dirty="0" smtClean="0"/>
              <a:t>математические способности</a:t>
            </a:r>
          </a:p>
          <a:p>
            <a:r>
              <a:rPr lang="ru-RU" sz="1600" b="1" dirty="0" smtClean="0"/>
              <a:t>развитое </a:t>
            </a:r>
            <a:r>
              <a:rPr lang="ru-RU" sz="1600" b="1" dirty="0" smtClean="0"/>
              <a:t>воображение, внимательность</a:t>
            </a:r>
            <a:endParaRPr lang="ru-RU" sz="1600" b="1" dirty="0" smtClean="0"/>
          </a:p>
          <a:p>
            <a:r>
              <a:rPr lang="ru-RU" sz="1600" b="1" dirty="0" smtClean="0"/>
              <a:t>Аккуратность, терпеливость</a:t>
            </a:r>
            <a:endParaRPr lang="ru-RU" sz="1600" b="1" dirty="0" smtClean="0"/>
          </a:p>
          <a:p>
            <a:r>
              <a:rPr lang="ru-RU" sz="1600" b="1" dirty="0" smtClean="0"/>
              <a:t>Настойчивость, целеустремленность</a:t>
            </a:r>
            <a:endParaRPr lang="ru-RU" sz="1600" b="1" dirty="0" smtClean="0"/>
          </a:p>
          <a:p>
            <a:r>
              <a:rPr lang="ru-RU" sz="1600" b="1" dirty="0" smtClean="0"/>
              <a:t>ответственность</a:t>
            </a:r>
          </a:p>
          <a:p>
            <a:r>
              <a:rPr lang="ru-RU" sz="1600" b="1" dirty="0" smtClean="0"/>
              <a:t>склонность к </a:t>
            </a:r>
            <a:r>
              <a:rPr lang="ru-RU" sz="1600" b="1" dirty="0" smtClean="0"/>
              <a:t>интеллектуальной деятельности</a:t>
            </a:r>
            <a:endParaRPr lang="ru-RU" sz="1600" b="1" dirty="0" smtClean="0"/>
          </a:p>
          <a:p>
            <a:r>
              <a:rPr lang="ru-RU" sz="1600" b="1" dirty="0" smtClean="0"/>
              <a:t>умение самостоятельно принимать решения</a:t>
            </a:r>
          </a:p>
          <a:p>
            <a:r>
              <a:rPr lang="ru-RU" sz="1600" b="1" dirty="0" smtClean="0"/>
              <a:t>наличие собственного мнения.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31746" name="Picture 2" descr="http://altklug.blox.ua/resource/lifehackin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4673832"/>
            <a:ext cx="2963242" cy="197956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26341">
        <p15:prstTrans prst="airplane"/>
      </p:transition>
    </mc:Choice>
    <mc:Fallback>
      <p:transition spd="slow" advTm="263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Качества, препятствующие эффективности профессиональной деятельности: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212976"/>
            <a:ext cx="5400600" cy="2364846"/>
          </a:xfrm>
        </p:spPr>
        <p:txBody>
          <a:bodyPr/>
          <a:lstStyle/>
          <a:p>
            <a:r>
              <a:rPr lang="ru-RU" dirty="0" smtClean="0"/>
              <a:t>невнимательность, рассеянность</a:t>
            </a:r>
          </a:p>
          <a:p>
            <a:r>
              <a:rPr lang="ru-RU" dirty="0" smtClean="0"/>
              <a:t>нетерпеливость</a:t>
            </a:r>
          </a:p>
          <a:p>
            <a:r>
              <a:rPr lang="ru-RU" dirty="0" smtClean="0"/>
              <a:t>отсутствие логического мышления</a:t>
            </a:r>
          </a:p>
          <a:p>
            <a:r>
              <a:rPr lang="ru-RU" dirty="0" smtClean="0"/>
              <a:t>ригидность мыслительных процессов</a:t>
            </a:r>
            <a:endParaRPr lang="ru-RU" dirty="0"/>
          </a:p>
          <a:p>
            <a:r>
              <a:rPr lang="ru-RU" dirty="0" smtClean="0"/>
              <a:t> сильно развитая близорукость.</a:t>
            </a:r>
          </a:p>
          <a:p>
            <a:endParaRPr lang="ru-RU" dirty="0"/>
          </a:p>
        </p:txBody>
      </p:sp>
      <p:pic>
        <p:nvPicPr>
          <p:cNvPr id="30722" name="Picture 2" descr="http://www.karkas-dom.ru/humour/kontora/kontora_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128" y="3356992"/>
            <a:ext cx="2970823" cy="311753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2329">
        <p15:prstTrans prst="airplane"/>
      </p:transition>
    </mc:Choice>
    <mc:Fallback>
      <p:transition spd="slow" advTm="123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783" y="980728"/>
            <a:ext cx="8229600" cy="102464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+mn-lt"/>
              </a:rPr>
              <a:t>Личные качества</a:t>
            </a: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Программист должен обладать </a:t>
            </a:r>
            <a:r>
              <a:rPr lang="ru-RU" i="1" u="sng" dirty="0" smtClean="0"/>
              <a:t>терпением и выдержкой</a:t>
            </a:r>
            <a:r>
              <a:rPr lang="ru-RU" dirty="0" smtClean="0"/>
              <a:t>. Это незаменимые качества в его работе.</a:t>
            </a:r>
            <a:br>
              <a:rPr lang="ru-RU" dirty="0" smtClean="0"/>
            </a:br>
            <a:r>
              <a:rPr lang="ru-RU" dirty="0" smtClean="0"/>
              <a:t>Программирование - бурно развивающаяся область, поэтому нужно </a:t>
            </a:r>
            <a:r>
              <a:rPr lang="ru-RU" i="1" u="sng" dirty="0" smtClean="0"/>
              <a:t>уметь быстро адаптироваться</a:t>
            </a:r>
          </a:p>
          <a:p>
            <a:pPr algn="ctr">
              <a:lnSpc>
                <a:spcPct val="150000"/>
              </a:lnSpc>
              <a:buNone/>
            </a:pPr>
            <a:r>
              <a:rPr lang="ru-RU" i="1" u="sng" dirty="0" smtClean="0"/>
              <a:t> и постоянно изучать что-то новое, </a:t>
            </a:r>
            <a:r>
              <a:rPr lang="ru-RU" dirty="0" smtClean="0"/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иначе через несколько лет ценность как специалиста может заметно снизиться.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4923">
        <p15:prstTrans prst="airplane"/>
      </p:transition>
    </mc:Choice>
    <mc:Fallback>
      <p:transition spd="slow" advTm="1492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362" y="980728"/>
            <a:ext cx="8229600" cy="127560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+mn-lt"/>
              </a:rPr>
              <a:t>Плюсы профессии программист:</a:t>
            </a: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852936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sz="3300" dirty="0" smtClean="0"/>
              <a:t>Постоянное профессиональное самосовершенствование</a:t>
            </a:r>
          </a:p>
          <a:p>
            <a:r>
              <a:rPr lang="ru-RU" sz="3300" dirty="0" smtClean="0"/>
              <a:t>Высокий спрос на рынке труда</a:t>
            </a:r>
          </a:p>
          <a:p>
            <a:r>
              <a:rPr lang="ru-RU" sz="3300" dirty="0" smtClean="0"/>
              <a:t>Высокая заработная плата</a:t>
            </a:r>
          </a:p>
          <a:p>
            <a:r>
              <a:rPr lang="ru-RU" sz="3300" dirty="0" smtClean="0"/>
              <a:t>Работать можно не имея диплома</a:t>
            </a:r>
          </a:p>
          <a:p>
            <a:r>
              <a:rPr lang="ru-RU" sz="3300" dirty="0" smtClean="0"/>
              <a:t>Преимущественно творческая профессия</a:t>
            </a:r>
          </a:p>
          <a:p>
            <a:r>
              <a:rPr lang="ru-RU" sz="3300" dirty="0" smtClean="0"/>
              <a:t>Возможность работать не только в России, но и за рубежом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dirty="0" smtClean="0"/>
              <a:t> </a:t>
            </a:r>
            <a:br>
              <a:rPr lang="ru-RU" sz="33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15829">
        <p15:prstTrans prst="airplane"/>
      </p:transition>
    </mc:Choice>
    <mc:Fallback>
      <p:transition spd="slow" advTm="1582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396</TotalTime>
  <Words>524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Garamond</vt:lpstr>
      <vt:lpstr>Wingdings 3</vt:lpstr>
      <vt:lpstr>Легкий дым</vt:lpstr>
      <vt:lpstr> Профессия ПРОГРАММИСТ</vt:lpstr>
      <vt:lpstr>Презентация PowerPoint</vt:lpstr>
      <vt:lpstr>Программистов можно условно разделить на три категории в зависимости от специализации:</vt:lpstr>
      <vt:lpstr>Презентация PowerPoint</vt:lpstr>
      <vt:lpstr>Доминирующие виды деятельности :</vt:lpstr>
      <vt:lpstr>Успешность профессиональной деятельности программиста зависит от:</vt:lpstr>
      <vt:lpstr>Качества, препятствующие эффективности профессиональной деятельности:</vt:lpstr>
      <vt:lpstr>Личные качества</vt:lpstr>
      <vt:lpstr>Плюсы профессии программист:</vt:lpstr>
      <vt:lpstr>Минусы профессии программист:</vt:lpstr>
      <vt:lpstr>Образование программиста:</vt:lpstr>
      <vt:lpstr>Место работы:</vt:lpstr>
      <vt:lpstr>Карьера:</vt:lpstr>
      <vt:lpstr>Презентация PowerPoint</vt:lpstr>
      <vt:lpstr>Презентация PowerPoint</vt:lpstr>
      <vt:lpstr>Презентация PowerPoint</vt:lpstr>
      <vt:lpstr>Презентация PowerPoint</vt:lpstr>
      <vt:lpstr>День Программиста – 13 сентября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User-PC</dc:creator>
  <cp:lastModifiedBy>User-PC</cp:lastModifiedBy>
  <cp:revision>49</cp:revision>
  <cp:lastPrinted>2017-12-12T17:14:59Z</cp:lastPrinted>
  <dcterms:modified xsi:type="dcterms:W3CDTF">2017-12-12T17:57:17Z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265248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