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4" r:id="rId6"/>
    <p:sldId id="267" r:id="rId7"/>
    <p:sldId id="259" r:id="rId8"/>
    <p:sldId id="260" r:id="rId9"/>
    <p:sldId id="268" r:id="rId10"/>
    <p:sldId id="270" r:id="rId11"/>
    <p:sldId id="272" r:id="rId12"/>
    <p:sldId id="273" r:id="rId13"/>
    <p:sldId id="271" r:id="rId14"/>
    <p:sldId id="261" r:id="rId15"/>
    <p:sldId id="262" r:id="rId16"/>
    <p:sldId id="26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Организационные умения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55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Информационные умения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Коммуникативные умения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Оценочные умения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</c:v>
                </c:pt>
                <c:pt idx="1">
                  <c:v>75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17504"/>
        <c:axId val="30519296"/>
      </c:barChart>
      <c:catAx>
        <c:axId val="3051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519296"/>
        <c:crosses val="autoZero"/>
        <c:auto val="1"/>
        <c:lblAlgn val="ctr"/>
        <c:lblOffset val="100"/>
        <c:noMultiLvlLbl val="0"/>
      </c:catAx>
      <c:valAx>
        <c:axId val="305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1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3154650493916"/>
          <c:y val="0.26787196475879688"/>
          <c:w val="0.27113938293198314"/>
          <c:h val="0.51067095703191623"/>
        </c:manualLayout>
      </c:layout>
      <c:overlay val="0"/>
      <c:txPr>
        <a:bodyPr/>
        <a:lstStyle/>
        <a:p>
          <a:pPr>
            <a:defRPr sz="18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грамоты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дипломы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благодарности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90848"/>
        <c:axId val="74609024"/>
      </c:barChart>
      <c:catAx>
        <c:axId val="7459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609024"/>
        <c:crosses val="autoZero"/>
        <c:auto val="1"/>
        <c:lblAlgn val="ctr"/>
        <c:lblOffset val="100"/>
        <c:noMultiLvlLbl val="0"/>
      </c:catAx>
      <c:valAx>
        <c:axId val="7460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590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10EC23-EF0F-444D-929F-86F62B8B01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E05E49-93CD-4AD9-91DE-CB84294C4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772816"/>
            <a:ext cx="8391408" cy="3865984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Проектная деятельность </a:t>
            </a:r>
            <a:br>
              <a:rPr lang="ru-RU" sz="4400" b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4400" b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на занятиях</a:t>
            </a:r>
            <a:br>
              <a:rPr lang="ru-RU" sz="4400" b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4400" b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Творческого объединения «Криничка</a:t>
            </a:r>
            <a:r>
              <a:rPr lang="ru-RU" sz="5400" b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92479" cy="17526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Муниципальное бюджетное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учреждение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дополнительного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образования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Велижский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Дом детского творчества</a:t>
            </a:r>
            <a:b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г.Велиж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Смоленская область </a:t>
            </a:r>
            <a:endParaRPr lang="ru-RU" sz="2400" b="1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26" y="4761123"/>
            <a:ext cx="6514734" cy="8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1871" y="6093296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rgbClr val="00CC9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Велиж 2014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Поисково-исследовательский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86808" cy="462598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Исследовательская деятельность (подбор сюжета, прототипов), разработка эскизов.</a:t>
            </a:r>
          </a:p>
          <a:p>
            <a:r>
              <a:rPr lang="ru-RU" sz="2400" dirty="0" smtClean="0"/>
              <a:t>Презентация и защита эскизов, «Мозговой штурм»- выбор лучшего эскиза для осуществления проекта. Составление «звездочки обдумывания», определение бюджета проекта, путей реализации, мер по сбору информации. Заполнение карты проекта.</a:t>
            </a:r>
          </a:p>
          <a:p>
            <a:r>
              <a:rPr lang="ru-RU" sz="2400" dirty="0" smtClean="0"/>
              <a:t>Сообщения по теме проекта. Разработка эскиза. Распределение объема работы, соотношение размеров персонажей композиции, определение временных рамок.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Технологический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Осуществление проекта. Индивидуальная работа: выполнение элементов композиции, выбор рациональных приемов и способов лепки. Контроль над соизмерением размеров фигур композиции, самоконтроль (соответствие технологии ), корректировка последовательности операций.</a:t>
            </a:r>
          </a:p>
          <a:p>
            <a:r>
              <a:rPr lang="ru-RU" sz="2400" dirty="0" smtClean="0"/>
              <a:t>Обжиг игрушек. Изготовление макета из ДВП, роспись заднего плана.</a:t>
            </a:r>
          </a:p>
          <a:p>
            <a:r>
              <a:rPr lang="ru-RU" sz="2400" dirty="0" smtClean="0"/>
              <a:t>Роспись игрушек.</a:t>
            </a:r>
          </a:p>
          <a:p>
            <a:r>
              <a:rPr lang="ru-RU" sz="2400" dirty="0" smtClean="0"/>
              <a:t>Коллективная работа: сборка композиции. Инкрустация бросовым материалом.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935" y="1556792"/>
            <a:ext cx="7467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Анализ результатов. Составление пояснительной записи, рекламы композиции. Подготовка к защите проекта. </a:t>
            </a:r>
          </a:p>
          <a:p>
            <a:r>
              <a:rPr lang="ru-RU" sz="7400" dirty="0" smtClean="0"/>
              <a:t>Презентация проекта в форме «Деловой игры».</a:t>
            </a:r>
          </a:p>
          <a:p>
            <a:r>
              <a:rPr lang="ru-RU" sz="7400" dirty="0" smtClean="0"/>
              <a:t>Подведение итогов.</a:t>
            </a:r>
          </a:p>
          <a:p>
            <a:endParaRPr lang="ru-RU" sz="7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marL="36576" indent="0">
              <a:buNone/>
            </a:pPr>
            <a:r>
              <a:rPr lang="ru-RU" sz="2400" dirty="0" smtClean="0"/>
              <a:t>                                                                                                                                             </a:t>
            </a:r>
          </a:p>
          <a:p>
            <a:pPr marL="36576" indent="0">
              <a:buNone/>
            </a:pPr>
            <a:endParaRPr lang="ru-RU" sz="2400" dirty="0"/>
          </a:p>
          <a:p>
            <a:pPr marL="36576" indent="0">
              <a:buNone/>
            </a:pPr>
            <a:endParaRPr lang="ru-RU" sz="2400" dirty="0" smtClean="0"/>
          </a:p>
          <a:p>
            <a:pPr marL="36576" indent="0">
              <a:buNone/>
            </a:pPr>
            <a:endParaRPr lang="ru-RU" sz="2400" dirty="0"/>
          </a:p>
          <a:p>
            <a:pPr marL="36576" indent="0">
              <a:buNone/>
            </a:pPr>
            <a:endParaRPr lang="ru-RU" sz="2400" dirty="0" smtClean="0"/>
          </a:p>
          <a:p>
            <a:pPr marL="36576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                   </a:t>
            </a:r>
            <a:endParaRPr lang="ru-RU" sz="2400" dirty="0"/>
          </a:p>
          <a:p>
            <a:r>
              <a:rPr lang="ru-RU" sz="2400" dirty="0"/>
              <a:t>Творческий проект «С Днем рождения, Смоленск!»</a:t>
            </a:r>
          </a:p>
          <a:p>
            <a:endParaRPr lang="ru-RU" sz="2400" dirty="0" smtClean="0"/>
          </a:p>
          <a:p>
            <a:pPr marL="36576" indent="0">
              <a:buNone/>
            </a:pPr>
            <a:r>
              <a:rPr lang="ru-RU" sz="2400" dirty="0" smtClean="0"/>
              <a:t>      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36576" indent="0">
              <a:buNone/>
            </a:pP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7200" dirty="0"/>
              <a:t>Творческий проект «Декоративный колокольчик»</a:t>
            </a:r>
          </a:p>
          <a:p>
            <a:endParaRPr lang="ru-RU" dirty="0"/>
          </a:p>
        </p:txBody>
      </p:sp>
      <p:pic>
        <p:nvPicPr>
          <p:cNvPr id="4" name="Picture 2" descr="F:\Улитина\Фотографии\P101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6428" y="2756660"/>
            <a:ext cx="2110109" cy="158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7656"/>
            <a:ext cx="2657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869160"/>
            <a:ext cx="60658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5820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Творческие проекты обучающихся творческого объединения «</a:t>
            </a:r>
            <a:r>
              <a:rPr lang="ru-RU" sz="3600" dirty="0" err="1" smtClean="0">
                <a:latin typeface="+mn-lt"/>
              </a:rPr>
              <a:t>Криничка</a:t>
            </a:r>
            <a:r>
              <a:rPr lang="ru-RU" sz="3600" dirty="0" smtClean="0">
                <a:latin typeface="+mn-lt"/>
              </a:rPr>
              <a:t>»  «Русские народные сказки»</a:t>
            </a:r>
            <a:endParaRPr lang="ru-RU" sz="3600" dirty="0">
              <a:latin typeface="+mn-lt"/>
            </a:endParaRPr>
          </a:p>
        </p:txBody>
      </p:sp>
      <p:pic>
        <p:nvPicPr>
          <p:cNvPr id="5122" name="Picture 2" descr="F:\Улитина\Фотографии\P101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Улитина\Фотографии\P101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4004323" cy="300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Ребенок имеет </a:t>
            </a:r>
            <a:r>
              <a:rPr lang="ru-RU" sz="3600" dirty="0" smtClean="0">
                <a:latin typeface="+mn-lt"/>
              </a:rPr>
              <a:t>право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92D050"/>
                </a:solidFill>
              </a:rPr>
              <a:t> </a:t>
            </a:r>
            <a:r>
              <a:rPr lang="ru-RU" sz="2400" dirty="0"/>
              <a:t>не участвовать ни в одном из проектов,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участвовать одновременно в разных проектах в разных ролях,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выйти в любой момент из проекта,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любой момент начать свой новый проект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marL="36576" indent="0">
              <a:buNone/>
            </a:pPr>
            <a:r>
              <a:rPr lang="ru-RU" sz="2000" dirty="0" smtClean="0"/>
              <a:t>Творческий проект «Рождество в моей семье»»</a:t>
            </a:r>
            <a:endParaRPr lang="ru-RU" sz="2000" dirty="0"/>
          </a:p>
          <a:p>
            <a:endParaRPr lang="ru-RU" sz="2400" dirty="0"/>
          </a:p>
        </p:txBody>
      </p:sp>
      <p:pic>
        <p:nvPicPr>
          <p:cNvPr id="1026" name="Picture 2" descr="C:\Users\Владелец\Desktop\Творческие объединения\ТО криничка\P1100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3794"/>
            <a:ext cx="2585896" cy="193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Владелец\Desktop\Творческие объединения\ТО криничка\P1100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028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4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Результаты педагогических наблюдений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215638"/>
              </p:ext>
            </p:extLst>
          </p:nvPr>
        </p:nvGraphicFramePr>
        <p:xfrm>
          <a:off x="395536" y="1412776"/>
          <a:ext cx="7272808" cy="33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472514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Педагогические наблюдения подтверждают, проектная деятельность особенно </a:t>
            </a:r>
            <a:r>
              <a:rPr lang="ru-RU" dirty="0" smtClean="0"/>
              <a:t>способствуют;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развитию </a:t>
            </a:r>
            <a:r>
              <a:rPr lang="ru-RU" dirty="0"/>
              <a:t>коммуникативной </a:t>
            </a:r>
            <a:r>
              <a:rPr lang="ru-RU" dirty="0" smtClean="0"/>
              <a:t>компетентности;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формированию организационных умений;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формированию </a:t>
            </a:r>
            <a:r>
              <a:rPr lang="ru-RU" dirty="0" smtClean="0"/>
              <a:t>презентационных умений;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помогает развивать важнейшие </a:t>
            </a:r>
            <a:r>
              <a:rPr lang="ru-RU" dirty="0" err="1" smtClean="0"/>
              <a:t>общеучебные</a:t>
            </a:r>
            <a:r>
              <a:rPr lang="ru-RU" dirty="0" smtClean="0"/>
              <a:t> </a:t>
            </a:r>
            <a:r>
              <a:rPr lang="ru-RU" dirty="0"/>
              <a:t>умения.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Качественные показатели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41826"/>
              </p:ext>
            </p:extLst>
          </p:nvPr>
        </p:nvGraphicFramePr>
        <p:xfrm>
          <a:off x="971600" y="1600201"/>
          <a:ext cx="6953200" cy="27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50912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Вывод:</a:t>
            </a:r>
            <a:endParaRPr lang="ru-RU" sz="2000" dirty="0"/>
          </a:p>
          <a:p>
            <a:r>
              <a:rPr lang="ru-RU" sz="2000" dirty="0"/>
              <a:t>- отслеживается положительная динамика участия обучающихся творческого объединения в конкурсах;</a:t>
            </a:r>
          </a:p>
          <a:p>
            <a:r>
              <a:rPr lang="ru-RU" sz="2000" dirty="0"/>
              <a:t>- отмечается рост участия в конкурсах.</a:t>
            </a:r>
          </a:p>
        </p:txBody>
      </p:sp>
    </p:spTree>
    <p:extLst>
      <p:ext uri="{BB962C8B-B14F-4D97-AF65-F5344CB8AC3E}">
        <p14:creationId xmlns:p14="http://schemas.microsoft.com/office/powerpoint/2010/main" val="2849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Проектная деятельность на занятиях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развивает инициативу обучающихся;</a:t>
            </a:r>
          </a:p>
          <a:p>
            <a:pPr lvl="0"/>
            <a:r>
              <a:rPr lang="ru-RU" dirty="0" smtClean="0"/>
              <a:t>приучает к плановой работе;</a:t>
            </a:r>
          </a:p>
          <a:p>
            <a:pPr lvl="0"/>
            <a:r>
              <a:rPr lang="ru-RU" dirty="0" smtClean="0"/>
              <a:t>дает умения взвешивать все обстоятельства, учитывать трудности;</a:t>
            </a:r>
          </a:p>
          <a:p>
            <a:pPr lvl="0"/>
            <a:r>
              <a:rPr lang="ru-RU" dirty="0" smtClean="0"/>
              <a:t>учит наблюдать, проверять себя в ходе работы;</a:t>
            </a:r>
          </a:p>
          <a:p>
            <a:pPr lvl="0"/>
            <a:r>
              <a:rPr lang="ru-RU" dirty="0" smtClean="0"/>
              <a:t>учит правильной отчетности;</a:t>
            </a:r>
          </a:p>
          <a:p>
            <a:pPr lvl="0"/>
            <a:r>
              <a:rPr lang="ru-RU" dirty="0" smtClean="0"/>
              <a:t>развивает энергию, настойчивость в движении к цели;</a:t>
            </a:r>
          </a:p>
          <a:p>
            <a:pPr lvl="0"/>
            <a:r>
              <a:rPr lang="ru-RU" dirty="0" smtClean="0"/>
              <a:t>приучает к самостоятельности.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Понятие </a:t>
            </a:r>
            <a:r>
              <a:rPr lang="ru-RU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проект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Проект-комплекс взаимосвязанных </a:t>
            </a:r>
            <a:r>
              <a:rPr lang="ru-RU" sz="3200" dirty="0" smtClean="0"/>
              <a:t>мероприятий, предназначенных </a:t>
            </a:r>
            <a:r>
              <a:rPr lang="ru-RU" sz="3200" dirty="0"/>
              <a:t>для достижения определенной цели в течение заданного периода времени.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ЦЕЛЬ ПРОЕКТНОГО ОБУЧЕНИЯ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Цель проектного обучения состоит в том, чтобы создать условия, при которых учащиеся:</a:t>
            </a:r>
          </a:p>
          <a:p>
            <a:r>
              <a:rPr lang="ru-RU" sz="4400" dirty="0" smtClean="0"/>
              <a:t>• самостоятельно и охотно приобретают недостающие знания из разных источников;</a:t>
            </a:r>
          </a:p>
          <a:p>
            <a:r>
              <a:rPr lang="ru-RU" sz="4400" dirty="0" smtClean="0"/>
              <a:t>• учатся пользоваться приобретенными знаниями для решения познавательных и практических задач;</a:t>
            </a:r>
          </a:p>
          <a:p>
            <a:r>
              <a:rPr lang="ru-RU" sz="4400" dirty="0" smtClean="0"/>
              <a:t>• приобретают коммуникативные умения, работая в различных группах;</a:t>
            </a:r>
          </a:p>
          <a:p>
            <a:r>
              <a:rPr lang="ru-RU" sz="4400" dirty="0" smtClean="0"/>
              <a:t>• развивают у себя исследовательские умения (</a:t>
            </a:r>
            <a:r>
              <a:rPr lang="ru-RU" sz="4400" dirty="0" err="1" smtClean="0"/>
              <a:t>умения</a:t>
            </a:r>
            <a:r>
              <a:rPr lang="ru-RU" sz="4400" dirty="0" smtClean="0"/>
              <a:t> выявления проблем, сбора информации, наблюдения, проведения эксперимента, анализа, построения гипотез, обобщения);</a:t>
            </a:r>
          </a:p>
          <a:p>
            <a:r>
              <a:rPr lang="ru-RU" sz="4400" dirty="0" smtClean="0"/>
              <a:t>• развивают системное мышление.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Виды проектов.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429684" cy="4525963"/>
          </a:xfrm>
        </p:spPr>
        <p:txBody>
          <a:bodyPr/>
          <a:lstStyle/>
          <a:p>
            <a:r>
              <a:rPr lang="ru-RU" sz="2400" dirty="0" smtClean="0"/>
              <a:t>Информационный проект — сбор и обработка информации по значимой проблеме с целью ее презентации широкой аудитории (статья в СМИ, информация в сети Интернет);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F:\Электронный портфолио\Новая папка\Фотоматериалы\Защита проекта Наследники знаменитой землячки\защита творческого проекта Наследники знаменитой земля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3857620" cy="289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06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Виды проектов.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Творческий проект — максимально свободный авторский подход в решении проблемы. Продукт — альманахи, видеофильмы, театрализации, произведения изо или декоративно-прикладного искусства и т.п.</a:t>
            </a:r>
            <a:endParaRPr lang="ru-RU" sz="2400" dirty="0"/>
          </a:p>
        </p:txBody>
      </p:sp>
      <p:pic>
        <p:nvPicPr>
          <p:cNvPr id="3075" name="Picture 3" descr="C:\Users\Людмила\Desktop\Защита творческого проек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643446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Людмила\Desktop\Наши экспер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57628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3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Классификация проектов 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мини проекты — укладываются в один урок (творческое занятие)или даже его часть;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краткосрочные — на 4-6 уроков;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недельные, требующие 30-40 часов; предполагается сочетание классных и внеклассных форм работы; глубокое погружение в проект делает проектную неделю оптимальной формой организации проектной работы;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долгосрочные (годичные) проекты как индивидуальные, так и групповые; выполняются, как правило, во внеурочное время.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Задачи проектной </a:t>
            </a:r>
            <a:r>
              <a:rPr lang="ru-RU" sz="3600" dirty="0" smtClean="0">
                <a:latin typeface="+mn-lt"/>
              </a:rPr>
              <a:t>деятельности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/>
              <a:t>1.Формировать коммуникативные навыки (партнерское общение);</a:t>
            </a:r>
          </a:p>
          <a:p>
            <a:pPr marL="514350" indent="-514350">
              <a:buNone/>
            </a:pPr>
            <a:r>
              <a:rPr lang="ru-RU" sz="2400" dirty="0"/>
              <a:t> 2.   формировать навыки организации рабочего пространства и использования рабочего времени;</a:t>
            </a:r>
          </a:p>
          <a:p>
            <a:pPr marL="514350" indent="-514350">
              <a:buNone/>
            </a:pPr>
            <a:r>
              <a:rPr lang="ru-RU" sz="2400" dirty="0"/>
              <a:t>3.развивать умения оценивать свои возможности</a:t>
            </a:r>
            <a:r>
              <a:rPr lang="ru-RU" sz="2400" dirty="0" smtClean="0"/>
              <a:t>, </a:t>
            </a:r>
            <a:r>
              <a:rPr lang="ru-RU" sz="2400" dirty="0" err="1" smtClean="0"/>
              <a:t>осозновать</a:t>
            </a:r>
            <a:r>
              <a:rPr lang="ru-RU" sz="2400" dirty="0" smtClean="0"/>
              <a:t> </a:t>
            </a:r>
            <a:r>
              <a:rPr lang="ru-RU" sz="2400" dirty="0"/>
              <a:t>свои интересы;</a:t>
            </a:r>
          </a:p>
          <a:p>
            <a:pPr marL="514350" indent="-514350">
              <a:buNone/>
            </a:pPr>
            <a:r>
              <a:rPr lang="ru-RU" sz="2400" dirty="0"/>
              <a:t>4.формировать функциональную грамотность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0171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Этапы </a:t>
            </a:r>
            <a:r>
              <a:rPr lang="ru-RU" sz="3600" dirty="0" smtClean="0">
                <a:latin typeface="+mn-lt"/>
              </a:rPr>
              <a:t>проекта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None/>
            </a:pPr>
            <a:r>
              <a:rPr lang="ru-RU" sz="2400" i="1" dirty="0"/>
              <a:t>1 Формулирование проекта.</a:t>
            </a:r>
          </a:p>
          <a:p>
            <a:pPr marL="971550" lvl="1" indent="-514350">
              <a:buNone/>
            </a:pPr>
            <a:r>
              <a:rPr lang="ru-RU" sz="2400" i="1" dirty="0"/>
              <a:t>2 Планирование проекта.</a:t>
            </a:r>
          </a:p>
          <a:p>
            <a:pPr marL="971550" lvl="1" indent="-514350">
              <a:buNone/>
            </a:pPr>
            <a:r>
              <a:rPr lang="ru-RU" sz="2400" i="1" dirty="0"/>
              <a:t>3 Осуществление проекта.</a:t>
            </a:r>
          </a:p>
          <a:p>
            <a:pPr marL="971550" lvl="1" indent="-514350">
              <a:buNone/>
            </a:pPr>
            <a:r>
              <a:rPr lang="ru-RU" sz="2400" i="1" dirty="0"/>
              <a:t>4 Защита проекта</a:t>
            </a:r>
            <a:r>
              <a:rPr lang="ru-RU" sz="2400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Людмила\Desktop\DSCN9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068960"/>
            <a:ext cx="3574306" cy="2680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63688" y="60212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Защита творческого проекта </a:t>
            </a:r>
            <a:r>
              <a:rPr lang="ru-RU" dirty="0"/>
              <a:t>«Наследники знаменитой землячки</a:t>
            </a:r>
            <a:r>
              <a:rPr lang="ru-RU" dirty="0" smtClean="0"/>
              <a:t>». Автор Иванов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6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Этапы выполнения проекта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Подготовительный этап (разработка проектного задания) </a:t>
            </a:r>
          </a:p>
          <a:p>
            <a:r>
              <a:rPr lang="ru-RU" sz="2400" dirty="0" smtClean="0"/>
              <a:t>Выбор темы проекта, выделение </a:t>
            </a:r>
            <a:r>
              <a:rPr lang="ru-RU" sz="2400" dirty="0" err="1" smtClean="0"/>
              <a:t>подтем</a:t>
            </a:r>
            <a:r>
              <a:rPr lang="ru-RU" sz="2400" dirty="0" smtClean="0"/>
              <a:t> в теме проекта, формирование творческих групп, подготовка материалов к исследовательской работе: формулирование вопросов, на которые нужно ответить, заданий для групп, отбор литературы, определение форм  представления итогов проектной деятельности обучающихся.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268</TotalTime>
  <Words>668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Проектная деятельность  на занятиях Творческого объединения «Криничка»</vt:lpstr>
      <vt:lpstr>Понятие проект</vt:lpstr>
      <vt:lpstr>ЦЕЛЬ ПРОЕКТНОГО ОБУЧЕНИЯ</vt:lpstr>
      <vt:lpstr>Виды проектов.</vt:lpstr>
      <vt:lpstr>Виды проектов.</vt:lpstr>
      <vt:lpstr>Классификация проектов </vt:lpstr>
      <vt:lpstr>Задачи проектной деятельности</vt:lpstr>
      <vt:lpstr>Этапы проекта</vt:lpstr>
      <vt:lpstr>Этапы выполнения проекта</vt:lpstr>
      <vt:lpstr>Поисково-исследовательский этап</vt:lpstr>
      <vt:lpstr>Технологический этап</vt:lpstr>
      <vt:lpstr>Заключительный этап</vt:lpstr>
      <vt:lpstr>Творческие проекты обучающихся творческого объединения «Криничка»  «Русские народные сказки»</vt:lpstr>
      <vt:lpstr>Ребенок имеет право</vt:lpstr>
      <vt:lpstr>Результаты педагогических наблюдений</vt:lpstr>
      <vt:lpstr>Качественные показатели</vt:lpstr>
      <vt:lpstr>Проектная деятельность на занятиях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на занятиях Творческого объединения «Криничка»</dc:title>
  <dc:creator>ДДТ</dc:creator>
  <cp:lastModifiedBy>Владелец</cp:lastModifiedBy>
  <cp:revision>32</cp:revision>
  <dcterms:created xsi:type="dcterms:W3CDTF">2014-09-05T07:11:59Z</dcterms:created>
  <dcterms:modified xsi:type="dcterms:W3CDTF">2014-12-02T08:15:05Z</dcterms:modified>
</cp:coreProperties>
</file>