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02BC7-3027-496D-BD87-181A9E92B437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5D009D-F8E2-4CB8-97B2-96665F76DF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02BC7-3027-496D-BD87-181A9E92B437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5D009D-F8E2-4CB8-97B2-96665F76D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02BC7-3027-496D-BD87-181A9E92B437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5D009D-F8E2-4CB8-97B2-96665F76D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02BC7-3027-496D-BD87-181A9E92B437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5D009D-F8E2-4CB8-97B2-96665F76D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02BC7-3027-496D-BD87-181A9E92B437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5D009D-F8E2-4CB8-97B2-96665F76DF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02BC7-3027-496D-BD87-181A9E92B437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5D009D-F8E2-4CB8-97B2-96665F76D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02BC7-3027-496D-BD87-181A9E92B437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5D009D-F8E2-4CB8-97B2-96665F76D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02BC7-3027-496D-BD87-181A9E92B437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5D009D-F8E2-4CB8-97B2-96665F76D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02BC7-3027-496D-BD87-181A9E92B437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5D009D-F8E2-4CB8-97B2-96665F76DF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02BC7-3027-496D-BD87-181A9E92B437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5D009D-F8E2-4CB8-97B2-96665F76D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02BC7-3027-496D-BD87-181A9E92B437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5D009D-F8E2-4CB8-97B2-96665F76DF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5802BC7-3027-496D-BD87-181A9E92B437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65D009D-F8E2-4CB8-97B2-96665F76DF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783614"/>
          </a:xfrm>
        </p:spPr>
        <p:txBody>
          <a:bodyPr>
            <a:noAutofit/>
          </a:bodyPr>
          <a:lstStyle/>
          <a:p>
            <a:pPr algn="ctr"/>
            <a:endParaRPr lang="ru-RU" sz="3600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1142984"/>
            <a:ext cx="7406640" cy="5214974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17600" b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Формирование устойчивого познавательного интереса и способов удовлетворения его своими силами через проектно-исследовательскую деятельность</a:t>
            </a:r>
            <a:r>
              <a:rPr lang="ru-RU" sz="17600" b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r>
              <a:rPr lang="ru-RU" sz="12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12800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sz="12800" dirty="0" smtClean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u="sng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Классификация проектов по </a:t>
            </a:r>
            <a:r>
              <a:rPr lang="ru-RU" sz="3200" b="1" u="sng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3200" b="1" u="sng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продолжительности</a:t>
            </a:r>
            <a:endParaRPr lang="ru-RU" sz="3200" u="sng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28802"/>
            <a:ext cx="7498080" cy="4319598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i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Мини-проекты</a:t>
            </a:r>
            <a:endParaRPr lang="ru-RU" sz="2800" dirty="0" smtClean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i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800" i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Краткосрочные проекты </a:t>
            </a:r>
            <a:endParaRPr lang="ru-RU" sz="2800" i="1" dirty="0" smtClean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i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Недельные проекты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 </a:t>
            </a:r>
            <a:endParaRPr lang="ru-RU" sz="2800" dirty="0" smtClean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i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Годичные проекты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 </a:t>
            </a:r>
            <a:endParaRPr lang="ru-RU" sz="2800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u="sng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Требования </a:t>
            </a:r>
            <a:r>
              <a:rPr lang="ru-RU" sz="3200" b="1" u="sng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к использованию метода проектов</a:t>
            </a:r>
            <a:endParaRPr lang="ru-RU" sz="3200" u="sng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357298"/>
            <a:ext cx="7498080" cy="5214974"/>
          </a:xfrm>
        </p:spPr>
        <p:txBody>
          <a:bodyPr>
            <a:normAutofit fontScale="62500" lnSpcReduction="20000"/>
          </a:bodyPr>
          <a:lstStyle/>
          <a:p>
            <a:pPr lvl="0"/>
            <a:endParaRPr lang="ru-RU" sz="3800" dirty="0" smtClean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  <a:p>
            <a:pPr lvl="0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38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наличие </a:t>
            </a:r>
            <a:r>
              <a:rPr lang="ru-RU" sz="38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значимой в исследовательском, творческом плане проблемы, которая требует исследовательского поиска ее решения;</a:t>
            </a:r>
          </a:p>
          <a:p>
            <a:pPr lvl="0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38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практическая </a:t>
            </a:r>
            <a:r>
              <a:rPr lang="ru-RU" sz="38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теоретическая познавательная значимость предполагаемых результатов;</a:t>
            </a:r>
          </a:p>
          <a:p>
            <a:pPr lvl="0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38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самостоятельная </a:t>
            </a:r>
            <a:r>
              <a:rPr lang="ru-RU" sz="38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(индивидуальная, парная, групповая) деятельность учащихся;</a:t>
            </a:r>
          </a:p>
          <a:p>
            <a:pPr lvl="0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38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определение </a:t>
            </a:r>
            <a:r>
              <a:rPr lang="ru-RU" sz="38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конечных целей общих/индивидуальных проектов</a:t>
            </a:r>
            <a:r>
              <a:rPr lang="ru-RU" sz="38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;</a:t>
            </a:r>
            <a:endParaRPr lang="ru-RU" sz="3800" dirty="0" smtClean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  <a:p>
            <a:pPr lvl="0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38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определение </a:t>
            </a:r>
            <a:r>
              <a:rPr lang="ru-RU" sz="38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базовых знаний из разных областей, необходимых для работы над проектом</a:t>
            </a:r>
            <a:r>
              <a:rPr lang="ru-RU" sz="38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;</a:t>
            </a:r>
            <a:endParaRPr lang="ru-RU" sz="3800" dirty="0" smtClean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38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структурирование </a:t>
            </a:r>
            <a:r>
              <a:rPr lang="ru-RU" sz="38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содержательной части проекта (с указанием поэтапных результатов);</a:t>
            </a:r>
            <a:endParaRPr lang="ru-RU" sz="3800" dirty="0" smtClean="0">
              <a:latin typeface="Georgia" pitchFamily="18" charset="0"/>
            </a:endParaRP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endParaRPr lang="ru-RU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868478"/>
          </a:xfrm>
        </p:spPr>
        <p:txBody>
          <a:bodyPr>
            <a:noAutofit/>
          </a:bodyPr>
          <a:lstStyle/>
          <a:p>
            <a:pPr algn="ctr"/>
            <a:r>
              <a:rPr lang="ru-RU" sz="3200" b="1" u="sng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Требования к использованию метода </a:t>
            </a:r>
            <a:r>
              <a:rPr lang="ru-RU" sz="3200" b="1" u="sng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проектов</a:t>
            </a:r>
            <a:br>
              <a:rPr lang="ru-RU" sz="3200" b="1" u="sng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</a:br>
            <a:endParaRPr lang="ru-RU" sz="32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14488"/>
            <a:ext cx="7498080" cy="4533912"/>
          </a:xfrm>
        </p:spPr>
        <p:txBody>
          <a:bodyPr>
            <a:normAutofit/>
          </a:bodyPr>
          <a:lstStyle/>
          <a:p>
            <a:pPr lvl="0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Использование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исследовательских методов: определение проблемы,  заданий исследования, исходящих проблем, выдвижение гипотезы относительно их решения, обсуждение методов исследования,  оформление конечных результатов, анализ полученных данных,  подведение итогов, корректировка, выводы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Результаты выполненных проектов должны быть материальными, т.е. оформлены определённым способом (видеофильм, компьютерная газета, презентация и т.п.) ;</a:t>
            </a:r>
          </a:p>
          <a:p>
            <a:pPr lvl="0"/>
            <a:endParaRPr lang="ru-RU" sz="2400" dirty="0" smtClean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  <a:p>
            <a:pPr lvl="0">
              <a:buFont typeface="Wingdings" pitchFamily="2" charset="2"/>
              <a:buChar char="Ø"/>
            </a:pPr>
            <a:endParaRPr lang="ru-RU" sz="2400" dirty="0" smtClean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357166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u="sng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Требования к использованию метода проектов</a:t>
            </a:r>
            <a:endParaRPr lang="ru-RU" sz="3200" u="sng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000240"/>
            <a:ext cx="7498080" cy="4248160"/>
          </a:xfrm>
        </p:spPr>
        <p:txBody>
          <a:bodyPr>
            <a:normAutofit fontScale="92500" lnSpcReduction="20000"/>
          </a:bodyPr>
          <a:lstStyle/>
          <a:p>
            <a:pPr lvl="0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6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Проект </a:t>
            </a:r>
            <a:r>
              <a:rPr lang="ru-RU" sz="26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разрабатывают по инициативе учащихся, но тема может быть предложена учителем. Тему для всего класса можно выбрать одну, но пути ее реализации в каждой группе могут отличаться;</a:t>
            </a:r>
          </a:p>
          <a:p>
            <a:pPr lvl="0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6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Проект следует делать значимым для ближайшего и опосредованного окружения учащихся</a:t>
            </a:r>
            <a:r>
              <a:rPr lang="ru-RU" sz="26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;</a:t>
            </a:r>
            <a:endParaRPr lang="ru-RU" sz="2600" dirty="0" smtClean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  <a:p>
            <a:pPr lvl="0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6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Работа с проектом имеет исследовательский характер, моделирует работу в научной лаборатории, и поэтому необходимо разработать аппарат исследования, обосновать его.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82726"/>
          </a:xfrm>
        </p:spPr>
        <p:txBody>
          <a:bodyPr>
            <a:noAutofit/>
          </a:bodyPr>
          <a:lstStyle/>
          <a:p>
            <a:pPr algn="ctr"/>
            <a:r>
              <a:rPr lang="ru-RU" sz="3200" b="1" u="sng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Требования к использованию метода проектов</a:t>
            </a:r>
            <a:endParaRPr lang="ru-RU" sz="32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000240"/>
            <a:ext cx="7498080" cy="4429156"/>
          </a:xfrm>
        </p:spPr>
        <p:txBody>
          <a:bodyPr>
            <a:normAutofit fontScale="62500" lnSpcReduction="20000"/>
          </a:bodyPr>
          <a:lstStyle/>
          <a:p>
            <a:pPr lvl="0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38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Проект </a:t>
            </a:r>
            <a:r>
              <a:rPr lang="ru-RU" sz="38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педагогически значим, то есть учащиеся в процессе его осуществления приобретают новые знания, выстраивают новые отношения, овладевают </a:t>
            </a:r>
            <a:r>
              <a:rPr lang="ru-RU" sz="3800" dirty="0" err="1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общеучебными</a:t>
            </a:r>
            <a:r>
              <a:rPr lang="ru-RU" sz="38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 умениями;</a:t>
            </a:r>
          </a:p>
          <a:p>
            <a:pPr lvl="0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38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Проект заранее спланирован, сконструирован совместными усилиями учителя и учащихся, но в то же время по мере его развёртывания допустимы изменения;</a:t>
            </a:r>
          </a:p>
          <a:p>
            <a:pPr lvl="0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38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Работа с проектом имеет исследовательский характер, моделирует работу в научной лаборатории, и поэтому необходимо разработать аппарат исследования, обосновать его.</a:t>
            </a:r>
          </a:p>
          <a:p>
            <a:pPr algn="just"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39850"/>
          </a:xfrm>
        </p:spPr>
        <p:txBody>
          <a:bodyPr>
            <a:normAutofit/>
          </a:bodyPr>
          <a:lstStyle/>
          <a:p>
            <a:pPr algn="ctr"/>
            <a:r>
              <a:rPr lang="ru-RU" sz="3200" b="1" u="sng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Требования к использованию метода проектов</a:t>
            </a:r>
            <a:endParaRPr lang="ru-RU" sz="32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85926"/>
            <a:ext cx="7498080" cy="4857784"/>
          </a:xfrm>
        </p:spPr>
        <p:txBody>
          <a:bodyPr>
            <a:normAutofit/>
          </a:bodyPr>
          <a:lstStyle/>
          <a:p>
            <a:pPr lvl="0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п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роект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педагогически значим, то есть учащиеся в процессе его осуществления приобретают новые знания, выстраивают новые отношения, овладевают </a:t>
            </a:r>
            <a:r>
              <a:rPr lang="ru-RU" sz="2400" dirty="0" err="1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общеучебными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 умениями;</a:t>
            </a:r>
          </a:p>
          <a:p>
            <a:pPr lvl="0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проект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заранее спланирован, сконструирован совместными усилиями учителя и учащихся, но в то же время по мере его развёртывания допустимы изменения;</a:t>
            </a:r>
          </a:p>
          <a:p>
            <a:pPr lvl="0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проект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рекламируется в рамках класса, параллели, школы с целью повышения мотивации учащихся в его реализации, акцентируется его общая значимость;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357166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u="sng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Требования к использованию метода проектов</a:t>
            </a:r>
            <a:endParaRPr lang="ru-RU" sz="32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643050"/>
            <a:ext cx="7498080" cy="4605350"/>
          </a:xfrm>
        </p:spPr>
        <p:txBody>
          <a:bodyPr>
            <a:normAutofit/>
          </a:bodyPr>
          <a:lstStyle/>
          <a:p>
            <a:pPr lvl="0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Проект реалистичен, имеет определённую практическую значимость, сориентирован на возможности учащихся; допустимо широкое разнообразие тем.</a:t>
            </a:r>
          </a:p>
          <a:p>
            <a:endParaRPr lang="ru-RU" sz="2400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u="sng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Алгоритм работы над проектом</a:t>
            </a:r>
            <a:endParaRPr lang="ru-RU" sz="3200" b="1" u="sng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ChangeAspect="1"/>
          </p:cNvGraphicFramePr>
          <p:nvPr>
            <p:ph idx="1"/>
          </p:nvPr>
        </p:nvGraphicFramePr>
        <p:xfrm>
          <a:off x="1643042" y="-928718"/>
          <a:ext cx="7358114" cy="7429552"/>
        </p:xfrm>
        <a:graphic>
          <a:graphicData uri="http://schemas.openxmlformats.org/presentationml/2006/ole">
            <p:oleObj spid="_x0000_s1028" name="Документ" r:id="rId3" imgW="5940171" imgH="735139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u="sng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Проектное обучение</a:t>
            </a:r>
            <a:br>
              <a:rPr lang="ru-RU" sz="4400" b="1" u="sng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</a:br>
            <a:endParaRPr lang="ru-RU" sz="44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    	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	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один из вариантов продуктивного обучения, целью которого является не усвоение суммы знаний и не прохождение  образовательных программ, а реальное использование и обогащение собственного опыта учащихся и их представлений о мире.</a:t>
            </a:r>
          </a:p>
          <a:p>
            <a:pPr algn="just">
              <a:buNone/>
            </a:pPr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u="sng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Проектное обучение</a:t>
            </a:r>
            <a:endParaRPr lang="ru-RU" b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1714480" y="3143248"/>
            <a:ext cx="3000396" cy="221457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Метод проектов</a:t>
            </a:r>
            <a:endParaRPr lang="ru-RU" sz="3200" dirty="0"/>
          </a:p>
        </p:txBody>
      </p:sp>
      <p:sp>
        <p:nvSpPr>
          <p:cNvPr id="15" name="Овал 14"/>
          <p:cNvSpPr/>
          <p:nvPr/>
        </p:nvSpPr>
        <p:spPr>
          <a:xfrm>
            <a:off x="5572132" y="3214686"/>
            <a:ext cx="3000396" cy="207170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Проектное обучение</a:t>
            </a:r>
            <a:endParaRPr lang="ru-RU" sz="3200" dirty="0"/>
          </a:p>
        </p:txBody>
      </p:sp>
      <p:sp>
        <p:nvSpPr>
          <p:cNvPr id="10" name="Выгнутая вправо стрелка 9"/>
          <p:cNvSpPr/>
          <p:nvPr/>
        </p:nvSpPr>
        <p:spPr>
          <a:xfrm>
            <a:off x="4071934" y="1571612"/>
            <a:ext cx="785818" cy="1643074"/>
          </a:xfrm>
          <a:prstGeom prst="curvedLef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лево стрелка 10"/>
          <p:cNvSpPr/>
          <p:nvPr/>
        </p:nvSpPr>
        <p:spPr>
          <a:xfrm>
            <a:off x="5214942" y="1571612"/>
            <a:ext cx="785818" cy="1643074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u="sng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Метод проектов</a:t>
            </a:r>
            <a:endParaRPr lang="ru-RU" sz="4400" b="1" u="sng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20-е годы 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XX 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века, США,</a:t>
            </a:r>
          </a:p>
          <a:p>
            <a:pPr algn="r">
              <a:buNone/>
            </a:pP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Дж. </a:t>
            </a:r>
            <a:r>
              <a:rPr lang="ru-RU" sz="2800" dirty="0" err="1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Дьюи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 и В. </a:t>
            </a:r>
            <a:r>
              <a:rPr lang="ru-RU" sz="2800" dirty="0" err="1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Килпатрик</a:t>
            </a:r>
            <a:endParaRPr lang="ru-RU" sz="2800" dirty="0" smtClean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  <a:p>
            <a:pPr>
              <a:buNone/>
            </a:pPr>
            <a:endParaRPr lang="ru-RU" sz="2800" b="1" i="1" dirty="0" smtClean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Сущность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– отрицание необходимости стандартизованного образования и сведение обучения к основанному на интересах детей практицизму.</a:t>
            </a:r>
            <a:endParaRPr lang="ru-RU" sz="2800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u="sng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Проектное обучение</a:t>
            </a:r>
            <a:endParaRPr lang="ru-RU" sz="4400" b="1" u="sng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1905 г., Россия, С.Т. </a:t>
            </a:r>
            <a:r>
              <a:rPr lang="ru-RU" sz="2800" dirty="0" err="1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Шацкий</a:t>
            </a:r>
            <a:endParaRPr lang="ru-RU" sz="2800" dirty="0" smtClean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  <a:p>
            <a:pPr>
              <a:buNone/>
            </a:pPr>
            <a:endParaRPr lang="ru-RU" sz="2800" dirty="0" smtClean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  <a:p>
            <a:pPr algn="just">
              <a:buNone/>
            </a:pPr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Сущность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 – исходя из своих интересов дети вместе с учителем проектируют решения какого-либо практического задания. Материал различных учебных предметов группируется вокруг комплексов-проектов</a:t>
            </a:r>
            <a:endParaRPr lang="ru-RU" sz="2800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u="sng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Проект</a:t>
            </a:r>
            <a:endParaRPr lang="ru-RU" sz="4400" b="1" u="sng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   Совокупность определённых идей, документов, текстов для создания реального объекта, предмета, разного рода теоретического ⁄ практического продукта</a:t>
            </a:r>
            <a:endParaRPr lang="ru-RU" sz="2800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14290"/>
            <a:ext cx="7498080" cy="18573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ru-RU" sz="3100" b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3600" b="1" u="sng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Классификация проектов по </a:t>
            </a:r>
            <a:r>
              <a:rPr lang="ru-RU" sz="3600" b="1" u="sng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доминирующей деятельности </a:t>
            </a:r>
            <a:r>
              <a:rPr lang="ru-RU" sz="3600" b="1" u="sng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учащихся</a:t>
            </a:r>
            <a:r>
              <a:rPr lang="ru-RU" sz="3600" u="sng" dirty="0" smtClean="0"/>
              <a:t/>
            </a:r>
            <a:br>
              <a:rPr lang="ru-RU" sz="3600" u="sng" dirty="0" smtClean="0"/>
            </a:br>
            <a:endParaRPr lang="ru-RU" sz="3600" u="sng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28802"/>
            <a:ext cx="7498080" cy="4319598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ru-RU" sz="2800" i="1" dirty="0" smtClean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i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800" i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Практико-ориентированный </a:t>
            </a:r>
            <a:r>
              <a:rPr lang="ru-RU" sz="2800" i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проект</a:t>
            </a:r>
            <a:endParaRPr lang="ru-RU" sz="2800" dirty="0" smtClean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i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800" i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Исследовательский проект 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по 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структуре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i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800" i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Информационный </a:t>
            </a:r>
            <a:r>
              <a:rPr lang="ru-RU" sz="2800" i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проект</a:t>
            </a:r>
            <a:endParaRPr lang="ru-RU" sz="2800" dirty="0" smtClean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i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800" i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Творческий проект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 </a:t>
            </a:r>
            <a:endParaRPr lang="ru-RU" sz="2800" dirty="0" smtClean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i="1" dirty="0" smtClean="0">
                <a:latin typeface="Georgia" pitchFamily="18" charset="0"/>
              </a:rPr>
              <a:t> </a:t>
            </a:r>
            <a:r>
              <a:rPr lang="ru-RU" sz="2800" i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Ролевой проект</a:t>
            </a:r>
            <a:endParaRPr lang="ru-RU" sz="2800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868478"/>
          </a:xfrm>
        </p:spPr>
        <p:txBody>
          <a:bodyPr>
            <a:normAutofit/>
          </a:bodyPr>
          <a:lstStyle/>
          <a:p>
            <a:pPr algn="ctr"/>
            <a:r>
              <a:rPr lang="ru-RU" sz="3200" b="1" u="sng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Классификация проектов по </a:t>
            </a:r>
            <a:r>
              <a:rPr lang="ru-RU" sz="3200" b="1" u="sng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комплектности</a:t>
            </a:r>
            <a:endParaRPr lang="ru-RU" sz="3200" u="sng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214554"/>
            <a:ext cx="7498080" cy="4033846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i="1" dirty="0" err="1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Монопроекты</a:t>
            </a:r>
            <a:endParaRPr lang="ru-RU" sz="2800" i="1" dirty="0" smtClean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  <a:p>
            <a:pPr>
              <a:buNone/>
            </a:pPr>
            <a:endParaRPr lang="ru-RU" sz="2800" i="1" dirty="0" smtClean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i="1" dirty="0" err="1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Межпредметные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u="sng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Классификация проектов </a:t>
            </a:r>
            <a:r>
              <a:rPr lang="ru-RU" sz="3200" b="1" u="sng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по </a:t>
            </a:r>
            <a:r>
              <a:rPr lang="ru-RU" sz="3200" b="1" u="sng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характеру контактов</a:t>
            </a:r>
            <a:endParaRPr lang="ru-RU" sz="3200" u="sng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14488"/>
            <a:ext cx="7498080" cy="4533912"/>
          </a:xfrm>
        </p:spPr>
        <p:txBody>
          <a:bodyPr/>
          <a:lstStyle/>
          <a:p>
            <a:pPr lvl="0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dirty="0" err="1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внутриклассные</a:t>
            </a:r>
            <a:endParaRPr lang="ru-RU" sz="2800" dirty="0" smtClean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dirty="0" err="1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внутришкольные</a:t>
            </a:r>
            <a:endParaRPr lang="ru-RU" sz="2800" dirty="0" smtClean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  <a:p>
            <a:pPr lvl="0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региональные</a:t>
            </a:r>
            <a:endParaRPr lang="ru-RU" sz="2800" dirty="0" smtClean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  <a:p>
            <a:pPr lvl="0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межрегиональные 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(в рамках одного государства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)</a:t>
            </a:r>
            <a:endParaRPr lang="ru-RU" sz="2800" dirty="0" smtClean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  <a:p>
            <a:pPr lvl="0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международные</a:t>
            </a:r>
            <a:endParaRPr lang="ru-RU" sz="2800" dirty="0" smtClean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168</TotalTime>
  <Words>540</Words>
  <Application>Microsoft Office PowerPoint</Application>
  <PresentationFormat>Экран (4:3)</PresentationFormat>
  <Paragraphs>66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Солнцестояние</vt:lpstr>
      <vt:lpstr>Документ Microsoft Office Word</vt:lpstr>
      <vt:lpstr>Слайд 1</vt:lpstr>
      <vt:lpstr>Проектное обучение </vt:lpstr>
      <vt:lpstr>Проектное обучение</vt:lpstr>
      <vt:lpstr>Метод проектов</vt:lpstr>
      <vt:lpstr>Проектное обучение</vt:lpstr>
      <vt:lpstr>Проект</vt:lpstr>
      <vt:lpstr> Классификация проектов по доминирующей деятельности учащихся </vt:lpstr>
      <vt:lpstr>Классификация проектов по комплектности</vt:lpstr>
      <vt:lpstr>Классификация проектов по характеру контактов</vt:lpstr>
      <vt:lpstr>Классификация проектов по  продолжительности</vt:lpstr>
      <vt:lpstr>Требования к использованию метода проектов</vt:lpstr>
      <vt:lpstr>Требования к использованию метода проектов </vt:lpstr>
      <vt:lpstr>Требования к использованию метода проектов</vt:lpstr>
      <vt:lpstr>Требования к использованию метода проектов</vt:lpstr>
      <vt:lpstr>Требования к использованию метода проектов</vt:lpstr>
      <vt:lpstr>Требования к использованию метода проектов</vt:lpstr>
      <vt:lpstr>Алгоритм работы над проектом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34</cp:revision>
  <dcterms:created xsi:type="dcterms:W3CDTF">2014-01-07T14:41:55Z</dcterms:created>
  <dcterms:modified xsi:type="dcterms:W3CDTF">2014-01-07T17:36:54Z</dcterms:modified>
</cp:coreProperties>
</file>