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5" r:id="rId6"/>
    <p:sldId id="264" r:id="rId7"/>
    <p:sldId id="266" r:id="rId8"/>
    <p:sldId id="267" r:id="rId9"/>
    <p:sldId id="270" r:id="rId10"/>
    <p:sldId id="271" r:id="rId11"/>
    <p:sldId id="272" r:id="rId12"/>
    <p:sldId id="276" r:id="rId13"/>
    <p:sldId id="274" r:id="rId14"/>
    <p:sldId id="273" r:id="rId15"/>
    <p:sldId id="269" r:id="rId16"/>
    <p:sldId id="277" r:id="rId17"/>
    <p:sldId id="275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1C1C1C"/>
    <a:srgbClr val="800000"/>
    <a:srgbClr val="F490E6"/>
    <a:srgbClr val="CE8080"/>
    <a:srgbClr val="B1AE9D"/>
    <a:srgbClr val="422C16"/>
    <a:srgbClr val="0C788E"/>
    <a:srgbClr val="0066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70" d="100"/>
          <a:sy n="70" d="100"/>
        </p:scale>
        <p:origin x="13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уже знал "V"</c:v>
                </c:pt>
                <c:pt idx="1">
                  <c:v>узнал новое"+"</c:v>
                </c:pt>
                <c:pt idx="2">
                  <c:v>думал иначе  "-"</c:v>
                </c:pt>
                <c:pt idx="3">
                  <c:v>не понял "?"</c:v>
                </c:pt>
                <c:pt idx="4">
                  <c:v>хочу изучить глубже "!"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7898288"/>
        <c:axId val="387895152"/>
      </c:barChart>
      <c:catAx>
        <c:axId val="38789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7895152"/>
        <c:crosses val="autoZero"/>
        <c:auto val="1"/>
        <c:lblAlgn val="ctr"/>
        <c:lblOffset val="100"/>
        <c:noMultiLvlLbl val="0"/>
      </c:catAx>
      <c:valAx>
        <c:axId val="38789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789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0.85975</cdr:x>
      <cdr:y>0.03071</cdr:y>
    </cdr:from>
    <cdr:to>
      <cdr:x>0.93062</cdr:x>
      <cdr:y>0.84097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705072" y="139154"/>
          <a:ext cx="387866" cy="367183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0.16899</cdr:x>
      <cdr:y>0.83239</cdr:y>
    </cdr:from>
    <cdr:to>
      <cdr:x>0.24042</cdr:x>
      <cdr:y>0.88398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924797" y="3772097"/>
          <a:ext cx="390901" cy="233784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0.32622</cdr:x>
      <cdr:y>0.22835</cdr:y>
    </cdr:from>
    <cdr:to>
      <cdr:x>0.39765</cdr:x>
      <cdr:y>0.88181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785278" y="1034784"/>
          <a:ext cx="390900" cy="2961268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0.51316</cdr:x>
      <cdr:y>0.66043</cdr:y>
    </cdr:from>
    <cdr:to>
      <cdr:x>0.5703</cdr:x>
      <cdr:y>0.88398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808312" y="2992815"/>
          <a:ext cx="312721" cy="1013066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0.68421</cdr:x>
      <cdr:y>0.77754</cdr:y>
    </cdr:from>
    <cdr:to>
      <cdr:x>0.74135</cdr:x>
      <cdr:y>0.88072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744416" y="3523530"/>
          <a:ext cx="312721" cy="467569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65EF0-0FD6-4244-BD09-9CC2A386419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D1C28-EB51-490D-BA0A-D075160E27F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CD30A-6D35-43A2-95E4-0D125FEB4F3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8D39B-1B4C-4907-B7A0-3CBC775C2B2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CF663-F4EA-4C50-B2ED-77005D21CF3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F1123-8A12-4FA5-8DE9-CA1041B2A48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567EE-D854-4800-8EED-0BFA289EE05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23639-AADC-4EB1-9FCA-78B63A4EBF9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51046-C5E5-4D1E-A2BE-CB4564041F3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7ECF6-D738-49F8-AAE5-8FB916023D2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E0C9B-42C5-4168-B1A7-6AFC1493F01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939536-41B6-41F0-BF81-A7A574454BD0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82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259632" y="130311"/>
            <a:ext cx="7056784" cy="707886"/>
          </a:xfrm>
          <a:prstGeom prst="rect">
            <a:avLst/>
          </a:prstGeom>
          <a:effectLst>
            <a:softEdge rad="127000"/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b="1" i="1" kern="0" dirty="0" smtClean="0">
                <a:solidFill>
                  <a:srgbClr val="660066"/>
                </a:solidFill>
                <a:latin typeface="Georgia" panose="02040502050405020303" pitchFamily="18" charset="0"/>
              </a:rPr>
              <a:t>Методический семинар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515615"/>
            <a:ext cx="9144000" cy="2660985"/>
          </a:xfrm>
          <a:prstGeom prst="rect">
            <a:avLst/>
          </a:prstGeom>
          <a:effectLst>
            <a:softEdge rad="3175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 indent="381000"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 dirty="0" smtClean="0">
              <a:solidFill>
                <a:srgbClr val="660066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81000"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b="1" i="1" dirty="0" smtClean="0">
                <a:solidFill>
                  <a:srgbClr val="66006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400" b="1" i="1" dirty="0" smtClean="0">
                <a:solidFill>
                  <a:srgbClr val="66006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ЕХНОЛОГИЯ РАЗВИТИЯ КРИТИЧЕСКОГО МЫШЛЕНИЯ КАК СРЕДСТВО ФОРМИРОВАНИЯ </a:t>
            </a:r>
          </a:p>
          <a:p>
            <a:pPr lvl="0" indent="381000"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 smtClean="0">
                <a:solidFill>
                  <a:srgbClr val="66006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МЕТАПРЕДМЕТНЫХ НАВЫКОВ </a:t>
            </a:r>
          </a:p>
          <a:p>
            <a:pPr lvl="0" indent="381000"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 smtClean="0">
                <a:solidFill>
                  <a:srgbClr val="66006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УРОКАХ РУССКОГО ЯЗЫКА И ЛИТЕРАТУРЫ</a:t>
            </a:r>
          </a:p>
          <a:p>
            <a:pPr lvl="0" indent="381000"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u-RU" sz="2400" dirty="0">
              <a:solidFill>
                <a:srgbClr val="66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4874" y="5045242"/>
            <a:ext cx="453650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ru-RU" altLang="ru-RU" dirty="0">
                <a:solidFill>
                  <a:prstClr val="black"/>
                </a:solidFill>
                <a:latin typeface="Georgia" panose="02040502050405020303" pitchFamily="18" charset="0"/>
              </a:rPr>
              <a:t>Подольская Е.Ю.,</a:t>
            </a:r>
          </a:p>
          <a:p>
            <a:pPr lvl="0" algn="r">
              <a:spcBef>
                <a:spcPct val="20000"/>
              </a:spcBef>
            </a:pPr>
            <a:r>
              <a:rPr lang="ru-RU" altLang="ru-RU" dirty="0">
                <a:solidFill>
                  <a:prstClr val="black"/>
                </a:solidFill>
                <a:latin typeface="Georgia" panose="02040502050405020303" pitchFamily="18" charset="0"/>
              </a:rPr>
              <a:t>учитель русского языка и литературы первой квалификационной категории</a:t>
            </a:r>
          </a:p>
          <a:p>
            <a:pPr lvl="0" algn="r">
              <a:spcBef>
                <a:spcPct val="20000"/>
              </a:spcBef>
            </a:pPr>
            <a:r>
              <a:rPr lang="ru-RU" altLang="ru-RU" dirty="0">
                <a:solidFill>
                  <a:prstClr val="black"/>
                </a:solidFill>
                <a:latin typeface="Georgia" panose="02040502050405020303" pitchFamily="18" charset="0"/>
              </a:rPr>
              <a:t>МБОУ  «Морская кадетская школа»</a:t>
            </a:r>
          </a:p>
          <a:p>
            <a:pPr lvl="0" algn="r">
              <a:spcBef>
                <a:spcPct val="20000"/>
              </a:spcBef>
            </a:pPr>
            <a:r>
              <a:rPr lang="ru-RU" altLang="ru-RU" dirty="0">
                <a:solidFill>
                  <a:prstClr val="black"/>
                </a:solidFill>
                <a:latin typeface="Georgia" panose="02040502050405020303" pitchFamily="18" charset="0"/>
              </a:rPr>
              <a:t> г. Северодвинска</a:t>
            </a:r>
          </a:p>
        </p:txBody>
      </p:sp>
    </p:spTree>
    <p:extLst>
      <p:ext uri="{BB962C8B-B14F-4D97-AF65-F5344CB8AC3E}">
        <p14:creationId xmlns:p14="http://schemas.microsoft.com/office/powerpoint/2010/main" val="428336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3753"/>
            <a:ext cx="9082656" cy="1143000"/>
          </a:xfrm>
        </p:spPr>
        <p:txBody>
          <a:bodyPr/>
          <a:lstStyle/>
          <a:p>
            <a:pPr algn="r"/>
            <a:r>
              <a:rPr lang="ru-RU" sz="1800" i="1" dirty="0">
                <a:solidFill>
                  <a:srgbClr val="7030A0"/>
                </a:solidFill>
                <a:latin typeface="Arial" panose="020B0604020202020204" pitchFamily="34" charset="0"/>
              </a:rPr>
              <a:t>Ученик - это не сосуд, который надо наполнить, а факел, который надо зажечь. </a:t>
            </a:r>
            <a:r>
              <a:rPr lang="ru-RU" sz="2000" i="1" dirty="0">
                <a:solidFill>
                  <a:srgbClr val="7030A0"/>
                </a:solidFill>
                <a:latin typeface="Arial" panose="020B0604020202020204" pitchFamily="34" charset="0"/>
              </a:rPr>
              <a:t>Плутарх</a:t>
            </a:r>
            <a:r>
              <a:rPr lang="ru-RU" sz="2000" dirty="0">
                <a:solidFill>
                  <a:srgbClr val="414B56"/>
                </a:solidFill>
                <a:latin typeface="Arial" panose="020B0604020202020204" pitchFamily="34" charset="0"/>
              </a:rPr>
              <a:t> 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68761"/>
            <a:ext cx="9082657" cy="560461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5000"/>
                  <a:shade val="30000"/>
                  <a:satMod val="115000"/>
                  <a:alpha val="0"/>
                </a:schemeClr>
              </a:gs>
              <a:gs pos="48000">
                <a:schemeClr val="accent3">
                  <a:lumMod val="95000"/>
                  <a:shade val="67500"/>
                  <a:satMod val="115000"/>
                </a:schemeClr>
              </a:gs>
              <a:gs pos="100000">
                <a:schemeClr val="accent3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marR="47625">
              <a:spcAft>
                <a:spcPts val="0"/>
              </a:spcAft>
            </a:pPr>
            <a:r>
              <a:rPr lang="ru-RU" sz="3200" u="sng" dirty="0" smtClean="0">
                <a:solidFill>
                  <a:srgbClr val="C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                               </a:t>
            </a:r>
            <a:r>
              <a:rPr lang="ru-RU" sz="3200" b="1" u="sng" dirty="0" smtClean="0">
                <a:solidFill>
                  <a:srgbClr val="8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Игра «Верите ли?..»</a:t>
            </a:r>
            <a:r>
              <a:rPr lang="ru-RU" sz="2800" b="1" u="sng" dirty="0" smtClean="0">
                <a:solidFill>
                  <a:srgbClr val="8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:</a:t>
            </a:r>
            <a:r>
              <a:rPr lang="ru-RU" sz="2800" u="sng" dirty="0" smtClean="0">
                <a:solidFill>
                  <a:srgbClr val="8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</a:p>
          <a:p>
            <a:pPr marR="47625">
              <a:spcAft>
                <a:spcPts val="0"/>
              </a:spcAft>
            </a:pPr>
            <a:r>
              <a:rPr lang="ru-RU" sz="2400" dirty="0" smtClean="0">
                <a:solidFill>
                  <a:srgbClr val="8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                                         Урок литературы 5 класс. </a:t>
            </a:r>
          </a:p>
          <a:p>
            <a:pPr marR="47625" algn="r">
              <a:spcAft>
                <a:spcPts val="0"/>
              </a:spcAft>
            </a:pPr>
            <a:r>
              <a:rPr lang="ru-RU" sz="2400" dirty="0" smtClean="0">
                <a:solidFill>
                  <a:srgbClr val="8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   Знакомство с биографией И.А. Крылова. </a:t>
            </a:r>
          </a:p>
          <a:p>
            <a:pPr marL="457200" indent="-457200" algn="r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 </a:t>
            </a:r>
            <a:r>
              <a:rPr lang="ru-RU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Андреевич Крылов </a:t>
            </a:r>
            <a:r>
              <a:rPr lang="ru-RU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родился 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февраля 1769 года.</a:t>
            </a:r>
          </a:p>
          <a:p>
            <a:pPr indent="476250" algn="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Он родился в городе Самаре. </a:t>
            </a:r>
          </a:p>
          <a:p>
            <a:pPr indent="476250" algn="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Его семья жила бедно. </a:t>
            </a:r>
          </a:p>
          <a:p>
            <a:pPr indent="476250" algn="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Иван Андреевич Крылов </a:t>
            </a:r>
            <a:r>
              <a:rPr lang="ru-RU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 </a:t>
            </a:r>
            <a:r>
              <a:rPr lang="ru-RU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работать </a:t>
            </a:r>
            <a:endParaRPr lang="ru-RU" sz="20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76250" algn="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Петербурге.</a:t>
            </a:r>
          </a:p>
          <a:p>
            <a:pPr indent="476250" algn="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Он работал продавцом. </a:t>
            </a:r>
          </a:p>
          <a:p>
            <a:pPr indent="476250" algn="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Крылов выучил несколько языков. </a:t>
            </a:r>
          </a:p>
          <a:p>
            <a:pPr indent="476250" algn="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Он начал писать в 16 лет.</a:t>
            </a:r>
          </a:p>
          <a:p>
            <a:pPr indent="476250" algn="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Крылатые фразы из басен Ивана Андреевича Крылова </a:t>
            </a:r>
            <a:endParaRPr lang="ru-RU" sz="20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76250" algn="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стали </a:t>
            </a:r>
            <a:r>
              <a:rPr lang="ru-RU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поговорками. </a:t>
            </a:r>
          </a:p>
          <a:p>
            <a:pPr indent="476250" algn="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В первой книге Крылова были рассказы. </a:t>
            </a:r>
          </a:p>
          <a:p>
            <a:pPr indent="476250" algn="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Фраза «Басня – книга мудрости» принадлежит Гоголю.</a:t>
            </a:r>
            <a:endParaRPr lang="ru-RU" sz="2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124744"/>
            <a:ext cx="3456384" cy="395884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5595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r"/>
            <a:r>
              <a:rPr lang="ru-RU" sz="2000" i="1" dirty="0">
                <a:solidFill>
                  <a:srgbClr val="7030A0"/>
                </a:solidFill>
                <a:latin typeface="Arial" panose="020B0604020202020204" pitchFamily="34" charset="0"/>
              </a:rPr>
              <a:t>Учиться дозволено и у врага. </a:t>
            </a:r>
            <a:r>
              <a:rPr lang="ru-RU" sz="2000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/>
            </a:r>
            <a:br>
              <a:rPr lang="ru-RU" sz="2000" i="1" dirty="0" smtClean="0">
                <a:solidFill>
                  <a:srgbClr val="7030A0"/>
                </a:solidFill>
                <a:latin typeface="Arial" panose="020B0604020202020204" pitchFamily="34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Овидий</a:t>
            </a:r>
            <a:endParaRPr lang="ru-RU" sz="2000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3212" y="1315491"/>
            <a:ext cx="5561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«Дерево предсказаний»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535488" y="1889845"/>
            <a:ext cx="460851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800000"/>
                </a:solidFill>
                <a:latin typeface="Georgia" panose="02040502050405020303" pitchFamily="18" charset="0"/>
              </a:rPr>
              <a:t>Листочки </a:t>
            </a:r>
            <a:r>
              <a:rPr lang="ru-RU" sz="28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– прогноз</a:t>
            </a:r>
          </a:p>
          <a:p>
            <a:endParaRPr lang="ru-RU" sz="2800" dirty="0" smtClean="0">
              <a:solidFill>
                <a:srgbClr val="800000"/>
              </a:solidFill>
              <a:latin typeface="Georgia" panose="02040502050405020303" pitchFamily="18" charset="0"/>
            </a:endParaRPr>
          </a:p>
          <a:p>
            <a:r>
              <a:rPr lang="ru-RU" sz="2800" u="sng" dirty="0" smtClean="0">
                <a:solidFill>
                  <a:srgbClr val="800000"/>
                </a:solidFill>
                <a:latin typeface="Georgia" panose="02040502050405020303" pitchFamily="18" charset="0"/>
              </a:rPr>
              <a:t>Ветки</a:t>
            </a:r>
            <a:r>
              <a:rPr lang="ru-RU" sz="28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 – аргументы, обоснование прогноза</a:t>
            </a:r>
          </a:p>
          <a:p>
            <a:endParaRPr lang="ru-RU" sz="2800" dirty="0">
              <a:solidFill>
                <a:srgbClr val="800000"/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2800" u="sng" dirty="0">
                <a:solidFill>
                  <a:srgbClr val="800000"/>
                </a:solidFill>
                <a:latin typeface="Georgia" panose="02040502050405020303" pitchFamily="18" charset="0"/>
              </a:rPr>
              <a:t>Тема</a:t>
            </a:r>
            <a:r>
              <a:rPr lang="ru-RU" sz="2800" dirty="0">
                <a:solidFill>
                  <a:srgbClr val="800000"/>
                </a:solidFill>
                <a:latin typeface="Georgia" panose="02040502050405020303" pitchFamily="18" charset="0"/>
              </a:rPr>
              <a:t> – ствол (Что будет дальше? Чем закончится рассказ? Как будут разворачиваться события после финала?)</a:t>
            </a:r>
          </a:p>
          <a:p>
            <a:endParaRPr lang="ru-RU" sz="2800" dirty="0" smtClean="0">
              <a:solidFill>
                <a:srgbClr val="80000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8693"/>
            <a:ext cx="3923928" cy="4260368"/>
          </a:xfrm>
          <a:effectLst>
            <a:softEdge rad="317500"/>
          </a:effectLst>
        </p:spPr>
      </p:pic>
      <p:cxnSp>
        <p:nvCxnSpPr>
          <p:cNvPr id="17" name="Прямая со стрелкой 16"/>
          <p:cNvCxnSpPr>
            <a:endCxn id="11" idx="1"/>
          </p:cNvCxnSpPr>
          <p:nvPr/>
        </p:nvCxnSpPr>
        <p:spPr>
          <a:xfrm flipV="1">
            <a:off x="2123728" y="4444391"/>
            <a:ext cx="2411760" cy="143288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555776" y="3140968"/>
            <a:ext cx="1979712" cy="72008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907704" y="2118693"/>
            <a:ext cx="2627784" cy="37420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339752" y="2118693"/>
            <a:ext cx="2195736" cy="66223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8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252520" cy="490066"/>
          </a:xfrm>
        </p:spPr>
        <p:txBody>
          <a:bodyPr/>
          <a:lstStyle/>
          <a:p>
            <a:pPr algn="r"/>
            <a:r>
              <a:rPr lang="ru-RU" sz="2000" dirty="0" smtClean="0">
                <a:solidFill>
                  <a:srgbClr val="7030A0"/>
                </a:solidFill>
                <a:latin typeface="PT Sans"/>
              </a:rPr>
              <a:t>Воспитатель </a:t>
            </a:r>
            <a:r>
              <a:rPr lang="ru-RU" sz="2000" dirty="0">
                <a:solidFill>
                  <a:srgbClr val="7030A0"/>
                </a:solidFill>
                <a:latin typeface="PT Sans"/>
              </a:rPr>
              <a:t>сам должен быть тем, чем он хочет сделать </a:t>
            </a:r>
            <a:r>
              <a:rPr lang="ru-RU" sz="2000" dirty="0" smtClean="0">
                <a:solidFill>
                  <a:srgbClr val="7030A0"/>
                </a:solidFill>
                <a:latin typeface="PT Sans"/>
              </a:rPr>
              <a:t>воспитанника…</a:t>
            </a:r>
            <a:br>
              <a:rPr lang="ru-RU" sz="2000" dirty="0" smtClean="0">
                <a:solidFill>
                  <a:srgbClr val="7030A0"/>
                </a:solidFill>
                <a:latin typeface="PT Sans"/>
              </a:rPr>
            </a:br>
            <a:r>
              <a:rPr lang="ru-RU" sz="2000" dirty="0" smtClean="0">
                <a:solidFill>
                  <a:srgbClr val="7030A0"/>
                </a:solidFill>
                <a:latin typeface="PT Sans"/>
              </a:rPr>
              <a:t> В</a:t>
            </a:r>
            <a:r>
              <a:rPr lang="ru-RU" sz="2000" dirty="0">
                <a:solidFill>
                  <a:srgbClr val="7030A0"/>
                </a:solidFill>
                <a:latin typeface="PT Sans"/>
              </a:rPr>
              <a:t>. </a:t>
            </a:r>
            <a:r>
              <a:rPr lang="ru-RU" sz="2000" dirty="0" smtClean="0">
                <a:solidFill>
                  <a:srgbClr val="7030A0"/>
                </a:solidFill>
                <a:latin typeface="PT Sans"/>
              </a:rPr>
              <a:t>Даль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" y="1268760"/>
            <a:ext cx="5178092" cy="3883570"/>
          </a:xfr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82" y="3005697"/>
            <a:ext cx="5244075" cy="393305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932040" y="1780100"/>
            <a:ext cx="3754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solidFill>
                  <a:srgbClr val="800000"/>
                </a:solidFill>
              </a:rPr>
              <a:t>Урок литературы, 7 класс</a:t>
            </a:r>
            <a:endParaRPr lang="ru-RU" sz="32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0" y="4878840"/>
            <a:ext cx="50155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Тема: «Д.И. Фонвизин</a:t>
            </a:r>
          </a:p>
          <a:p>
            <a:r>
              <a:rPr lang="ru-RU" sz="2400" b="1" dirty="0" smtClean="0">
                <a:solidFill>
                  <a:srgbClr val="800000"/>
                </a:solidFill>
              </a:rPr>
              <a:t>Комедия «Недоросль»</a:t>
            </a:r>
          </a:p>
          <a:p>
            <a:r>
              <a:rPr lang="ru-RU" sz="2400" b="1" dirty="0" smtClean="0">
                <a:solidFill>
                  <a:srgbClr val="800000"/>
                </a:solidFill>
              </a:rPr>
              <a:t>Этап: «вызов»</a:t>
            </a:r>
          </a:p>
          <a:p>
            <a:r>
              <a:rPr lang="ru-RU" sz="2400" b="1" dirty="0" smtClean="0">
                <a:solidFill>
                  <a:srgbClr val="800000"/>
                </a:solidFill>
              </a:rPr>
              <a:t>Прием: «Дерево предсказаний»</a:t>
            </a:r>
            <a:endParaRPr lang="ru-RU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69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r"/>
            <a:r>
              <a:rPr lang="ru-RU" sz="2000" i="1" dirty="0">
                <a:solidFill>
                  <a:srgbClr val="7030A0"/>
                </a:solidFill>
                <a:latin typeface="Georgia" panose="02040502050405020303" pitchFamily="18" charset="0"/>
              </a:rPr>
              <a:t>Где хороший учитель, там и хорошо воспитанные </a:t>
            </a:r>
            <a:r>
              <a:rPr lang="ru-RU" sz="200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ученики.</a:t>
            </a:r>
            <a:br>
              <a:rPr lang="ru-RU" sz="2000" i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Д</a:t>
            </a:r>
            <a:r>
              <a:rPr lang="ru-RU" sz="2000" i="1" dirty="0">
                <a:solidFill>
                  <a:srgbClr val="7030A0"/>
                </a:solidFill>
                <a:latin typeface="Georgia" panose="02040502050405020303" pitchFamily="18" charset="0"/>
              </a:rPr>
              <a:t>. Лихачёв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40560"/>
          </a:xfrm>
          <a:gradFill>
            <a:gsLst>
              <a:gs pos="0">
                <a:schemeClr val="accent3">
                  <a:lumMod val="95000"/>
                  <a:shade val="30000"/>
                  <a:satMod val="115000"/>
                  <a:alpha val="0"/>
                </a:schemeClr>
              </a:gs>
              <a:gs pos="48000">
                <a:schemeClr val="accent3">
                  <a:lumMod val="95000"/>
                  <a:shade val="67500"/>
                  <a:satMod val="115000"/>
                </a:schemeClr>
              </a:gs>
              <a:gs pos="100000">
                <a:schemeClr val="accent3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</a:gradFill>
          <a:ln>
            <a:solidFill>
              <a:srgbClr val="00B050"/>
            </a:solidFill>
          </a:ln>
          <a:effectLst>
            <a:softEdge rad="63500"/>
          </a:effectLst>
        </p:spPr>
        <p:txBody>
          <a:bodyPr/>
          <a:lstStyle/>
          <a:p>
            <a:pPr marR="46990" lvl="0" indent="0">
              <a:spcAft>
                <a:spcPts val="0"/>
              </a:spcAft>
              <a:buNone/>
            </a:pPr>
            <a:r>
              <a:rPr lang="ru-RU" sz="2000" b="1" u="sng" dirty="0" smtClean="0">
                <a:solidFill>
                  <a:srgbClr val="8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«Дерево предсказаний» </a:t>
            </a:r>
            <a:r>
              <a:rPr lang="ru-RU" sz="2000" b="1" dirty="0" smtClean="0">
                <a:solidFill>
                  <a:srgbClr val="8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/ Урок литературы 5 класс. </a:t>
            </a:r>
          </a:p>
          <a:p>
            <a:pPr marR="46990" lvl="0" indent="0"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8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Знакомство </a:t>
            </a:r>
            <a:r>
              <a:rPr lang="ru-RU" sz="2000" b="1" dirty="0">
                <a:solidFill>
                  <a:srgbClr val="8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 произведением </a:t>
            </a:r>
            <a:r>
              <a:rPr lang="ru-RU" sz="2000" b="1" dirty="0" smtClean="0">
                <a:solidFill>
                  <a:srgbClr val="8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Н.В. Гоголя</a:t>
            </a:r>
            <a:r>
              <a:rPr lang="ru-RU" sz="2000" dirty="0" smtClean="0">
                <a:solidFill>
                  <a:srgbClr val="8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</a:p>
          <a:p>
            <a:pPr marR="46990" lvl="0" indent="0"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8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«Ночь </a:t>
            </a:r>
            <a:r>
              <a:rPr lang="ru-RU" sz="2000" b="1" dirty="0">
                <a:solidFill>
                  <a:srgbClr val="8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перед Рождеством» </a:t>
            </a:r>
            <a:endParaRPr lang="ru-RU" sz="2000" b="1" dirty="0" smtClean="0">
              <a:solidFill>
                <a:srgbClr val="8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R="46990" lvl="0" indent="0">
              <a:spcAft>
                <a:spcPts val="0"/>
              </a:spcAft>
              <a:buNone/>
            </a:pPr>
            <a:endParaRPr lang="ru-RU" sz="2000" b="1" dirty="0" smtClean="0">
              <a:solidFill>
                <a:srgbClr val="8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R="46990" lvl="0" indent="0"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СТВОЛ:</a:t>
            </a:r>
          </a:p>
          <a:p>
            <a:pPr marL="685800" marR="46990" lvl="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Какие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мысли, образы у вас возникают </a:t>
            </a:r>
          </a:p>
          <a:p>
            <a:pPr marR="46990" lvl="0" indent="0">
              <a:spcAft>
                <a:spcPts val="0"/>
              </a:spcAft>
              <a:buNone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слове «Рождество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»?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47625" indent="0">
              <a:spcAft>
                <a:spcPts val="0"/>
              </a:spcAft>
              <a:buNone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Ответы… (подарки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елка, снег, зима...)  </a:t>
            </a:r>
            <a:endParaRPr lang="ru-RU" sz="2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7625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может произойти в рассказе </a:t>
            </a:r>
            <a:endParaRPr lang="ru-RU" sz="2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47625" indent="0">
              <a:spcAft>
                <a:spcPts val="0"/>
              </a:spcAft>
              <a:buNone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с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таким названием?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7625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будут развиваться события дальше?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7625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Чем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закончится?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7038020" y="3124426"/>
            <a:ext cx="1152128" cy="3489468"/>
          </a:xfrm>
          <a:prstGeom prst="triangl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 flipV="1">
            <a:off x="5292080" y="4149080"/>
            <a:ext cx="1944216" cy="14401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7947502" y="3124426"/>
            <a:ext cx="1115616" cy="20882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6045946" y="3772498"/>
            <a:ext cx="1296144" cy="93610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7740352" y="2717191"/>
            <a:ext cx="1111179" cy="12158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6782275" y="3116155"/>
            <a:ext cx="648072" cy="109666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Выноска-облако 14"/>
          <p:cNvSpPr/>
          <p:nvPr/>
        </p:nvSpPr>
        <p:spPr>
          <a:xfrm>
            <a:off x="4932040" y="2179154"/>
            <a:ext cx="4131078" cy="3410086"/>
          </a:xfrm>
          <a:prstGeom prst="cloud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/>
            </a:r>
            <a:br>
              <a:rPr lang="ru-RU" sz="2400" b="1" dirty="0" smtClean="0">
                <a:solidFill>
                  <a:srgbClr val="663300"/>
                </a:solidFill>
                <a:latin typeface="georgia" panose="02040502050405020303" pitchFamily="18" charset="0"/>
              </a:rPr>
            </a:br>
            <a:r>
              <a:rPr lang="ru-RU" sz="240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Уча </a:t>
            </a:r>
            <a:r>
              <a:rPr lang="ru-RU" sz="2400" i="1" dirty="0">
                <a:solidFill>
                  <a:srgbClr val="7030A0"/>
                </a:solidFill>
                <a:latin typeface="Georgia" panose="02040502050405020303" pitchFamily="18" charset="0"/>
              </a:rPr>
              <a:t>других, мы учимся сами</a:t>
            </a:r>
            <a:r>
              <a:rPr lang="ru-RU" sz="240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...</a:t>
            </a:r>
            <a:r>
              <a:rPr lang="ru-RU" sz="2400" i="1" dirty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sz="2400" i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240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Л</a:t>
            </a:r>
            <a:r>
              <a:rPr lang="ru-RU" sz="2400" i="1" dirty="0">
                <a:solidFill>
                  <a:srgbClr val="7030A0"/>
                </a:solidFill>
                <a:latin typeface="Georgia" panose="02040502050405020303" pitchFamily="18" charset="0"/>
              </a:rPr>
              <a:t>. Сенека</a:t>
            </a:r>
            <a:br>
              <a:rPr lang="ru-RU" sz="2400" i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endParaRPr lang="ru-RU" sz="2400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40768"/>
            <a:ext cx="8705588" cy="45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8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Приемы технологии развития критического мышления</a:t>
            </a:r>
            <a:endParaRPr lang="ru-RU" sz="2400" dirty="0">
              <a:solidFill>
                <a:srgbClr val="8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86380"/>
            <a:ext cx="9144000" cy="4378924"/>
          </a:xfrm>
          <a:prstGeom prst="rect">
            <a:avLst/>
          </a:prstGeom>
          <a:gradFill flip="none" rotWithShape="1">
            <a:gsLst>
              <a:gs pos="80000">
                <a:srgbClr val="F490E6">
                  <a:alpha val="30000"/>
                </a:srgb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Второй этап – «Осмысление»:</a:t>
            </a:r>
          </a:p>
          <a:p>
            <a:endParaRPr lang="ru-RU" sz="2800" b="1" dirty="0" smtClean="0">
              <a:solidFill>
                <a:srgbClr val="80000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i="1" dirty="0" smtClean="0">
                <a:solidFill>
                  <a:srgbClr val="000000"/>
                </a:solidFill>
              </a:rPr>
              <a:t>Чтение с остановками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i="1" dirty="0" smtClean="0">
                <a:solidFill>
                  <a:srgbClr val="000000"/>
                </a:solidFill>
              </a:rPr>
              <a:t>Прием «</a:t>
            </a:r>
            <a:r>
              <a:rPr lang="ru-RU" sz="2800" i="1" dirty="0" err="1" smtClean="0">
                <a:solidFill>
                  <a:srgbClr val="000000"/>
                </a:solidFill>
              </a:rPr>
              <a:t>Инсерт</a:t>
            </a:r>
            <a:r>
              <a:rPr lang="ru-RU" sz="2800" i="1" dirty="0" smtClean="0">
                <a:solidFill>
                  <a:srgbClr val="000000"/>
                </a:solidFill>
              </a:rPr>
              <a:t>» - чтение с пометами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i="1" dirty="0" smtClean="0">
                <a:solidFill>
                  <a:srgbClr val="000000"/>
                </a:solidFill>
              </a:rPr>
              <a:t>Работа с вопросником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i="1" dirty="0" err="1" smtClean="0">
                <a:solidFill>
                  <a:srgbClr val="000000"/>
                </a:solidFill>
              </a:rPr>
              <a:t>Взаимоопрос</a:t>
            </a:r>
            <a:endParaRPr lang="ru-RU" sz="2800" i="1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i="1" dirty="0" smtClean="0">
                <a:solidFill>
                  <a:srgbClr val="000000"/>
                </a:solidFill>
              </a:rPr>
              <a:t>Логические цепочки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i="1" dirty="0" smtClean="0">
                <a:solidFill>
                  <a:srgbClr val="000000"/>
                </a:solidFill>
              </a:rPr>
              <a:t>Прием «Ромашка </a:t>
            </a:r>
            <a:r>
              <a:rPr lang="ru-RU" sz="2800" i="1" dirty="0" err="1" smtClean="0">
                <a:solidFill>
                  <a:srgbClr val="000000"/>
                </a:solidFill>
              </a:rPr>
              <a:t>Блума</a:t>
            </a:r>
            <a:r>
              <a:rPr lang="ru-RU" sz="2800" i="1" dirty="0" smtClean="0">
                <a:solidFill>
                  <a:srgbClr val="000000"/>
                </a:solidFill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i="1" dirty="0" smtClean="0">
                <a:solidFill>
                  <a:srgbClr val="000000"/>
                </a:solidFill>
              </a:rPr>
              <a:t>Прием «Толстые и тонкие вопросы»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8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29"/>
            <a:ext cx="8229600" cy="1143000"/>
          </a:xfrm>
        </p:spPr>
        <p:txBody>
          <a:bodyPr/>
          <a:lstStyle/>
          <a:p>
            <a:pPr algn="r"/>
            <a:r>
              <a:rPr lang="ru-RU" sz="2400" i="1" dirty="0">
                <a:solidFill>
                  <a:srgbClr val="7030A0"/>
                </a:solidFill>
                <a:latin typeface="Arial" panose="020B0604020202020204" pitchFamily="34" charset="0"/>
              </a:rPr>
              <a:t>Уча, учимся. </a:t>
            </a:r>
            <a:r>
              <a:rPr lang="ru-RU" sz="2400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/>
            </a:r>
            <a:br>
              <a:rPr lang="ru-RU" sz="2400" i="1" dirty="0" smtClean="0">
                <a:solidFill>
                  <a:srgbClr val="7030A0"/>
                </a:solidFill>
                <a:latin typeface="Arial" panose="020B0604020202020204" pitchFamily="34" charset="0"/>
              </a:rPr>
            </a:br>
            <a:r>
              <a:rPr lang="ru-RU" sz="2400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Сенека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</a:rPr>
              <a:t> 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76" y="1268760"/>
            <a:ext cx="6795151" cy="5096364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418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662" y="-25955"/>
            <a:ext cx="8229600" cy="1143000"/>
          </a:xfrm>
        </p:spPr>
        <p:txBody>
          <a:bodyPr/>
          <a:lstStyle/>
          <a:p>
            <a:pPr algn="r"/>
            <a:r>
              <a:rPr lang="ru-RU" sz="2000" dirty="0">
                <a:solidFill>
                  <a:srgbClr val="660066"/>
                </a:solidFill>
                <a:latin typeface="Arial" panose="020B0604020202020204" pitchFamily="34" charset="0"/>
              </a:rPr>
              <a:t> При изучении наук примеры полезнее правил. </a:t>
            </a:r>
            <a:r>
              <a:rPr lang="ru-RU" sz="2000" dirty="0" smtClean="0">
                <a:solidFill>
                  <a:srgbClr val="660066"/>
                </a:solidFill>
                <a:latin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660066"/>
                </a:solidFill>
                <a:latin typeface="Arial" panose="020B0604020202020204" pitchFamily="34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Arial" panose="020B0604020202020204" pitchFamily="34" charset="0"/>
              </a:rPr>
              <a:t>Исаак </a:t>
            </a:r>
            <a:r>
              <a:rPr lang="ru-RU" sz="2000" dirty="0">
                <a:solidFill>
                  <a:srgbClr val="660066"/>
                </a:solidFill>
                <a:latin typeface="Arial" panose="020B0604020202020204" pitchFamily="34" charset="0"/>
              </a:rPr>
              <a:t>Ньютон</a:t>
            </a:r>
            <a:r>
              <a:rPr lang="ru-RU" sz="2000" dirty="0">
                <a:solidFill>
                  <a:srgbClr val="414B56"/>
                </a:solidFill>
                <a:latin typeface="Arial" panose="020B0604020202020204" pitchFamily="34" charset="0"/>
              </a:rPr>
              <a:t> 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3258" y="4221088"/>
            <a:ext cx="4211960" cy="2088232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«уже знал» - 5 %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«узнал новое» - 93 %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«думал иначе» - 30 %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«не понял, есть вопросы» - 10%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«хочу изучить глубже»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- 68 %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896575765"/>
              </p:ext>
            </p:extLst>
          </p:nvPr>
        </p:nvGraphicFramePr>
        <p:xfrm>
          <a:off x="3563888" y="1417638"/>
          <a:ext cx="5472608" cy="4531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8308878" y="3407295"/>
            <a:ext cx="370384" cy="20162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0665" y="1484784"/>
            <a:ext cx="374448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использования 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«</a:t>
            </a:r>
            <a:r>
              <a:rPr lang="ru-RU" sz="28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Инсерт</a:t>
            </a:r>
            <a:r>
              <a: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литературы 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5-7 классах:</a:t>
            </a:r>
            <a:endParaRPr lang="ru-RU" sz="28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8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6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20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algn="r"/>
            <a:r>
              <a:rPr lang="ru-RU" sz="2400" i="1" dirty="0" smtClean="0">
                <a:solidFill>
                  <a:srgbClr val="66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Без </a:t>
            </a:r>
            <a:r>
              <a:rPr lang="ru-RU" sz="2400" i="1" dirty="0">
                <a:solidFill>
                  <a:srgbClr val="66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стремления к новому нет жизни, нет развития, нет </a:t>
            </a:r>
            <a:r>
              <a:rPr lang="ru-RU" sz="2400" i="1" dirty="0" smtClean="0">
                <a:solidFill>
                  <a:srgbClr val="66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прогресса.</a:t>
            </a:r>
            <a:br>
              <a:rPr lang="ru-RU" sz="2400" i="1" dirty="0" smtClean="0">
                <a:solidFill>
                  <a:srgbClr val="66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i="1" dirty="0" smtClean="0">
                <a:solidFill>
                  <a:srgbClr val="66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В.Г. Белинский</a:t>
            </a:r>
            <a:endParaRPr lang="ru-RU" sz="2400" i="1" dirty="0">
              <a:solidFill>
                <a:srgbClr val="660066"/>
              </a:solidFill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413"/>
            <a:ext cx="8568952" cy="2736651"/>
          </a:xfrm>
        </p:spPr>
        <p:txBody>
          <a:bodyPr/>
          <a:lstStyle/>
          <a:p>
            <a:pPr marL="273050" lvl="0" indent="-273050" algn="ctr">
              <a:spcBef>
                <a:spcPts val="575"/>
              </a:spcBef>
              <a:buClr>
                <a:srgbClr val="D34817"/>
              </a:buClr>
              <a:buSzPct val="85000"/>
              <a:buNone/>
              <a:defRPr/>
            </a:pPr>
            <a:r>
              <a:rPr lang="ru-RU" sz="2600" kern="1200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3600" b="1" kern="1200" dirty="0">
                <a:solidFill>
                  <a:srgbClr val="C00000"/>
                </a:solidFill>
                <a:latin typeface="Cambria" panose="02040503050406030204" pitchFamily="18" charset="0"/>
              </a:rPr>
              <a:t>Метапредметный подход </a:t>
            </a:r>
            <a:endParaRPr lang="ru-RU" sz="2800" kern="12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273050" lvl="0" indent="-273050">
              <a:spcBef>
                <a:spcPts val="575"/>
              </a:spcBef>
              <a:buClr>
                <a:srgbClr val="D34817"/>
              </a:buClr>
              <a:buSzPct val="85000"/>
              <a:buNone/>
              <a:defRPr/>
            </a:pPr>
            <a:r>
              <a:rPr lang="ru-RU" sz="2800" kern="1200" dirty="0">
                <a:solidFill>
                  <a:prstClr val="black"/>
                </a:solidFill>
                <a:latin typeface="Cambria" panose="02040503050406030204" pitchFamily="18" charset="0"/>
              </a:rPr>
              <a:t>У</a:t>
            </a:r>
            <a:r>
              <a:rPr lang="ru-RU" sz="2800" kern="1200" dirty="0" smtClean="0">
                <a:solidFill>
                  <a:prstClr val="black"/>
                </a:solidFill>
                <a:latin typeface="Cambria" panose="02040503050406030204" pitchFamily="18" charset="0"/>
              </a:rPr>
              <a:t>ченик </a:t>
            </a:r>
            <a:r>
              <a:rPr lang="ru-RU" sz="2800" kern="1200" dirty="0">
                <a:solidFill>
                  <a:prstClr val="black"/>
                </a:solidFill>
                <a:latin typeface="Cambria" panose="02040503050406030204" pitchFamily="18" charset="0"/>
              </a:rPr>
              <a:t>не только овладевает </a:t>
            </a:r>
            <a:r>
              <a:rPr lang="ru-RU" sz="2800" kern="1200" dirty="0" smtClean="0">
                <a:solidFill>
                  <a:prstClr val="black"/>
                </a:solidFill>
                <a:latin typeface="Cambria" panose="02040503050406030204" pitchFamily="18" charset="0"/>
              </a:rPr>
              <a:t>системой</a:t>
            </a:r>
          </a:p>
          <a:p>
            <a:pPr marL="273050" lvl="0" indent="-273050">
              <a:spcBef>
                <a:spcPts val="575"/>
              </a:spcBef>
              <a:buClr>
                <a:srgbClr val="D34817"/>
              </a:buClr>
              <a:buSzPct val="85000"/>
              <a:buNone/>
              <a:defRPr/>
            </a:pPr>
            <a:r>
              <a:rPr lang="ru-RU" sz="2800" kern="1200" dirty="0" smtClean="0">
                <a:solidFill>
                  <a:prstClr val="black"/>
                </a:solidFill>
                <a:latin typeface="Cambria" panose="02040503050406030204" pitchFamily="18" charset="0"/>
              </a:rPr>
              <a:t>знаний</a:t>
            </a:r>
            <a:r>
              <a:rPr lang="ru-RU" sz="2800" kern="1200" dirty="0">
                <a:solidFill>
                  <a:prstClr val="black"/>
                </a:solidFill>
                <a:latin typeface="Cambria" panose="02040503050406030204" pitchFamily="18" charset="0"/>
              </a:rPr>
              <a:t>, но </a:t>
            </a:r>
            <a:r>
              <a:rPr lang="ru-RU" sz="2800" kern="1200" dirty="0" smtClean="0">
                <a:solidFill>
                  <a:prstClr val="black"/>
                </a:solidFill>
                <a:latin typeface="Cambria" panose="02040503050406030204" pitchFamily="18" charset="0"/>
              </a:rPr>
              <a:t>и осваивает универсальные способы</a:t>
            </a:r>
          </a:p>
          <a:p>
            <a:pPr marL="273050" lvl="0" indent="-273050">
              <a:spcBef>
                <a:spcPts val="575"/>
              </a:spcBef>
              <a:buClr>
                <a:srgbClr val="D34817"/>
              </a:buClr>
              <a:buSzPct val="85000"/>
              <a:buNone/>
              <a:defRPr/>
            </a:pPr>
            <a:r>
              <a:rPr lang="ru-RU" sz="2800" kern="1200" dirty="0" smtClean="0">
                <a:solidFill>
                  <a:prstClr val="black"/>
                </a:solidFill>
                <a:latin typeface="Cambria" panose="02040503050406030204" pitchFamily="18" charset="0"/>
              </a:rPr>
              <a:t>действий </a:t>
            </a:r>
            <a:r>
              <a:rPr lang="ru-RU" sz="2800" kern="1200" dirty="0">
                <a:solidFill>
                  <a:prstClr val="black"/>
                </a:solidFill>
                <a:latin typeface="Cambria" panose="02040503050406030204" pitchFamily="18" charset="0"/>
              </a:rPr>
              <a:t>и с </a:t>
            </a:r>
            <a:r>
              <a:rPr lang="ru-RU" sz="2800" kern="1200" dirty="0" smtClean="0">
                <a:solidFill>
                  <a:prstClr val="black"/>
                </a:solidFill>
                <a:latin typeface="Cambria" panose="02040503050406030204" pitchFamily="18" charset="0"/>
              </a:rPr>
              <a:t>их</a:t>
            </a:r>
            <a:r>
              <a:rPr lang="ru-RU" sz="2800" kern="1200" dirty="0" smtClean="0">
                <a:solidFill>
                  <a:prstClr val="black"/>
                </a:solidFill>
                <a:latin typeface="Perpetua"/>
              </a:rPr>
              <a:t> </a:t>
            </a:r>
            <a:r>
              <a:rPr lang="ru-RU" sz="2800" kern="1200" dirty="0" smtClean="0">
                <a:solidFill>
                  <a:prstClr val="black"/>
                </a:solidFill>
                <a:latin typeface="Cambria" panose="02040503050406030204" pitchFamily="18" charset="0"/>
              </a:rPr>
              <a:t>помощью </a:t>
            </a:r>
            <a:r>
              <a:rPr lang="ru-RU" sz="2800" kern="1200" dirty="0">
                <a:solidFill>
                  <a:prstClr val="black"/>
                </a:solidFill>
                <a:latin typeface="Cambria" panose="02040503050406030204" pitchFamily="18" charset="0"/>
              </a:rPr>
              <a:t>сможет сам </a:t>
            </a:r>
            <a:r>
              <a:rPr lang="ru-RU" sz="2800" kern="1200" dirty="0" smtClean="0">
                <a:solidFill>
                  <a:prstClr val="black"/>
                </a:solidFill>
                <a:latin typeface="Cambria" panose="02040503050406030204" pitchFamily="18" charset="0"/>
              </a:rPr>
              <a:t>добывать</a:t>
            </a:r>
          </a:p>
          <a:p>
            <a:pPr marL="273050" lvl="0" indent="-273050">
              <a:spcBef>
                <a:spcPts val="575"/>
              </a:spcBef>
              <a:buClr>
                <a:srgbClr val="D34817"/>
              </a:buClr>
              <a:buSzPct val="85000"/>
              <a:buNone/>
              <a:defRPr/>
            </a:pPr>
            <a:r>
              <a:rPr lang="ru-RU" sz="2800" kern="1200" dirty="0" smtClean="0">
                <a:solidFill>
                  <a:prstClr val="black"/>
                </a:solidFill>
                <a:latin typeface="Cambria" panose="02040503050406030204" pitchFamily="18" charset="0"/>
              </a:rPr>
              <a:t>информацию </a:t>
            </a:r>
            <a:r>
              <a:rPr lang="ru-RU" sz="2800" kern="1200" dirty="0">
                <a:solidFill>
                  <a:prstClr val="black"/>
                </a:solidFill>
                <a:latin typeface="Cambria" panose="02040503050406030204" pitchFamily="18" charset="0"/>
              </a:rPr>
              <a:t>о мире. </a:t>
            </a:r>
            <a:endParaRPr lang="ru-RU" sz="2800" dirty="0">
              <a:solidFill>
                <a:srgbClr val="1C1C1C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76068" y="3356991"/>
            <a:ext cx="2644404" cy="3112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48784" y="4757283"/>
            <a:ext cx="5619062" cy="830997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96A9A9"/>
              </a:buClr>
              <a:buSzPct val="90000"/>
            </a:pPr>
            <a:r>
              <a:rPr lang="ru-RU" altLang="ru-RU" sz="2400" i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Это требования </a:t>
            </a:r>
            <a:r>
              <a:rPr lang="ru-RU" altLang="ru-RU" sz="2400" i="1" dirty="0">
                <a:solidFill>
                  <a:srgbClr val="E7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второго поколения </a:t>
            </a:r>
            <a:r>
              <a:rPr lang="ru-RU" altLang="ru-RU" sz="2400" i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образовательных стандартов.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r"/>
            <a:r>
              <a:rPr lang="ru-RU" sz="1900" i="1" dirty="0" smtClean="0">
                <a:solidFill>
                  <a:srgbClr val="660066"/>
                </a:solidFill>
                <a:latin typeface="PT Sans"/>
              </a:rPr>
              <a:t>Согласие между учителем и учеником и возможность </a:t>
            </a:r>
            <a:r>
              <a:rPr lang="ru-RU" sz="1900" i="1" dirty="0">
                <a:solidFill>
                  <a:srgbClr val="660066"/>
                </a:solidFill>
                <a:latin typeface="PT Sans"/>
              </a:rPr>
              <a:t>для </a:t>
            </a:r>
            <a:r>
              <a:rPr lang="ru-RU" sz="1900" i="1" dirty="0" smtClean="0">
                <a:solidFill>
                  <a:srgbClr val="660066"/>
                </a:solidFill>
                <a:latin typeface="PT Sans"/>
              </a:rPr>
              <a:t>ученика думать </a:t>
            </a:r>
            <a:r>
              <a:rPr lang="ru-RU" sz="1900" i="1" dirty="0">
                <a:solidFill>
                  <a:srgbClr val="660066"/>
                </a:solidFill>
                <a:latin typeface="PT Sans"/>
              </a:rPr>
              <a:t>самому </a:t>
            </a:r>
            <a:r>
              <a:rPr lang="ru-RU" sz="1900" i="1" dirty="0" smtClean="0">
                <a:solidFill>
                  <a:srgbClr val="660066"/>
                </a:solidFill>
                <a:latin typeface="PT Sans"/>
              </a:rPr>
              <a:t>составляют </a:t>
            </a:r>
            <a:r>
              <a:rPr lang="ru-RU" sz="1900" i="1" dirty="0">
                <a:solidFill>
                  <a:srgbClr val="660066"/>
                </a:solidFill>
                <a:latin typeface="PT Sans"/>
              </a:rPr>
              <a:t>то, что зовётся умелым наставничеством</a:t>
            </a:r>
            <a:r>
              <a:rPr lang="ru-RU" sz="1900" i="1" dirty="0" smtClean="0">
                <a:solidFill>
                  <a:srgbClr val="660066"/>
                </a:solidFill>
                <a:latin typeface="PT Sans"/>
              </a:rPr>
              <a:t>. </a:t>
            </a:r>
            <a:br>
              <a:rPr lang="ru-RU" sz="1900" i="1" dirty="0" smtClean="0">
                <a:solidFill>
                  <a:srgbClr val="660066"/>
                </a:solidFill>
                <a:latin typeface="PT Sans"/>
              </a:rPr>
            </a:br>
            <a:r>
              <a:rPr lang="ru-RU" sz="1900" i="1" dirty="0" smtClean="0">
                <a:solidFill>
                  <a:srgbClr val="660066"/>
                </a:solidFill>
                <a:latin typeface="PT Sans"/>
              </a:rPr>
              <a:t>Конфуций</a:t>
            </a:r>
            <a:endParaRPr lang="ru-RU" sz="1900" i="1" dirty="0">
              <a:solidFill>
                <a:srgbClr val="66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52" y="1268760"/>
            <a:ext cx="9036496" cy="498316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lvl="0" indent="0" algn="ctr" fontAlgn="auto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ru-RU" sz="2800" b="1" kern="1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Урок в рамках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технологии </a:t>
            </a: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развития критического мышления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(</a:t>
            </a:r>
            <a:r>
              <a:rPr lang="ru-RU" sz="2800" b="1" kern="1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ТРКМ)</a:t>
            </a:r>
          </a:p>
          <a:p>
            <a:pPr marL="0" lvl="0" indent="0" fontAlgn="auto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ru-RU" sz="2800" b="1" kern="1200" dirty="0">
                <a:solidFill>
                  <a:srgbClr val="C00000"/>
                </a:solidFill>
                <a:latin typeface="Georgia" panose="02040502050405020303" pitchFamily="18" charset="0"/>
              </a:rPr>
              <a:t>Роль </a:t>
            </a:r>
            <a:r>
              <a:rPr lang="ru-RU" sz="2800" b="1" kern="1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учителя:</a:t>
            </a:r>
            <a:endParaRPr lang="ru-RU" sz="2800" b="1" kern="12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lvl="0" fontAlgn="auto">
              <a:spcAft>
                <a:spcPts val="0"/>
              </a:spcAft>
              <a:buClr>
                <a:srgbClr val="C00000"/>
              </a:buClr>
              <a:buSzPct val="95000"/>
              <a:buFont typeface="Wingdings" panose="05000000000000000000" pitchFamily="2" charset="2"/>
              <a:buChar char="q"/>
            </a:pPr>
            <a:r>
              <a:rPr lang="ru-RU" sz="2600" kern="1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направляет </a:t>
            </a:r>
            <a:r>
              <a:rPr lang="ru-RU" sz="2600" kern="1200" dirty="0">
                <a:solidFill>
                  <a:prstClr val="black"/>
                </a:solidFill>
                <a:latin typeface="Georgia" panose="02040502050405020303" pitchFamily="18" charset="0"/>
              </a:rPr>
              <a:t>усилия учеников в определенное </a:t>
            </a:r>
            <a:r>
              <a:rPr lang="ru-RU" sz="2600" kern="1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русло</a:t>
            </a:r>
            <a:endParaRPr lang="ru-RU" sz="2600" kern="12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 fontAlgn="auto">
              <a:spcAft>
                <a:spcPts val="0"/>
              </a:spcAft>
              <a:buClr>
                <a:srgbClr val="C00000"/>
              </a:buClr>
              <a:buSzPct val="95000"/>
              <a:buFont typeface="Wingdings" panose="05000000000000000000" pitchFamily="2" charset="2"/>
              <a:buChar char="q"/>
            </a:pPr>
            <a:r>
              <a:rPr lang="ru-RU" sz="2600" kern="1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сталкивает </a:t>
            </a:r>
            <a:r>
              <a:rPr lang="ru-RU" sz="2600" kern="1200" dirty="0">
                <a:solidFill>
                  <a:prstClr val="black"/>
                </a:solidFill>
                <a:latin typeface="Georgia" panose="02040502050405020303" pitchFamily="18" charset="0"/>
              </a:rPr>
              <a:t>различные </a:t>
            </a:r>
            <a:r>
              <a:rPr lang="ru-RU" sz="2600" kern="1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суждения</a:t>
            </a:r>
            <a:endParaRPr lang="ru-RU" sz="2600" kern="12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 fontAlgn="auto">
              <a:spcAft>
                <a:spcPts val="0"/>
              </a:spcAft>
              <a:buClr>
                <a:srgbClr val="C00000"/>
              </a:buClr>
              <a:buSzPct val="95000"/>
              <a:buFont typeface="Wingdings" panose="05000000000000000000" pitchFamily="2" charset="2"/>
              <a:buChar char="q"/>
            </a:pPr>
            <a:r>
              <a:rPr lang="ru-RU" sz="2600" kern="1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создает </a:t>
            </a:r>
            <a:r>
              <a:rPr lang="ru-RU" sz="2600" kern="1200" dirty="0">
                <a:solidFill>
                  <a:prstClr val="black"/>
                </a:solidFill>
                <a:latin typeface="Georgia" panose="02040502050405020303" pitchFamily="18" charset="0"/>
              </a:rPr>
              <a:t>условия, побуждающие к принятию </a:t>
            </a:r>
            <a:r>
              <a:rPr lang="ru-RU" sz="2600" kern="1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самостоятельных решений</a:t>
            </a:r>
          </a:p>
          <a:p>
            <a:pPr lvl="0" fontAlgn="auto">
              <a:spcAft>
                <a:spcPts val="0"/>
              </a:spcAft>
              <a:buClr>
                <a:srgbClr val="C00000"/>
              </a:buClr>
              <a:buSzPct val="95000"/>
              <a:buFont typeface="Wingdings" panose="05000000000000000000" pitchFamily="2" charset="2"/>
              <a:buChar char="q"/>
            </a:pPr>
            <a:r>
              <a:rPr lang="ru-RU" sz="2600" kern="1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дает </a:t>
            </a:r>
            <a:r>
              <a:rPr lang="ru-RU" sz="2600" kern="1200" dirty="0">
                <a:solidFill>
                  <a:prstClr val="black"/>
                </a:solidFill>
                <a:latin typeface="Georgia" panose="02040502050405020303" pitchFamily="18" charset="0"/>
              </a:rPr>
              <a:t>учащимся возможность самостоятельно делать </a:t>
            </a:r>
            <a:r>
              <a:rPr lang="ru-RU" sz="2600" kern="1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выводы</a:t>
            </a:r>
          </a:p>
          <a:p>
            <a:pPr lvl="0" fontAlgn="auto">
              <a:spcAft>
                <a:spcPts val="0"/>
              </a:spcAft>
              <a:buClr>
                <a:srgbClr val="C00000"/>
              </a:buClr>
              <a:buSzPct val="95000"/>
              <a:buFont typeface="Wingdings" panose="05000000000000000000" pitchFamily="2" charset="2"/>
              <a:buChar char="q"/>
            </a:pPr>
            <a:r>
              <a:rPr lang="ru-RU" sz="2600" kern="1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подготавливает </a:t>
            </a:r>
            <a:r>
              <a:rPr lang="ru-RU" sz="2600" kern="1200" dirty="0">
                <a:solidFill>
                  <a:prstClr val="black"/>
                </a:solidFill>
                <a:latin typeface="Georgia" panose="02040502050405020303" pitchFamily="18" charset="0"/>
              </a:rPr>
              <a:t>новые познавательные ситуации внутри уже существующих.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1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r"/>
            <a:r>
              <a:rPr lang="ru-RU" sz="2400" i="1" dirty="0" smtClean="0">
                <a:solidFill>
                  <a:srgbClr val="66006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Кто </a:t>
            </a:r>
            <a:r>
              <a:rPr lang="ru-RU" sz="2400" i="1" dirty="0">
                <a:solidFill>
                  <a:srgbClr val="66006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ясно мыслит, тот ясно </a:t>
            </a:r>
            <a:r>
              <a:rPr lang="ru-RU" sz="2400" i="1" dirty="0" smtClean="0">
                <a:solidFill>
                  <a:srgbClr val="66006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излагает.</a:t>
            </a:r>
            <a:br>
              <a:rPr lang="ru-RU" sz="2400" i="1" dirty="0" smtClean="0">
                <a:solidFill>
                  <a:srgbClr val="66006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66006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Артур Шопенгауэр</a:t>
            </a:r>
            <a:endParaRPr lang="ru-RU" sz="2400" i="1" dirty="0">
              <a:solidFill>
                <a:srgbClr val="660066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57346"/>
            <a:ext cx="9144000" cy="487996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Критическое мышление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развивает:</a:t>
            </a:r>
          </a:p>
          <a:p>
            <a:pPr marL="0" indent="0">
              <a:spcAft>
                <a:spcPts val="0"/>
              </a:spcAft>
              <a:buNone/>
            </a:pP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готовность </a:t>
            </a: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 планированию 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восприятие </a:t>
            </a: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идей </a:t>
            </a: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других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достижение цели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готовность </a:t>
            </a: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исправлять свои ошибки </a:t>
            </a:r>
            <a:endParaRPr lang="ru-RU" sz="24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отслеживание </a:t>
            </a: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хода </a:t>
            </a: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рассуждений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поиск </a:t>
            </a: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компромиссных </a:t>
            </a: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решений.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0032" y="1484784"/>
            <a:ext cx="3962400" cy="371246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8261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090" y="14988"/>
            <a:ext cx="8229600" cy="1143000"/>
          </a:xfrm>
        </p:spPr>
        <p:txBody>
          <a:bodyPr/>
          <a:lstStyle/>
          <a:p>
            <a:pPr algn="r"/>
            <a:r>
              <a:rPr lang="ru-RU" sz="2000" i="1" dirty="0">
                <a:solidFill>
                  <a:srgbClr val="7030A0"/>
                </a:solidFill>
                <a:latin typeface="Georgia" panose="02040502050405020303" pitchFamily="18" charset="0"/>
              </a:rPr>
              <a:t>Чтобы быть хорошим преподавателем, нужно любить то, что преподаёшь, и любить тех, кому </a:t>
            </a:r>
            <a:r>
              <a:rPr lang="ru-RU" sz="200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преподаёшь.</a:t>
            </a:r>
            <a:br>
              <a:rPr lang="ru-RU" sz="2000" i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В</a:t>
            </a:r>
            <a:r>
              <a:rPr lang="ru-RU" sz="2000" i="1" dirty="0">
                <a:solidFill>
                  <a:srgbClr val="7030A0"/>
                </a:solidFill>
                <a:latin typeface="Georgia" panose="02040502050405020303" pitchFamily="18" charset="0"/>
              </a:rPr>
              <a:t>. Ключевский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9" y="1268760"/>
            <a:ext cx="9143999" cy="4981718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624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274320" lvl="0" indent="-274320" algn="r" fontAlgn="auto">
              <a:spcBef>
                <a:spcPct val="20000"/>
              </a:spcBef>
              <a:spcAft>
                <a:spcPts val="0"/>
              </a:spcAft>
            </a:pPr>
            <a:r>
              <a:rPr lang="ru-RU" sz="2200" i="1" kern="1200" dirty="0">
                <a:solidFill>
                  <a:srgbClr val="660066"/>
                </a:solidFill>
                <a:latin typeface="Georgia" panose="02040502050405020303" pitchFamily="18" charset="0"/>
              </a:rPr>
              <a:t>Важнейшая задача </a:t>
            </a:r>
            <a:r>
              <a:rPr lang="ru-RU" sz="2200" i="1" kern="1200" dirty="0" smtClean="0">
                <a:solidFill>
                  <a:srgbClr val="660066"/>
                </a:solidFill>
                <a:latin typeface="Georgia" panose="02040502050405020303" pitchFamily="18" charset="0"/>
              </a:rPr>
              <a:t>цивилизации - научить </a:t>
            </a:r>
            <a:r>
              <a:rPr lang="ru-RU" sz="2200" i="1" kern="1200" dirty="0">
                <a:solidFill>
                  <a:srgbClr val="660066"/>
                </a:solidFill>
                <a:latin typeface="Georgia" panose="02040502050405020303" pitchFamily="18" charset="0"/>
              </a:rPr>
              <a:t>человека </a:t>
            </a:r>
            <a:r>
              <a:rPr lang="ru-RU" sz="2200" i="1" kern="1200" dirty="0" smtClean="0">
                <a:solidFill>
                  <a:srgbClr val="660066"/>
                </a:solidFill>
                <a:latin typeface="Georgia" panose="02040502050405020303" pitchFamily="18" charset="0"/>
              </a:rPr>
              <a:t>мыслить.</a:t>
            </a:r>
            <a:r>
              <a:rPr lang="ru-RU" sz="2200" i="1" kern="1200" dirty="0">
                <a:solidFill>
                  <a:srgbClr val="660066"/>
                </a:solidFill>
                <a:latin typeface="Georgia" panose="02040502050405020303" pitchFamily="18" charset="0"/>
              </a:rPr>
              <a:t/>
            </a:r>
            <a:br>
              <a:rPr lang="ru-RU" sz="2200" i="1" kern="1200" dirty="0">
                <a:solidFill>
                  <a:srgbClr val="660066"/>
                </a:solidFill>
                <a:latin typeface="Georgia" panose="02040502050405020303" pitchFamily="18" charset="0"/>
              </a:rPr>
            </a:br>
            <a:r>
              <a:rPr lang="ru-RU" sz="2200" i="1" kern="1200" dirty="0" smtClean="0">
                <a:solidFill>
                  <a:srgbClr val="660066"/>
                </a:solidFill>
                <a:latin typeface="Georgia" panose="02040502050405020303" pitchFamily="18" charset="0"/>
              </a:rPr>
              <a:t>Эдисон</a:t>
            </a:r>
            <a:endParaRPr lang="ru-RU" sz="2200" i="1" dirty="0">
              <a:solidFill>
                <a:srgbClr val="660066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7272808" cy="5454606"/>
          </a:xfrm>
          <a:effectLst>
            <a:softEdge rad="3175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20611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1964"/>
            <a:ext cx="8229600" cy="779834"/>
          </a:xfrm>
        </p:spPr>
        <p:txBody>
          <a:bodyPr/>
          <a:lstStyle/>
          <a:p>
            <a:pPr algn="r"/>
            <a:r>
              <a:rPr lang="ru-RU" sz="2400" i="1" dirty="0">
                <a:solidFill>
                  <a:srgbClr val="7030A0"/>
                </a:solidFill>
                <a:latin typeface="georgia" panose="02040502050405020303" pitchFamily="18" charset="0"/>
              </a:rPr>
              <a:t>Учитель и ученик растут вместе</a:t>
            </a:r>
            <a:r>
              <a:rPr lang="ru-RU" sz="240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...</a:t>
            </a:r>
            <a:r>
              <a:rPr lang="ru-RU" sz="2400" i="1" dirty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sz="2400" i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240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Конфуций</a:t>
            </a:r>
            <a:endParaRPr lang="ru-RU" sz="2400" i="1" dirty="0">
              <a:solidFill>
                <a:srgbClr val="7030A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67361"/>
            <a:ext cx="3466728" cy="4031873"/>
          </a:xfrm>
          <a:prstGeom prst="rect">
            <a:avLst/>
          </a:prstGeom>
          <a:gradFill flip="none" rotWithShape="1">
            <a:gsLst>
              <a:gs pos="6100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ТРКМ</a:t>
            </a:r>
          </a:p>
          <a:p>
            <a:pPr algn="ctr"/>
            <a:endParaRPr lang="ru-RU" sz="3200" dirty="0" smtClean="0">
              <a:latin typeface="Georgia" panose="02040502050405020303" pitchFamily="18" charset="0"/>
            </a:endParaRPr>
          </a:p>
          <a:p>
            <a:r>
              <a:rPr lang="ru-RU" sz="3200" dirty="0" smtClean="0">
                <a:latin typeface="Georgia" panose="02040502050405020303" pitchFamily="18" charset="0"/>
              </a:rPr>
              <a:t>ВЫЗОВ</a:t>
            </a:r>
          </a:p>
          <a:p>
            <a:endParaRPr lang="ru-RU" sz="3200" dirty="0">
              <a:latin typeface="Georgia" panose="02040502050405020303" pitchFamily="18" charset="0"/>
            </a:endParaRPr>
          </a:p>
          <a:p>
            <a:r>
              <a:rPr lang="ru-RU" sz="3200" dirty="0" smtClean="0">
                <a:latin typeface="Georgia" panose="02040502050405020303" pitchFamily="18" charset="0"/>
              </a:rPr>
              <a:t>РЕАЛИЗАЦИЯ (осмысление)</a:t>
            </a:r>
          </a:p>
          <a:p>
            <a:endParaRPr lang="ru-RU" sz="3200" dirty="0">
              <a:latin typeface="Georgia" panose="02040502050405020303" pitchFamily="18" charset="0"/>
            </a:endParaRPr>
          </a:p>
          <a:p>
            <a:r>
              <a:rPr lang="ru-RU" sz="3200" dirty="0" smtClean="0">
                <a:latin typeface="Georgia" panose="02040502050405020303" pitchFamily="18" charset="0"/>
              </a:rPr>
              <a:t>РЕФЛЕКСИЯ</a:t>
            </a: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3136" y="1267361"/>
            <a:ext cx="4690864" cy="4462760"/>
          </a:xfrm>
          <a:prstGeom prst="rect">
            <a:avLst/>
          </a:prstGeom>
          <a:gradFill flip="none" rotWithShape="1">
            <a:gsLst>
              <a:gs pos="5800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ТРАДИЦИОННЫЙ УРОК</a:t>
            </a:r>
          </a:p>
          <a:p>
            <a:pPr algn="ctr"/>
            <a:endParaRPr lang="ru-RU" sz="3200" dirty="0">
              <a:latin typeface="Georgia" panose="02040502050405020303" pitchFamily="18" charset="0"/>
            </a:endParaRPr>
          </a:p>
          <a:p>
            <a:pPr algn="r"/>
            <a:r>
              <a:rPr lang="ru-RU" sz="2800" dirty="0" smtClean="0">
                <a:latin typeface="Georgia" panose="02040502050405020303" pitchFamily="18" charset="0"/>
              </a:rPr>
              <a:t>Введение в проблему (актуализация)</a:t>
            </a:r>
            <a:endParaRPr lang="ru-RU" sz="2800" dirty="0">
              <a:latin typeface="Georgia" panose="02040502050405020303" pitchFamily="18" charset="0"/>
            </a:endParaRPr>
          </a:p>
          <a:p>
            <a:pPr algn="r"/>
            <a:endParaRPr lang="ru-RU" sz="2800" dirty="0" smtClean="0">
              <a:latin typeface="Georgia" panose="02040502050405020303" pitchFamily="18" charset="0"/>
            </a:endParaRPr>
          </a:p>
          <a:p>
            <a:pPr algn="r"/>
            <a:r>
              <a:rPr lang="ru-RU" sz="2800" dirty="0" smtClean="0">
                <a:latin typeface="Georgia" panose="02040502050405020303" pitchFamily="18" charset="0"/>
              </a:rPr>
              <a:t>Изучение нового материала</a:t>
            </a:r>
          </a:p>
          <a:p>
            <a:pPr algn="r"/>
            <a:endParaRPr lang="ru-RU" sz="2800" dirty="0" smtClean="0">
              <a:latin typeface="Georgia" panose="02040502050405020303" pitchFamily="18" charset="0"/>
            </a:endParaRPr>
          </a:p>
          <a:p>
            <a:pPr algn="r"/>
            <a:r>
              <a:rPr lang="ru-RU" sz="2800" dirty="0" smtClean="0">
                <a:latin typeface="Georgia" panose="02040502050405020303" pitchFamily="18" charset="0"/>
              </a:rPr>
              <a:t>Закрепление, проверка усвоения материала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411760" y="2348880"/>
            <a:ext cx="2952328" cy="27528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195856" y="3573016"/>
            <a:ext cx="2672288" cy="32548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843808" y="4824294"/>
            <a:ext cx="2016224" cy="37455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0" y="5594574"/>
            <a:ext cx="4355976" cy="523220"/>
          </a:xfrm>
          <a:prstGeom prst="rect">
            <a:avLst/>
          </a:prstGeom>
          <a:gradFill flip="none" rotWithShape="1">
            <a:gsLst>
              <a:gs pos="73000">
                <a:srgbClr val="F490E6">
                  <a:alpha val="47000"/>
                </a:srgb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! </a:t>
            </a:r>
            <a:r>
              <a:rPr lang="ru-RU" sz="28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Методические приемы</a:t>
            </a:r>
            <a:endParaRPr lang="ru-RU" sz="2800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62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/>
            </a:r>
            <a:br>
              <a:rPr lang="ru-RU" sz="2400" b="1" dirty="0" smtClean="0">
                <a:solidFill>
                  <a:srgbClr val="663300"/>
                </a:solidFill>
                <a:latin typeface="georgia" panose="02040502050405020303" pitchFamily="18" charset="0"/>
              </a:rPr>
            </a:br>
            <a:r>
              <a:rPr lang="ru-RU" sz="240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Уча </a:t>
            </a:r>
            <a:r>
              <a:rPr lang="ru-RU" sz="2400" i="1" dirty="0">
                <a:solidFill>
                  <a:srgbClr val="7030A0"/>
                </a:solidFill>
                <a:latin typeface="Georgia" panose="02040502050405020303" pitchFamily="18" charset="0"/>
              </a:rPr>
              <a:t>других, мы учимся сами</a:t>
            </a:r>
            <a:r>
              <a:rPr lang="ru-RU" sz="240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...</a:t>
            </a:r>
            <a:r>
              <a:rPr lang="ru-RU" sz="2400" i="1" dirty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sz="2400" i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240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Л</a:t>
            </a:r>
            <a:r>
              <a:rPr lang="ru-RU" sz="2400" i="1" dirty="0">
                <a:solidFill>
                  <a:srgbClr val="7030A0"/>
                </a:solidFill>
                <a:latin typeface="Georgia" panose="02040502050405020303" pitchFamily="18" charset="0"/>
              </a:rPr>
              <a:t>. Сенека</a:t>
            </a:r>
            <a:br>
              <a:rPr lang="ru-RU" sz="2400" i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endParaRPr lang="ru-RU" sz="2400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40768"/>
            <a:ext cx="8705588" cy="45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8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Приемы технологии развития критического мышления</a:t>
            </a:r>
            <a:endParaRPr lang="ru-RU" sz="2400" dirty="0">
              <a:solidFill>
                <a:srgbClr val="8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786380"/>
            <a:ext cx="8892480" cy="4555093"/>
          </a:xfrm>
          <a:prstGeom prst="rect">
            <a:avLst/>
          </a:prstGeom>
          <a:gradFill flip="none" rotWithShape="1">
            <a:gsLst>
              <a:gs pos="80000">
                <a:srgbClr val="F490E6">
                  <a:alpha val="30000"/>
                </a:srgb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Первый этап – «ВЫЗОВ»:</a:t>
            </a:r>
          </a:p>
          <a:p>
            <a:endParaRPr lang="ru-RU" sz="2800" b="1" dirty="0" smtClean="0">
              <a:solidFill>
                <a:srgbClr val="80000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i="1" dirty="0" smtClean="0"/>
              <a:t>«Кластер»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i="1" dirty="0" smtClean="0"/>
              <a:t>«Корзина идей» или «Мозговая атака»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i="1" dirty="0" smtClean="0"/>
              <a:t>Прогнозирование по иллюстрации или заголовку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i="1" dirty="0" smtClean="0"/>
              <a:t>Игра «Верите ли…?»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i="1" dirty="0" smtClean="0"/>
              <a:t>Таблица «Знаю- хочу узнать – узнал»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i="1" dirty="0" smtClean="0"/>
              <a:t>Прием «Дерево предсказаний»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i="1" dirty="0" smtClean="0"/>
              <a:t>Прием «Ассоциация»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i="1" dirty="0" smtClean="0"/>
              <a:t>Прием «Отсроченная догадка»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i="1" dirty="0" smtClean="0"/>
              <a:t>Прием «Театрализация»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405"/>
            <a:ext cx="8229600" cy="1143000"/>
          </a:xfrm>
        </p:spPr>
        <p:txBody>
          <a:bodyPr/>
          <a:lstStyle/>
          <a:p>
            <a:pPr algn="r"/>
            <a:r>
              <a:rPr lang="ru-RU" sz="20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Хорошие </a:t>
            </a:r>
            <a:r>
              <a:rPr lang="ru-RU" sz="2000" b="1" i="1" dirty="0">
                <a:solidFill>
                  <a:srgbClr val="7030A0"/>
                </a:solidFill>
                <a:latin typeface="georgia" panose="02040502050405020303" pitchFamily="18" charset="0"/>
              </a:rPr>
              <a:t>учителя создают хороших учеников</a:t>
            </a:r>
            <a:r>
              <a:rPr lang="ru-RU" sz="20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...</a:t>
            </a:r>
            <a:r>
              <a:rPr lang="ru-RU" sz="2000" b="1" i="1" dirty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sz="2000" b="1" i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</a:t>
            </a:r>
            <a:r>
              <a:rPr lang="ru-RU" sz="2000" b="1" i="1" dirty="0">
                <a:solidFill>
                  <a:srgbClr val="7030A0"/>
                </a:solidFill>
                <a:latin typeface="georgia" panose="02040502050405020303" pitchFamily="18" charset="0"/>
              </a:rPr>
              <a:t>. </a:t>
            </a:r>
            <a:r>
              <a:rPr lang="ru-RU" sz="20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Остроградский</a:t>
            </a:r>
            <a:r>
              <a:rPr lang="ru-RU" sz="2000" b="1" i="1" dirty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sz="2000" b="1" i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endParaRPr lang="ru-RU" sz="2000" b="1" i="1" dirty="0">
              <a:solidFill>
                <a:srgbClr val="7030A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96544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>
                <a:solidFill>
                  <a:srgbClr val="800000"/>
                </a:solidFill>
                <a:latin typeface="Georgia" panose="02040502050405020303" pitchFamily="18" charset="0"/>
              </a:rPr>
              <a:t>Составление КЛАСТЕРА:</a:t>
            </a:r>
            <a:r>
              <a:rPr lang="ru-RU" dirty="0" smtClean="0">
                <a:solidFill>
                  <a:srgbClr val="800000"/>
                </a:solidFill>
                <a:latin typeface="Georgia" panose="02040502050405020303" pitchFamily="18" charset="0"/>
              </a:rPr>
              <a:t>  </a:t>
            </a:r>
            <a:r>
              <a:rPr lang="ru-RU" sz="24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Урок литературы 5 класс.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Изучение рассказа И.С. Тургенева «Му-му»</a:t>
            </a:r>
            <a:endParaRPr lang="ru-RU" sz="2400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951820" y="3501008"/>
            <a:ext cx="3240360" cy="1080120"/>
          </a:xfrm>
          <a:prstGeom prst="ellipse">
            <a:avLst/>
          </a:prstGeom>
          <a:gradFill flip="none" rotWithShape="1">
            <a:gsLst>
              <a:gs pos="0">
                <a:srgbClr val="F490E6">
                  <a:tint val="66000"/>
                  <a:satMod val="160000"/>
                </a:srgbClr>
              </a:gs>
              <a:gs pos="50000">
                <a:srgbClr val="F490E6">
                  <a:tint val="44500"/>
                  <a:satMod val="160000"/>
                </a:srgbClr>
              </a:gs>
              <a:gs pos="100000">
                <a:srgbClr val="F490E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E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Герасим</a:t>
            </a:r>
            <a:endParaRPr lang="ru-RU" sz="36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55192" y="2539573"/>
            <a:ext cx="2818656" cy="102077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CE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Отношение к Татьяне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211960" y="2348880"/>
            <a:ext cx="3456384" cy="576064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CE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Портрет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713984" y="3438579"/>
            <a:ext cx="2386608" cy="936104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CE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Описание каморки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041" y="4208423"/>
            <a:ext cx="2808312" cy="136815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CE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Отношения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с дворовыми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47972" y="5301208"/>
            <a:ext cx="2489448" cy="15121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CE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Отношение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к барыне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940152" y="4869160"/>
            <a:ext cx="3024336" cy="105877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CE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Отношение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к Му-му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cxnSp>
        <p:nvCxnSpPr>
          <p:cNvPr id="13" name="Прямая со стрелкой 12"/>
          <p:cNvCxnSpPr>
            <a:stCxn id="4" idx="0"/>
          </p:cNvCxnSpPr>
          <p:nvPr/>
        </p:nvCxnSpPr>
        <p:spPr>
          <a:xfrm flipV="1">
            <a:off x="4572000" y="2924943"/>
            <a:ext cx="432048" cy="57606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6"/>
          </p:cNvCxnSpPr>
          <p:nvPr/>
        </p:nvCxnSpPr>
        <p:spPr>
          <a:xfrm flipV="1">
            <a:off x="6192180" y="4005064"/>
            <a:ext cx="521804" cy="3600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5"/>
            <a:endCxn id="11" idx="1"/>
          </p:cNvCxnSpPr>
          <p:nvPr/>
        </p:nvCxnSpPr>
        <p:spPr>
          <a:xfrm>
            <a:off x="5717640" y="4422948"/>
            <a:ext cx="665416" cy="60126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0" idx="0"/>
          </p:cNvCxnSpPr>
          <p:nvPr/>
        </p:nvCxnSpPr>
        <p:spPr>
          <a:xfrm>
            <a:off x="4355976" y="4581127"/>
            <a:ext cx="36720" cy="72008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195736" y="4217176"/>
            <a:ext cx="879181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5" idx="5"/>
          </p:cNvCxnSpPr>
          <p:nvPr/>
        </p:nvCxnSpPr>
        <p:spPr>
          <a:xfrm flipH="1" flipV="1">
            <a:off x="2861065" y="3410862"/>
            <a:ext cx="877449" cy="1582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6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6187</TotalTime>
  <Words>697</Words>
  <Application>Microsoft Office PowerPoint</Application>
  <PresentationFormat>Экран (4:3)</PresentationFormat>
  <Paragraphs>148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Calibri</vt:lpstr>
      <vt:lpstr>Cambria</vt:lpstr>
      <vt:lpstr>Georgia</vt:lpstr>
      <vt:lpstr>Georgia</vt:lpstr>
      <vt:lpstr>Perpetua</vt:lpstr>
      <vt:lpstr>PT Sans</vt:lpstr>
      <vt:lpstr>Times New Roman</vt:lpstr>
      <vt:lpstr>Verdana</vt:lpstr>
      <vt:lpstr>Wingdings</vt:lpstr>
      <vt:lpstr>Diseño predeterminado</vt:lpstr>
      <vt:lpstr>Презентация PowerPoint</vt:lpstr>
      <vt:lpstr>Без стремления к новому нет жизни, нет развития, нет прогресса. В.Г. Белинский</vt:lpstr>
      <vt:lpstr>Согласие между учителем и учеником и возможность для ученика думать самому составляют то, что зовётся умелым наставничеством.  Конфуций</vt:lpstr>
      <vt:lpstr>Кто ясно мыслит, тот ясно излагает.  Артур Шопенгауэр</vt:lpstr>
      <vt:lpstr>Чтобы быть хорошим преподавателем, нужно любить то, что преподаёшь, и любить тех, кому преподаёшь. В. Ключевский</vt:lpstr>
      <vt:lpstr>Важнейшая задача цивилизации - научить человека мыслить. Эдисон</vt:lpstr>
      <vt:lpstr>Учитель и ученик растут вместе... Конфуций</vt:lpstr>
      <vt:lpstr> Уча других, мы учимся сами... Л. Сенека </vt:lpstr>
      <vt:lpstr>Хорошие учителя создают хороших учеников... М. Остроградский </vt:lpstr>
      <vt:lpstr>Ученик - это не сосуд, который надо наполнить, а факел, который надо зажечь. Плутарх </vt:lpstr>
      <vt:lpstr>Учиться дозволено и у врага.  Овидий</vt:lpstr>
      <vt:lpstr>Воспитатель сам должен быть тем, чем он хочет сделать воспитанника…  В. Даль</vt:lpstr>
      <vt:lpstr>Где хороший учитель, там и хорошо воспитанные ученики. Д. Лихачёв</vt:lpstr>
      <vt:lpstr> Уча других, мы учимся сами... Л. Сенека </vt:lpstr>
      <vt:lpstr>Уча, учимся.  Сенека </vt:lpstr>
      <vt:lpstr> При изучении наук примеры полезнее правил.  Исаак Ньютон </vt:lpstr>
      <vt:lpstr>Презентация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User-PC</cp:lastModifiedBy>
  <cp:revision>892</cp:revision>
  <dcterms:created xsi:type="dcterms:W3CDTF">2010-05-23T14:28:12Z</dcterms:created>
  <dcterms:modified xsi:type="dcterms:W3CDTF">2019-10-03T10:49:36Z</dcterms:modified>
</cp:coreProperties>
</file>