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087CD-9638-4E9E-9C04-FD9A25781D0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55E8-9074-41F4-AFE9-F0C1B5052A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88137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3B0EB-6E13-4ABF-8517-2A7E4DD0E6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A9DE-05B4-4267-A464-B3967CB32B7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8122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AB42-C6BF-4E0B-8A4B-6401FA0E038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9FDA6-914D-4660-A7AA-955C4E77E2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14588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ABBB-33C8-472A-8D21-326714C06D7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16C7-EAF4-4311-BE0F-BDF3C53612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02195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2FD4-3568-469B-93F3-F19F1894862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9AACF-404C-4989-838D-338A7A7974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5195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5D5D-4591-487F-9202-096E9F8352C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5725-3018-4333-A930-E50A7EC0A1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8889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F04F-EED0-47E8-866C-B8EE5DE5D48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992A-0B6F-42CC-A890-CCB165CB02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63930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13CC6-1EEC-43DC-9C41-A4AA11C840C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31F9-C89E-4DD3-A756-1670ACC12B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78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2E3B-B1F2-48FA-AD64-3A3D308FEFA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FC4F-560A-4C02-B534-4AE100BEAB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0897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E99A-2BF1-4F0D-816E-8EF3929927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6E8E-B9B4-4511-B9A1-F7709F62CB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51959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8A98-C283-4964-9AA3-F59AD6E65F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7CA4-BB6E-4602-8D80-6A49DEBAF0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00189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5F53AC-0025-4E9F-9770-2FB61905169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A5DD25-430B-4E09-86CA-D795B20964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7728" y="476674"/>
            <a:ext cx="6552728" cy="7200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/>
              <a:t>Как я использую современные образовательные технологии и методики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412776"/>
            <a:ext cx="8229600" cy="4752528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600" b="1" i="1" dirty="0"/>
              <a:t>Технология дифференцированного физкультурного образования</a:t>
            </a:r>
          </a:p>
          <a:p>
            <a:pPr marL="609600" indent="-609600">
              <a:buNone/>
            </a:pPr>
            <a:r>
              <a:rPr lang="ru-RU" sz="1600" dirty="0"/>
              <a:t>Обучение двигательным действиям </a:t>
            </a:r>
          </a:p>
          <a:p>
            <a:r>
              <a:rPr lang="ru-RU" sz="1600" dirty="0"/>
              <a:t>     Обучение провожу целостным методом с последующей дифференциацией (выделяю детали техники и разделяю их по сложности) и затем интеграцией этих частей разными способами в зависимости от уровня технической подготовленности обучающихся, с целью более качественного выполнения упражнения. Обучение двигательным действиям предусматривает возможность выбора операций для решения тех или иных двигательных задач. В этом случае каждый обучаемый может освоить двигательное действие в предпочтительном для себя составе операций, что станет основой для формирования его индивидуального, самого эффективного, стиля деятельности.</a:t>
            </a:r>
          </a:p>
          <a:p>
            <a:pPr marL="609600" indent="-609600">
              <a:buNone/>
            </a:pPr>
            <a:r>
              <a:rPr lang="ru-RU" sz="1600" dirty="0"/>
              <a:t>Развитие физических качеств</a:t>
            </a:r>
          </a:p>
          <a:p>
            <a:pPr marL="609600" indent="-609600"/>
            <a:r>
              <a:rPr lang="ru-RU" sz="1600" dirty="0"/>
              <a:t>Дифференцированное развитие физических качеств, в группах разной подготовленности осуществляю с использованием как одинаковых, так и разных средств и методов, но величина нагрузки всегда планируется разная. В результате чего уровень физической подготовленности обучающихся существенно улучшается по сравнению с исходным уровнем. В более слабых группах дети раньше заканчивают выполнение заданий, у них остаётся больше времени на отдых и восстановление.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916C7-EAF4-4311-BE0F-BDF3C5361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456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464496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600" b="1" i="1" dirty="0"/>
              <a:t>Информационно-коммуникативные технологии</a:t>
            </a:r>
          </a:p>
          <a:p>
            <a:r>
              <a:rPr lang="ru-RU" sz="1600" dirty="0"/>
              <a:t>позволяют мне в процессе обучения, как в урочной, так и внеурочной деятельности, широко применять цифровые образовательные и Интернет-ресурсы, а именно:</a:t>
            </a:r>
          </a:p>
          <a:p>
            <a:pPr lvl="0"/>
            <a:r>
              <a:rPr lang="ru-RU" sz="1600" dirty="0"/>
              <a:t>в качестве подготовки рабочих программ, поурочных планов, дидактических материалов (тестовые задания), различных докладов, методических разработок</a:t>
            </a:r>
          </a:p>
          <a:p>
            <a:pPr lvl="0"/>
            <a:r>
              <a:rPr lang="ru-RU" sz="1600" dirty="0"/>
              <a:t>использование электронных учебников и образовательных ресурсов на электронных носителях в качестве наглядных пособий, с их иллюстративными, анимационными возможностями</a:t>
            </a:r>
          </a:p>
          <a:p>
            <a:pPr lvl="0"/>
            <a:r>
              <a:rPr lang="ru-RU" sz="1600" dirty="0"/>
              <a:t>использование программных ресурсов для создания собственных учебных пособий к урокам с помощью программ </a:t>
            </a:r>
            <a:r>
              <a:rPr lang="ru-RU" sz="1600" dirty="0" err="1"/>
              <a:t>Microsoft</a:t>
            </a:r>
            <a:r>
              <a:rPr lang="ru-RU" sz="1600" dirty="0"/>
              <a:t> </a:t>
            </a:r>
            <a:r>
              <a:rPr lang="ru-RU" sz="1600" dirty="0" err="1"/>
              <a:t>Word</a:t>
            </a:r>
            <a:r>
              <a:rPr lang="ru-RU" sz="1600" dirty="0"/>
              <a:t>,  </a:t>
            </a:r>
            <a:r>
              <a:rPr lang="ru-RU" sz="1600" dirty="0" err="1"/>
              <a:t>Microsoft</a:t>
            </a:r>
            <a:r>
              <a:rPr lang="ru-RU" sz="1600" dirty="0"/>
              <a:t> </a:t>
            </a:r>
            <a:r>
              <a:rPr lang="ru-RU" sz="1600" dirty="0" err="1"/>
              <a:t>Power</a:t>
            </a:r>
            <a:r>
              <a:rPr lang="ru-RU" sz="1600" dirty="0"/>
              <a:t> </a:t>
            </a:r>
            <a:r>
              <a:rPr lang="ru-RU" sz="1600" dirty="0" err="1"/>
              <a:t>Point</a:t>
            </a:r>
            <a:r>
              <a:rPr lang="ru-RU" sz="1600" dirty="0"/>
              <a:t>, </a:t>
            </a:r>
            <a:r>
              <a:rPr lang="ru-RU" sz="1600" dirty="0" err="1"/>
              <a:t>Microsoft</a:t>
            </a:r>
            <a:r>
              <a:rPr lang="ru-RU" sz="1600" dirty="0"/>
              <a:t> </a:t>
            </a:r>
            <a:r>
              <a:rPr lang="ru-RU" sz="1600" dirty="0" err="1"/>
              <a:t>Excel</a:t>
            </a:r>
            <a:r>
              <a:rPr lang="ru-RU" sz="1600" dirty="0"/>
              <a:t>, </a:t>
            </a:r>
            <a:r>
              <a:rPr lang="ru-RU" sz="1600" dirty="0" err="1"/>
              <a:t>Adobe</a:t>
            </a:r>
            <a:r>
              <a:rPr lang="ru-RU" sz="1600" dirty="0"/>
              <a:t> </a:t>
            </a:r>
            <a:r>
              <a:rPr lang="ru-RU" sz="1600" dirty="0" err="1"/>
              <a:t>Photoshop</a:t>
            </a:r>
            <a:r>
              <a:rPr lang="ru-RU" sz="1600" dirty="0"/>
              <a:t>,  </a:t>
            </a:r>
            <a:r>
              <a:rPr lang="ru-RU" sz="1600" dirty="0" err="1"/>
              <a:t>Adobe</a:t>
            </a:r>
            <a:r>
              <a:rPr lang="ru-RU" sz="1600" dirty="0"/>
              <a:t> </a:t>
            </a:r>
            <a:r>
              <a:rPr lang="ru-RU" sz="1600" dirty="0" err="1"/>
              <a:t>Premier</a:t>
            </a:r>
            <a:endParaRPr lang="ru-RU" sz="1600" dirty="0"/>
          </a:p>
          <a:p>
            <a:pPr lvl="0"/>
            <a:r>
              <a:rPr lang="ru-RU" sz="1600" dirty="0"/>
              <a:t>использование Интернет-ресурсов, для создания собственных учительских презентаций к урокам в качестве наглядности</a:t>
            </a:r>
          </a:p>
          <a:p>
            <a:pPr lvl="0"/>
            <a:r>
              <a:rPr lang="ru-RU" sz="1600" dirty="0"/>
              <a:t>использование сети Интернет для активного поиска необходимой информации</a:t>
            </a:r>
          </a:p>
          <a:p>
            <a:pPr lvl="0"/>
            <a:r>
              <a:rPr lang="ru-RU" sz="1600" dirty="0"/>
              <a:t>для участия в дистанционных олимпиадах, конференциях через сеть Интернет</a:t>
            </a:r>
          </a:p>
          <a:p>
            <a:pPr lvl="0"/>
            <a:r>
              <a:rPr lang="ru-RU" sz="1600" dirty="0"/>
              <a:t>для общения с коллегами и обмена опытом в сетевых сообществах</a:t>
            </a:r>
          </a:p>
          <a:p>
            <a:pPr marL="609600" indent="-609600">
              <a:buNone/>
            </a:pP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916C7-EAF4-4311-BE0F-BDF3C5361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647728" y="476674"/>
            <a:ext cx="6552728" cy="792087"/>
          </a:xfrm>
          <a:prstGeom prst="rect">
            <a:avLst/>
          </a:prstGeom>
          <a:ln w="9525" cap="flat" cmpd="sng" algn="ctr">
            <a:solidFill>
              <a:schemeClr val="accent1">
                <a:satMod val="120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Как я использую современные образовательные технологии и методики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048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9536" y="1340768"/>
            <a:ext cx="8229600" cy="4896544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600" b="1" i="1" dirty="0" err="1"/>
              <a:t>Здоровьесберегающие</a:t>
            </a:r>
            <a:r>
              <a:rPr lang="ru-RU" sz="1600" b="1" i="1" dirty="0"/>
              <a:t> технологии </a:t>
            </a:r>
          </a:p>
          <a:p>
            <a:r>
              <a:rPr lang="ru-RU" sz="1600" dirty="0"/>
              <a:t>Важное место в своей деятельности я отвожу </a:t>
            </a:r>
            <a:r>
              <a:rPr lang="ru-RU" sz="1600" dirty="0" err="1"/>
              <a:t>здоровьесберегающим</a:t>
            </a:r>
            <a:r>
              <a:rPr lang="ru-RU" sz="1600" dirty="0"/>
              <a:t> технологиям, цель которых, обеспечить школьнику возможность сохранения здоровья за период обучения в школе, сформировать у него необходимые знания, умения и навыки по здоровому образу жизни, научить использовать полученные знания в повседневной жизни. </a:t>
            </a:r>
            <a:r>
              <a:rPr lang="ru-RU" sz="1600" dirty="0" err="1"/>
              <a:t>Здоровьесберегающие</a:t>
            </a:r>
            <a:r>
              <a:rPr lang="ru-RU" sz="1600" dirty="0"/>
              <a:t> образовательные технологии являются самыми значимыми из всех технологий,  по степени влияния на здоровье учащихся, так как основаны на возрастных особенностях познавательной деятельности детей, оптимальном сочетании двигательных и статических нагрузок, обучении в малых группах, использовании наглядности и сочетании различных форм предоставления информации.</a:t>
            </a:r>
          </a:p>
          <a:p>
            <a:r>
              <a:rPr lang="ru-RU" sz="1600" dirty="0"/>
              <a:t> Педагогическая технология </a:t>
            </a:r>
            <a:r>
              <a:rPr lang="ru-RU" sz="1600" dirty="0" err="1"/>
              <a:t>здоровьесбережения</a:t>
            </a:r>
            <a:r>
              <a:rPr lang="ru-RU" sz="1600" dirty="0"/>
              <a:t> в моей деятельности включает в себя: знакомство с результатами медицинских осмотров детей; их учёт в учебно-воспитательной работе; помощь родителям в построении здоровой жизнедеятельности учащихся и семьи в целом; создание условий для заинтересованного отношения к учёбе. Одним из главных направлений </a:t>
            </a:r>
            <a:r>
              <a:rPr lang="ru-RU" sz="1600" dirty="0" err="1"/>
              <a:t>здоровьесбережения</a:t>
            </a:r>
            <a:r>
              <a:rPr lang="ru-RU" sz="1600" dirty="0"/>
              <a:t>  считаю создание здорового психологического климата на уроках. Так, ситуация успеха способствует формированию положительной мотивации к процессу обучения в целом, тем самым снижая эмоциональную напряженность, улучшая комфортность взаимоотношений всех участников образовательного процесса. 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916C7-EAF4-4311-BE0F-BDF3C5361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47728" y="404664"/>
            <a:ext cx="6552728" cy="792088"/>
          </a:xfrm>
          <a:prstGeom prst="rect">
            <a:avLst/>
          </a:prstGeom>
          <a:ln w="9525" cap="flat" cmpd="sng" algn="ctr">
            <a:solidFill>
              <a:schemeClr val="accent1">
                <a:satMod val="120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Как я использую современные образовательные технологии и методики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6349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3552" y="1484784"/>
            <a:ext cx="8229600" cy="4464496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600" b="1" i="1" dirty="0"/>
              <a:t>Игровые технологии</a:t>
            </a:r>
          </a:p>
          <a:p>
            <a:r>
              <a:rPr lang="ru-RU" sz="1600" dirty="0"/>
              <a:t>Применение игровых технологий с учетом возрастных особенностей не теряет актуальности. Каждому возрасту соответствует свой набор игр, хотя бывают и исключения. Игровая технология является уникальной формой обучения, которая позволяет сделать обычный урок интересным и увлекательным. Игровая деятельность на уроках физической культуры занимает важное место в образовательном процессе. Ценность игровой деятельности заключается в том, что она учитывает психолого-педагогическую природу ребенка, отвечает его потребностям и интересам. Игра формирует типовые навыки социального поведения, специфические системы ценностей, ориентацию на групповые и индивидуальные действия, развивает стереотипы поведения в человеческих общностях. Игровая деятельность на уроках в школе дает возможность повысить у обучающихся интерес к учебным занятиям. Позволяет усвоить большее количество информации, основанной на примерах конкретной деятельности, моделируемой в игре, помогает ребятам в процессе игры научиться принимать ответственные решения в сложных ситуациях. Использование игровых форм занятий ведет к повышению творческого потенциала обучаемых и к более глубокому, осмысленному и быстрому освоению материала.</a:t>
            </a:r>
          </a:p>
          <a:p>
            <a:pPr marL="609600" indent="-609600">
              <a:buNone/>
            </a:pPr>
            <a:endParaRPr lang="ru-RU" sz="2400" b="1" i="1" dirty="0"/>
          </a:p>
          <a:p>
            <a:pPr marL="609600" indent="-609600">
              <a:buFont typeface="+mj-lt"/>
              <a:buAutoNum type="arabicPeriod"/>
            </a:pPr>
            <a:endParaRPr lang="ru-RU" sz="2400" b="1" i="1" dirty="0"/>
          </a:p>
          <a:p>
            <a:pPr marL="609600" indent="-609600">
              <a:buFont typeface="+mj-lt"/>
              <a:buAutoNum type="arabicPeriod"/>
            </a:pPr>
            <a:endParaRPr lang="ru-RU" sz="2400" dirty="0"/>
          </a:p>
          <a:p>
            <a:pPr marL="609600" indent="-609600">
              <a:buFont typeface="+mj-lt"/>
              <a:buAutoNum type="arabicPeriod"/>
            </a:pPr>
            <a:endParaRPr lang="ru-RU" sz="2400" dirty="0"/>
          </a:p>
          <a:p>
            <a:pPr marL="609600" indent="-609600">
              <a:buFont typeface="+mj-lt"/>
              <a:buAutoNum type="arabicPeriod"/>
            </a:pPr>
            <a:endParaRPr lang="ru-RU" sz="2400" dirty="0"/>
          </a:p>
          <a:p>
            <a:pPr marL="609600" indent="-609600">
              <a:buFont typeface="+mj-lt"/>
              <a:buAutoNum type="arabicPeriod"/>
            </a:pPr>
            <a:endParaRPr lang="ru-RU" sz="2400" dirty="0"/>
          </a:p>
          <a:p>
            <a:pPr marL="609600" indent="-609600">
              <a:buFont typeface="+mj-lt"/>
              <a:buAutoNum type="arabicPeriod"/>
            </a:pPr>
            <a:endParaRPr lang="ru-RU" sz="2400" dirty="0"/>
          </a:p>
          <a:p>
            <a:pPr marL="609600" indent="-60960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916C7-EAF4-4311-BE0F-BDF3C5361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47728" y="404664"/>
            <a:ext cx="6552728" cy="792088"/>
          </a:xfrm>
          <a:prstGeom prst="rect">
            <a:avLst/>
          </a:prstGeom>
          <a:ln w="9525" cap="flat" cmpd="sng" algn="ctr">
            <a:solidFill>
              <a:schemeClr val="accent1">
                <a:satMod val="120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Как я использую современные образовательные технологии и методики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1068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3552" y="1340768"/>
            <a:ext cx="8229600" cy="5112568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400" b="1" i="1" dirty="0"/>
              <a:t>Метод проектов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1600" dirty="0"/>
              <a:t>Проекты на уроках физкультуры - это проекты по исследованию влияний ФК на организм человека, по исследованию истории спорта, подготовке и проведению соревнований и спортивных праздников и т.д. Применение технологии проектного обучения делает учебный процесс более увлекательным для учащихся: самостоятельный сбор учащимися материала по теме, теоретическое обоснование необходимости выполнения того или иного комплекса физических упражнений или овладения теми или иными физическими умениями и навыками для собственного совершенствования, воспитания волевых качеств. У учащихся при разработке собственного проекта закладываются основы знаний в применении разнообразных методик поддержания здоровья и физического совершенствования. Информация, самостоятельно добытая учащимися для собственных проектов, позволяет осознать жизненную необходимость приобретаемых на уроках двигательных умений. Ученики, таким образом, становятся компетентными и в теории предмета, что необходимо как условие грамотного изучения физических упражнений. Проектные технологии позволяют сделать из урока двигательной активности в урок образовательного направления. Для учащихся, имеющих ограничения в двигательной активности, такой вид деятельности дает возможность проявить себя.</a:t>
            </a:r>
          </a:p>
          <a:p>
            <a:pPr marL="609600" indent="-609600">
              <a:buFont typeface="+mj-lt"/>
              <a:buAutoNum type="arabicPeriod"/>
            </a:pPr>
            <a:r>
              <a:rPr lang="ru-RU" sz="1600" dirty="0"/>
              <a:t>Такая работа дает возможность осознать, что уроки физической культуры развивают не только физически, но и интеллектуально.</a:t>
            </a:r>
          </a:p>
          <a:p>
            <a:pPr marL="609600" indent="-609600">
              <a:buNone/>
            </a:pPr>
            <a:endParaRPr lang="ru-RU" sz="1400" dirty="0"/>
          </a:p>
          <a:p>
            <a:pPr marL="609600" indent="-609600">
              <a:buFont typeface="+mj-lt"/>
              <a:buAutoNum type="arabicPeriod"/>
            </a:pPr>
            <a:endParaRPr lang="ru-RU" sz="1400" dirty="0"/>
          </a:p>
          <a:p>
            <a:pPr marL="609600" indent="-609600">
              <a:buFont typeface="+mj-lt"/>
              <a:buAutoNum type="arabicPeriod"/>
            </a:pPr>
            <a:endParaRPr lang="ru-RU" sz="1400" dirty="0"/>
          </a:p>
          <a:p>
            <a:pPr marL="609600" indent="-609600">
              <a:buFont typeface="+mj-lt"/>
              <a:buAutoNum type="arabicPeriod"/>
            </a:pPr>
            <a:endParaRPr lang="ru-RU" sz="1400" dirty="0"/>
          </a:p>
          <a:p>
            <a:pPr marL="609600" indent="-609600">
              <a:buFont typeface="+mj-lt"/>
              <a:buAutoNum type="arabicPeriod"/>
            </a:pPr>
            <a:endParaRPr lang="ru-RU" sz="1400" dirty="0"/>
          </a:p>
          <a:p>
            <a:pPr marL="609600" indent="-609600"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916C7-EAF4-4311-BE0F-BDF3C5361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47728" y="404664"/>
            <a:ext cx="6552728" cy="792088"/>
          </a:xfrm>
          <a:prstGeom prst="rect">
            <a:avLst/>
          </a:prstGeom>
          <a:ln w="9525" cap="flat" cmpd="sng" algn="ctr">
            <a:solidFill>
              <a:schemeClr val="accent1">
                <a:satMod val="120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Как я использую современные образовательные технологии и методики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132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752528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400" b="1" i="1" dirty="0"/>
              <a:t>Технология личностно-ориентированного подхода</a:t>
            </a:r>
          </a:p>
          <a:p>
            <a:pPr>
              <a:buNone/>
            </a:pPr>
            <a:r>
              <a:rPr lang="ru-RU" sz="1400" dirty="0"/>
              <a:t>На уроках я применяю личностно - ориентированный подход, т.е. мои уроки ориентированы на личные показатели школьников. </a:t>
            </a:r>
          </a:p>
          <a:p>
            <a:pPr>
              <a:buNone/>
            </a:pPr>
            <a:r>
              <a:rPr lang="ru-RU" sz="1400" dirty="0"/>
              <a:t>Тем самым обеспечиваю максимально возможный для каждого учащегося уровень физического развития, показываю важность физического развития в процессе гармоничного развития личности.</a:t>
            </a:r>
          </a:p>
          <a:p>
            <a:pPr>
              <a:buNone/>
            </a:pPr>
            <a:r>
              <a:rPr lang="ru-RU" sz="1400" dirty="0"/>
              <a:t>Личностно - ориентированного воспитания по физической культуре направлены на :</a:t>
            </a:r>
          </a:p>
          <a:p>
            <a:r>
              <a:rPr lang="ru-RU" sz="1400" dirty="0"/>
              <a:t>- формирование знаний по физической культуре (образовательная деятельность);</a:t>
            </a:r>
          </a:p>
          <a:p>
            <a:r>
              <a:rPr lang="ru-RU" sz="1400" dirty="0"/>
              <a:t>- формирование здорового образа жизни (оздоровительная деятельность)</a:t>
            </a:r>
          </a:p>
          <a:p>
            <a:r>
              <a:rPr lang="ru-RU" sz="1400" dirty="0"/>
              <a:t>- формирование умений двигательной подготовленности (развивающая</a:t>
            </a:r>
          </a:p>
          <a:p>
            <a:r>
              <a:rPr lang="ru-RU" sz="1400" dirty="0"/>
              <a:t>деятельность);</a:t>
            </a:r>
          </a:p>
          <a:p>
            <a:r>
              <a:rPr lang="ru-RU" sz="1400" dirty="0"/>
              <a:t>- формирование культурологических стремлений и социально значимых</a:t>
            </a:r>
          </a:p>
          <a:p>
            <a:r>
              <a:rPr lang="ru-RU" sz="1400" dirty="0"/>
              <a:t>качеств личности (воспитательная деятельность).</a:t>
            </a:r>
          </a:p>
          <a:p>
            <a:pPr>
              <a:buNone/>
            </a:pPr>
            <a:r>
              <a:rPr lang="ru-RU" sz="1400" dirty="0"/>
              <a:t>Для урока физической культуры характерным является строгая регламентация деятельности занимающихся и дозирование нагрузки. Этим частично достигается оздоровительная направленность урока. Нельзя допускать перегрузки, которая может вызвать чрезмерное утомление, но не следует ограничиваться и очень слабой нагрузкой. В этом случае воздействие физических упражнений не будет оказывать правильного эффекта. Поэтому важным является использование личностно - ориентированного обучения.</a:t>
            </a:r>
          </a:p>
          <a:p>
            <a:pPr marL="609600" indent="-609600">
              <a:buNone/>
            </a:pP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916C7-EAF4-4311-BE0F-BDF3C53612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47728" y="404664"/>
            <a:ext cx="6552728" cy="792088"/>
          </a:xfrm>
          <a:prstGeom prst="rect">
            <a:avLst/>
          </a:prstGeom>
          <a:ln w="9525" cap="flat" cmpd="sng" algn="ctr">
            <a:solidFill>
              <a:schemeClr val="accent1">
                <a:satMod val="120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Как я использую современные образовательные технологии и методики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42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Литература 3</vt:lpstr>
      <vt:lpstr>Как я использую современные образовательные технологии и методики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я использую современные образовательные технологии и методики</dc:title>
  <dc:creator>1</dc:creator>
  <cp:lastModifiedBy>1</cp:lastModifiedBy>
  <cp:revision>1</cp:revision>
  <dcterms:created xsi:type="dcterms:W3CDTF">2019-03-04T19:03:03Z</dcterms:created>
  <dcterms:modified xsi:type="dcterms:W3CDTF">2019-03-04T19:03:10Z</dcterms:modified>
</cp:coreProperties>
</file>