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32-4DBC-AA71-FF87167CAC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32-4DBC-AA71-FF87167CAC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32-4DBC-AA71-FF87167CAC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32-4DBC-AA71-FF87167CAC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D-4409-9CF9-BA16EB3CB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0.7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1E-4AA6-B09B-1C8A1476FC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1E-4AA6-B09B-1C8A1476FC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F1E-4AA6-B09B-1C8A1476FC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35397119"/>
        <c:axId val="835396703"/>
      </c:barChart>
      <c:catAx>
        <c:axId val="83539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396703"/>
        <c:crosses val="autoZero"/>
        <c:auto val="1"/>
        <c:lblAlgn val="ctr"/>
        <c:lblOffset val="100"/>
        <c:noMultiLvlLbl val="0"/>
      </c:catAx>
      <c:valAx>
        <c:axId val="8353967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539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862A-AD10-4AD1-B641-DC7018F5920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B9F8EF-5462-4B8E-9811-82E59199FF90}">
      <dgm:prSet phldrT="[Текст]"/>
      <dgm:spPr/>
      <dgm:t>
        <a:bodyPr/>
        <a:lstStyle/>
        <a:p>
          <a:r>
            <a:rPr lang="en-US" dirty="0" smtClean="0"/>
            <a:t>I</a:t>
          </a:r>
          <a:endParaRPr lang="ru-RU" dirty="0"/>
        </a:p>
      </dgm:t>
    </dgm:pt>
    <dgm:pt modelId="{6ED53BA6-82FE-4CCB-89C9-CD54339C48FF}" type="parTrans" cxnId="{E9A93F91-7AE7-4990-AF31-56C55F407396}">
      <dgm:prSet/>
      <dgm:spPr/>
      <dgm:t>
        <a:bodyPr/>
        <a:lstStyle/>
        <a:p>
          <a:endParaRPr lang="ru-RU"/>
        </a:p>
      </dgm:t>
    </dgm:pt>
    <dgm:pt modelId="{6466DB9F-8870-431E-BABE-BFA5B8854A71}" type="sibTrans" cxnId="{E9A93F91-7AE7-4990-AF31-56C55F407396}">
      <dgm:prSet/>
      <dgm:spPr/>
      <dgm:t>
        <a:bodyPr/>
        <a:lstStyle/>
        <a:p>
          <a:endParaRPr lang="ru-RU"/>
        </a:p>
      </dgm:t>
    </dgm:pt>
    <dgm:pt modelId="{B4C23E27-4307-45CB-B3D9-2262559B00B9}">
      <dgm:prSet phldrT="[Текст]"/>
      <dgm:spPr/>
      <dgm:t>
        <a:bodyPr/>
        <a:lstStyle/>
        <a:p>
          <a:r>
            <a:rPr lang="en-US" dirty="0" smtClean="0"/>
            <a:t>II</a:t>
          </a:r>
          <a:endParaRPr lang="ru-RU" dirty="0"/>
        </a:p>
      </dgm:t>
    </dgm:pt>
    <dgm:pt modelId="{429DB494-687B-467D-9CB1-44A206869587}" type="parTrans" cxnId="{2D9B5E34-7E66-4562-B2A2-A67DC52C1D54}">
      <dgm:prSet/>
      <dgm:spPr/>
      <dgm:t>
        <a:bodyPr/>
        <a:lstStyle/>
        <a:p>
          <a:endParaRPr lang="ru-RU"/>
        </a:p>
      </dgm:t>
    </dgm:pt>
    <dgm:pt modelId="{359750B6-7F12-4670-9EC6-618ED8A50281}" type="sibTrans" cxnId="{2D9B5E34-7E66-4562-B2A2-A67DC52C1D54}">
      <dgm:prSet/>
      <dgm:spPr/>
      <dgm:t>
        <a:bodyPr/>
        <a:lstStyle/>
        <a:p>
          <a:endParaRPr lang="ru-RU"/>
        </a:p>
      </dgm:t>
    </dgm:pt>
    <dgm:pt modelId="{EAB8A8CB-5539-4CF3-8198-92B1E676BAE7}">
      <dgm:prSet phldrT="[Текст]"/>
      <dgm:spPr/>
      <dgm:t>
        <a:bodyPr/>
        <a:lstStyle/>
        <a:p>
          <a:r>
            <a:rPr lang="en-US" dirty="0" smtClean="0"/>
            <a:t>III</a:t>
          </a:r>
          <a:endParaRPr lang="ru-RU" dirty="0"/>
        </a:p>
      </dgm:t>
    </dgm:pt>
    <dgm:pt modelId="{5DF55E4E-199E-4F95-9D9E-0A58AFC4DD16}" type="parTrans" cxnId="{B6FBEE56-B13C-4A3C-BFF7-05C2CA56B238}">
      <dgm:prSet/>
      <dgm:spPr/>
      <dgm:t>
        <a:bodyPr/>
        <a:lstStyle/>
        <a:p>
          <a:endParaRPr lang="ru-RU"/>
        </a:p>
      </dgm:t>
    </dgm:pt>
    <dgm:pt modelId="{9F45E0A8-43C8-4A67-8F52-D1ACC2234DDF}" type="sibTrans" cxnId="{B6FBEE56-B13C-4A3C-BFF7-05C2CA56B238}">
      <dgm:prSet/>
      <dgm:spPr/>
      <dgm:t>
        <a:bodyPr/>
        <a:lstStyle/>
        <a:p>
          <a:endParaRPr lang="ru-RU"/>
        </a:p>
      </dgm:t>
    </dgm:pt>
    <dgm:pt modelId="{B2F8866E-48EE-4355-82CF-3EE5D310CBA2}">
      <dgm:prSet phldrT="[Текст]"/>
      <dgm:spPr/>
      <dgm:t>
        <a:bodyPr/>
        <a:lstStyle/>
        <a:p>
          <a:r>
            <a:rPr lang="en-US" dirty="0" smtClean="0"/>
            <a:t>IY</a:t>
          </a:r>
          <a:endParaRPr lang="ru-RU" dirty="0"/>
        </a:p>
      </dgm:t>
    </dgm:pt>
    <dgm:pt modelId="{BB8A6444-3BBB-4CAE-B628-E4C0DA499C72}" type="parTrans" cxnId="{0DEFC321-337C-48BB-8C11-D852C3AB5181}">
      <dgm:prSet/>
      <dgm:spPr/>
      <dgm:t>
        <a:bodyPr/>
        <a:lstStyle/>
        <a:p>
          <a:endParaRPr lang="ru-RU"/>
        </a:p>
      </dgm:t>
    </dgm:pt>
    <dgm:pt modelId="{DCC6934E-2818-42B4-AD0D-402E2F24212A}" type="sibTrans" cxnId="{0DEFC321-337C-48BB-8C11-D852C3AB5181}">
      <dgm:prSet/>
      <dgm:spPr/>
      <dgm:t>
        <a:bodyPr/>
        <a:lstStyle/>
        <a:p>
          <a:endParaRPr lang="ru-RU"/>
        </a:p>
      </dgm:t>
    </dgm:pt>
    <dgm:pt modelId="{93E8C91C-DA31-465F-80CE-E50431DC3FA8}" type="pres">
      <dgm:prSet presAssocID="{B715862A-AD10-4AD1-B641-DC7018F59206}" presName="Name0" presStyleCnt="0">
        <dgm:presLayoutVars>
          <dgm:dir/>
          <dgm:animLvl val="lvl"/>
          <dgm:resizeHandles val="exact"/>
        </dgm:presLayoutVars>
      </dgm:prSet>
      <dgm:spPr/>
    </dgm:pt>
    <dgm:pt modelId="{CEE86900-92F3-4FB0-9C87-E715F56B3BD9}" type="pres">
      <dgm:prSet presAssocID="{39B9F8EF-5462-4B8E-9811-82E59199FF9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D6C9A-544B-40F4-899E-FD8897D63A88}" type="pres">
      <dgm:prSet presAssocID="{6466DB9F-8870-431E-BABE-BFA5B8854A71}" presName="parTxOnlySpace" presStyleCnt="0"/>
      <dgm:spPr/>
    </dgm:pt>
    <dgm:pt modelId="{ACEDF287-742D-435B-A9AB-DC53304B8178}" type="pres">
      <dgm:prSet presAssocID="{B4C23E27-4307-45CB-B3D9-2262559B00B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2AE90-FCF4-421F-8FF8-7FACD1C82D93}" type="pres">
      <dgm:prSet presAssocID="{359750B6-7F12-4670-9EC6-618ED8A50281}" presName="parTxOnlySpace" presStyleCnt="0"/>
      <dgm:spPr/>
    </dgm:pt>
    <dgm:pt modelId="{100F2439-6A4F-4ED3-AD31-72C6552B0172}" type="pres">
      <dgm:prSet presAssocID="{EAB8A8CB-5539-4CF3-8198-92B1E676BAE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33392-DF93-4C3E-99B8-0D35086AE4A6}" type="pres">
      <dgm:prSet presAssocID="{9F45E0A8-43C8-4A67-8F52-D1ACC2234DDF}" presName="parTxOnlySpace" presStyleCnt="0"/>
      <dgm:spPr/>
    </dgm:pt>
    <dgm:pt modelId="{E95F8F3C-783E-4F8E-90D0-5A6344785DCA}" type="pres">
      <dgm:prSet presAssocID="{B2F8866E-48EE-4355-82CF-3EE5D310CBA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38E804-586D-47A4-B84E-83843B944BF8}" type="presOf" srcId="{EAB8A8CB-5539-4CF3-8198-92B1E676BAE7}" destId="{100F2439-6A4F-4ED3-AD31-72C6552B0172}" srcOrd="0" destOrd="0" presId="urn:microsoft.com/office/officeart/2005/8/layout/chevron1"/>
    <dgm:cxn modelId="{867A5974-D528-4E5E-B510-665A9FD3CBD0}" type="presOf" srcId="{B715862A-AD10-4AD1-B641-DC7018F59206}" destId="{93E8C91C-DA31-465F-80CE-E50431DC3FA8}" srcOrd="0" destOrd="0" presId="urn:microsoft.com/office/officeart/2005/8/layout/chevron1"/>
    <dgm:cxn modelId="{2D9B5E34-7E66-4562-B2A2-A67DC52C1D54}" srcId="{B715862A-AD10-4AD1-B641-DC7018F59206}" destId="{B4C23E27-4307-45CB-B3D9-2262559B00B9}" srcOrd="1" destOrd="0" parTransId="{429DB494-687B-467D-9CB1-44A206869587}" sibTransId="{359750B6-7F12-4670-9EC6-618ED8A50281}"/>
    <dgm:cxn modelId="{4CB90DA3-A4EB-43E9-8DE3-711D77B3E95B}" type="presOf" srcId="{B4C23E27-4307-45CB-B3D9-2262559B00B9}" destId="{ACEDF287-742D-435B-A9AB-DC53304B8178}" srcOrd="0" destOrd="0" presId="urn:microsoft.com/office/officeart/2005/8/layout/chevron1"/>
    <dgm:cxn modelId="{2BCFF83D-FCA5-492B-A74E-331EBD112916}" type="presOf" srcId="{39B9F8EF-5462-4B8E-9811-82E59199FF90}" destId="{CEE86900-92F3-4FB0-9C87-E715F56B3BD9}" srcOrd="0" destOrd="0" presId="urn:microsoft.com/office/officeart/2005/8/layout/chevron1"/>
    <dgm:cxn modelId="{0DEFC321-337C-48BB-8C11-D852C3AB5181}" srcId="{B715862A-AD10-4AD1-B641-DC7018F59206}" destId="{B2F8866E-48EE-4355-82CF-3EE5D310CBA2}" srcOrd="3" destOrd="0" parTransId="{BB8A6444-3BBB-4CAE-B628-E4C0DA499C72}" sibTransId="{DCC6934E-2818-42B4-AD0D-402E2F24212A}"/>
    <dgm:cxn modelId="{E9A93F91-7AE7-4990-AF31-56C55F407396}" srcId="{B715862A-AD10-4AD1-B641-DC7018F59206}" destId="{39B9F8EF-5462-4B8E-9811-82E59199FF90}" srcOrd="0" destOrd="0" parTransId="{6ED53BA6-82FE-4CCB-89C9-CD54339C48FF}" sibTransId="{6466DB9F-8870-431E-BABE-BFA5B8854A71}"/>
    <dgm:cxn modelId="{8F25D05C-F966-4D6D-A9C4-F1A3CAAA21A3}" type="presOf" srcId="{B2F8866E-48EE-4355-82CF-3EE5D310CBA2}" destId="{E95F8F3C-783E-4F8E-90D0-5A6344785DCA}" srcOrd="0" destOrd="0" presId="urn:microsoft.com/office/officeart/2005/8/layout/chevron1"/>
    <dgm:cxn modelId="{B6FBEE56-B13C-4A3C-BFF7-05C2CA56B238}" srcId="{B715862A-AD10-4AD1-B641-DC7018F59206}" destId="{EAB8A8CB-5539-4CF3-8198-92B1E676BAE7}" srcOrd="2" destOrd="0" parTransId="{5DF55E4E-199E-4F95-9D9E-0A58AFC4DD16}" sibTransId="{9F45E0A8-43C8-4A67-8F52-D1ACC2234DDF}"/>
    <dgm:cxn modelId="{FC7CC94D-1C28-414D-A9A3-DDA9D1988C81}" type="presParOf" srcId="{93E8C91C-DA31-465F-80CE-E50431DC3FA8}" destId="{CEE86900-92F3-4FB0-9C87-E715F56B3BD9}" srcOrd="0" destOrd="0" presId="urn:microsoft.com/office/officeart/2005/8/layout/chevron1"/>
    <dgm:cxn modelId="{4C5D33EF-E71F-46A9-BFA5-B91F84746D23}" type="presParOf" srcId="{93E8C91C-DA31-465F-80CE-E50431DC3FA8}" destId="{74AD6C9A-544B-40F4-899E-FD8897D63A88}" srcOrd="1" destOrd="0" presId="urn:microsoft.com/office/officeart/2005/8/layout/chevron1"/>
    <dgm:cxn modelId="{82B8779E-8348-4362-B0CD-1AB30B329A73}" type="presParOf" srcId="{93E8C91C-DA31-465F-80CE-E50431DC3FA8}" destId="{ACEDF287-742D-435B-A9AB-DC53304B8178}" srcOrd="2" destOrd="0" presId="urn:microsoft.com/office/officeart/2005/8/layout/chevron1"/>
    <dgm:cxn modelId="{60A8B345-A1DB-4F6F-9E81-AE3E0F877E14}" type="presParOf" srcId="{93E8C91C-DA31-465F-80CE-E50431DC3FA8}" destId="{97C2AE90-FCF4-421F-8FF8-7FACD1C82D93}" srcOrd="3" destOrd="0" presId="urn:microsoft.com/office/officeart/2005/8/layout/chevron1"/>
    <dgm:cxn modelId="{BC7DF3D2-D5C6-4834-91B2-44C12C215877}" type="presParOf" srcId="{93E8C91C-DA31-465F-80CE-E50431DC3FA8}" destId="{100F2439-6A4F-4ED3-AD31-72C6552B0172}" srcOrd="4" destOrd="0" presId="urn:microsoft.com/office/officeart/2005/8/layout/chevron1"/>
    <dgm:cxn modelId="{FDD94B6B-C408-4026-AF72-5B279B58CF7F}" type="presParOf" srcId="{93E8C91C-DA31-465F-80CE-E50431DC3FA8}" destId="{CE133392-DF93-4C3E-99B8-0D35086AE4A6}" srcOrd="5" destOrd="0" presId="urn:microsoft.com/office/officeart/2005/8/layout/chevron1"/>
    <dgm:cxn modelId="{DEE59755-6101-448F-A0EF-EFE0395F9D62}" type="presParOf" srcId="{93E8C91C-DA31-465F-80CE-E50431DC3FA8}" destId="{E95F8F3C-783E-4F8E-90D0-5A6344785DCA}" srcOrd="6" destOrd="0" presId="urn:microsoft.com/office/officeart/2005/8/layout/chevron1"/>
  </dgm:cxnLst>
  <dgm:bg>
    <a:solidFill>
      <a:schemeClr val="bg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86900-92F3-4FB0-9C87-E715F56B3BD9}">
      <dsp:nvSpPr>
        <dsp:cNvPr id="0" name=""/>
        <dsp:cNvSpPr/>
      </dsp:nvSpPr>
      <dsp:spPr>
        <a:xfrm>
          <a:off x="5046" y="1751547"/>
          <a:ext cx="2937821" cy="1175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</a:t>
          </a:r>
          <a:endParaRPr lang="ru-RU" sz="6500" kern="1200" dirty="0"/>
        </a:p>
      </dsp:txBody>
      <dsp:txXfrm>
        <a:off x="592610" y="1751547"/>
        <a:ext cx="1762693" cy="1175128"/>
      </dsp:txXfrm>
    </dsp:sp>
    <dsp:sp modelId="{ACEDF287-742D-435B-A9AB-DC53304B8178}">
      <dsp:nvSpPr>
        <dsp:cNvPr id="0" name=""/>
        <dsp:cNvSpPr/>
      </dsp:nvSpPr>
      <dsp:spPr>
        <a:xfrm>
          <a:off x="2649086" y="1751547"/>
          <a:ext cx="2937821" cy="1175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</a:t>
          </a:r>
          <a:endParaRPr lang="ru-RU" sz="6500" kern="1200" dirty="0"/>
        </a:p>
      </dsp:txBody>
      <dsp:txXfrm>
        <a:off x="3236650" y="1751547"/>
        <a:ext cx="1762693" cy="1175128"/>
      </dsp:txXfrm>
    </dsp:sp>
    <dsp:sp modelId="{100F2439-6A4F-4ED3-AD31-72C6552B0172}">
      <dsp:nvSpPr>
        <dsp:cNvPr id="0" name=""/>
        <dsp:cNvSpPr/>
      </dsp:nvSpPr>
      <dsp:spPr>
        <a:xfrm>
          <a:off x="5293126" y="1751547"/>
          <a:ext cx="2937821" cy="1175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III</a:t>
          </a:r>
          <a:endParaRPr lang="ru-RU" sz="6500" kern="1200" dirty="0"/>
        </a:p>
      </dsp:txBody>
      <dsp:txXfrm>
        <a:off x="5880690" y="1751547"/>
        <a:ext cx="1762693" cy="1175128"/>
      </dsp:txXfrm>
    </dsp:sp>
    <dsp:sp modelId="{E95F8F3C-783E-4F8E-90D0-5A6344785DCA}">
      <dsp:nvSpPr>
        <dsp:cNvPr id="0" name=""/>
        <dsp:cNvSpPr/>
      </dsp:nvSpPr>
      <dsp:spPr>
        <a:xfrm>
          <a:off x="7937166" y="1751547"/>
          <a:ext cx="2937821" cy="1175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IY</a:t>
          </a:r>
          <a:endParaRPr lang="ru-RU" sz="6500" kern="1200" dirty="0"/>
        </a:p>
      </dsp:txBody>
      <dsp:txXfrm>
        <a:off x="8524730" y="1751547"/>
        <a:ext cx="1762693" cy="1175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0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7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9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8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1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7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3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37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4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197917B-00E4-4657-89B8-0C3D40E5529E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9808D70-1547-4A14-BD5A-24738FA15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58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4361" y="2059732"/>
            <a:ext cx="9068586" cy="1871137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sz="5400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ДЕНЬ МАТЕРИ</a:t>
            </a:r>
            <a:endParaRPr lang="ru-RU" sz="5400" dirty="0">
              <a:solidFill>
                <a:schemeClr val="tx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930869"/>
            <a:ext cx="4232147" cy="1208395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latin typeface="Arial Black" panose="020B0A04020102020204" pitchFamily="34" charset="0"/>
              </a:rPr>
              <a:t>Выполнила:</a:t>
            </a:r>
          </a:p>
          <a:p>
            <a:r>
              <a:rPr lang="ru-RU" sz="1800" dirty="0" smtClean="0">
                <a:latin typeface="Arial Black" panose="020B0A04020102020204" pitchFamily="34" charset="0"/>
              </a:rPr>
              <a:t>Леонова Инна Николаевна</a:t>
            </a:r>
          </a:p>
          <a:p>
            <a:r>
              <a:rPr lang="ru-RU" sz="1800" dirty="0" smtClean="0">
                <a:latin typeface="Arial Black" panose="020B0A04020102020204" pitchFamily="34" charset="0"/>
              </a:rPr>
              <a:t>Тел. 89325330428</a:t>
            </a:r>
          </a:p>
          <a:p>
            <a:r>
              <a:rPr lang="en-US" sz="1800" dirty="0" smtClean="0">
                <a:latin typeface="Arial Black" panose="020B0A04020102020204" pitchFamily="34" charset="0"/>
              </a:rPr>
              <a:t>E-mail</a:t>
            </a:r>
            <a:r>
              <a:rPr lang="ru-RU" sz="1800" dirty="0" smtClean="0">
                <a:latin typeface="Arial Black" panose="020B0A04020102020204" pitchFamily="34" charset="0"/>
              </a:rPr>
              <a:t>: </a:t>
            </a:r>
            <a:r>
              <a:rPr lang="en-US" sz="1800" dirty="0" smtClean="0">
                <a:latin typeface="Arial Black" panose="020B0A04020102020204" pitchFamily="34" charset="0"/>
              </a:rPr>
              <a:t>inna.leonova1962@mail.ru</a:t>
            </a:r>
            <a:endParaRPr lang="ru-RU" sz="1800" dirty="0" smtClean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0853530" y="6612835"/>
            <a:ext cx="728870" cy="245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создан праздник для мам?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457787"/>
              </p:ext>
            </p:extLst>
          </p:nvPr>
        </p:nvGraphicFramePr>
        <p:xfrm>
          <a:off x="5465378" y="2103438"/>
          <a:ext cx="5659821" cy="293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7048" y="2427188"/>
            <a:ext cx="4908330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70% детей ответили, что не знают почему для мам был создан праздник, но хотели бы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20% детей ответили, что знают почему для мам был создан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10% детей ответили, что не знают почему для мам был создан праздник, им это не интересно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6800" y="642594"/>
            <a:ext cx="1005839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048" y="2319067"/>
            <a:ext cx="11051856" cy="35383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видеоролика « Пусть всегда будет мама» В ходе совместной проектной деятельности с детьми, родителями и педагогом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66800" y="642594"/>
            <a:ext cx="10058399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ЗАДАЧИ ПРОЕКТА</a:t>
            </a:r>
            <a:endParaRPr lang="ru-RU" sz="4800" dirty="0">
              <a:solidFill>
                <a:schemeClr val="tx1">
                  <a:lumMod val="8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048" y="2319067"/>
            <a:ext cx="11051856" cy="39492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для детей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Поставить проблемный вопрос в ходе подгрупповой беседы «Нет милее дружка, чем родная матушка»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дорожную карту реализации проекта с педагогом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Составить рассказ о своей маме «Моя мам, какая она?» в ходе подгрупповой бесед с педагогом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фильма «История возникновения праздника День матери» совместно с родителями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рисунок «Портрет моей мамочки» в ходе самостоятельной художественной деятельности</a:t>
            </a:r>
          </a:p>
          <a:p>
            <a:r>
              <a:rPr lang="ru-RU" dirty="0"/>
              <a:t>Поиграть в дидактическую игру «Мамин день» с педагогом</a:t>
            </a:r>
          </a:p>
          <a:p>
            <a:r>
              <a:rPr lang="ru-RU" dirty="0"/>
              <a:t>Создать подарок маме своими руками в ходе ручного труда</a:t>
            </a:r>
          </a:p>
          <a:p>
            <a:r>
              <a:rPr lang="ru-RU" dirty="0"/>
              <a:t>Разучить стихотворение о матери и рассказать на камеру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048" y="2362344"/>
            <a:ext cx="11051856" cy="41215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для родителей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дорожную карту реализации проекта в ходе онлайн- вебинара на платформе </a:t>
            </a:r>
            <a:r>
              <a:rPr lang="en-US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педагогом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Просмотреть мастер- класс о создании видеоролика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из предложенным фильм «История возникновения праздника День матери» и просмотреть с детьми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Разучить с ребенком стихотворение о матери и снять на камеру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7048" y="2343287"/>
            <a:ext cx="11144622" cy="41348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для воспитателей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проблемную ситуацию для постановки проблемного вопроса детьми на решение,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 деятельности</a:t>
            </a:r>
          </a:p>
          <a:p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дорожную карту проекта с детьми и родителями  </a:t>
            </a:r>
          </a:p>
          <a:p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подгрупповую беседу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«Моя мама, какая она?» с детьми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рисование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тему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моей мамочки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дидактическую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 « Мамин день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ручной труд для изготовления подарка для мамы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видеоматерьял от родителей</a:t>
            </a:r>
          </a:p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Монтировать видеоролик « Пусть всегда будет мама»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0986052" y="5857461"/>
            <a:ext cx="477078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8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4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2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81" y="631481"/>
            <a:ext cx="10058400" cy="68262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363494"/>
              </p:ext>
            </p:extLst>
          </p:nvPr>
        </p:nvGraphicFramePr>
        <p:xfrm>
          <a:off x="655982" y="1357453"/>
          <a:ext cx="10880035" cy="467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55981" y="658711"/>
            <a:ext cx="10880035" cy="68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981" y="1358823"/>
            <a:ext cx="10880035" cy="491655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nsportal.ru/sites/default/files/styles/media_gallery_large/public/gallery/2019/06/17/2845.jpg?itok=8CobrgF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1" b="100000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4" y="1325215"/>
            <a:ext cx="1806310" cy="13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jimcdn.com/app/cms/image/transf/dimension=1920x1024:format=png/path/s0f7c6f4a314e4db4/image/i3ace43abccda92fc/version/1517817376/ima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40" y="4682033"/>
            <a:ext cx="1907446" cy="11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1457739" y="4721049"/>
            <a:ext cx="1868557" cy="11512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263708" y="1838929"/>
            <a:ext cx="2947597" cy="2449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252870" y="6067911"/>
            <a:ext cx="7913857" cy="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647658" y="5123224"/>
            <a:ext cx="5320749" cy="9013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ПРОБЛЕМНОГО ВОПРОСА В ХОДЕ БЕСЕДЫ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www.thoughtco.com/thmb/EM-IZjAnGGkUNciLiRfxgzjFJBA=/5000x3332/filters:fill(auto,1)/miodrag-57cf05d83df78c71b66938c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4" y="2516685"/>
            <a:ext cx="4492487" cy="26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55981" y="677264"/>
            <a:ext cx="10880035" cy="647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II</a:t>
            </a:r>
            <a:r>
              <a:rPr lang="ru-RU" sz="4400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ЭТАП</a:t>
            </a:r>
            <a:endParaRPr lang="ru-RU" sz="4400" dirty="0">
              <a:solidFill>
                <a:schemeClr val="tx1">
                  <a:lumMod val="8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5981" y="1357453"/>
            <a:ext cx="10880035" cy="49179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s://nsportal.ru/sites/default/files/styles/media_gallery_large/public/gallery/2019/06/17/2845.jpg?itok=8CobrgF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91" b="100000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42" y="1220711"/>
            <a:ext cx="1806310" cy="13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image.jimcdn.com/app/cms/image/transf/dimension=1920x1024:format=png/path/s0f7c6f4a314e4db4/image/i3ace43abccda92fc/version/1517817376/ima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58" y="5157171"/>
            <a:ext cx="1695473" cy="98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ngarts.com/files/5/Mom-Dad-PNG-Transparent-Imag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73" y="4340383"/>
            <a:ext cx="1829442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7202372" y="1674468"/>
            <a:ext cx="3155389" cy="31357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920594" y="1789600"/>
            <a:ext cx="2992610" cy="2465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03227" y="5335075"/>
            <a:ext cx="6070374" cy="8204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ДОРОЖНОЙ КАРТЫ С ДЕТЬМИ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26" y="2346790"/>
            <a:ext cx="4240855" cy="2822819"/>
          </a:xfrm>
          <a:prstGeom prst="rect">
            <a:avLst/>
          </a:prstGeom>
        </p:spPr>
      </p:pic>
      <p:pic>
        <p:nvPicPr>
          <p:cNvPr id="1034" name="Picture 10" descr="https://mgimo.ru/upload/2020/04/zas-inno-08-0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96" y="2339101"/>
            <a:ext cx="4757629" cy="29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56902" y="5347193"/>
            <a:ext cx="6016699" cy="77868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СОЗДАНИИ ДОРОЖНОЙ КАРТЫ С РОДИТЕЛЯМИ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1105322" y="1674468"/>
            <a:ext cx="345209" cy="313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8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3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4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9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4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6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1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9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4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28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574" y="410818"/>
            <a:ext cx="11251096" cy="914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ЭТАП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nsportal.ru/sites/default/files/styles/media_gallery_large/public/gallery/2019/06/17/2845.jpg?itok=8Cobrg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1" b="100000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4" y="1219198"/>
            <a:ext cx="1806310" cy="13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age.jimcdn.com/app/cms/image/transf/dimension=1920x1024:format=png/path/s0f7c6f4a314e4db4/image/i3ace43abccda92fc/version/1517817376/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23" y="5121417"/>
            <a:ext cx="1907446" cy="11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www.pngarts.com/files/5/Mom-Dad-PNG-Transparent-Image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2" y="4818932"/>
            <a:ext cx="1477809" cy="14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934817" y="6347791"/>
            <a:ext cx="8521148" cy="3055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70922" y="5473148"/>
            <a:ext cx="6824869" cy="755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ПОДГРУППОВАЯ БЕСЕДА НА ТЕМУ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 Моя мам, какая она?»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1.bp.blogspot.com/-tJwuWbrWfG4/W_1IsPq4PwI/AAAAAAAAHUU/_rVJEMQmTeAaK5Etz5LpF1_sESW5_Xg8gCEwYBhgL/w1200-h630-p-k-no-nu/P15302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16" y="2439959"/>
            <a:ext cx="5690336" cy="29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16" y="2383659"/>
            <a:ext cx="5690335" cy="302972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559248" y="5480513"/>
            <a:ext cx="6824869" cy="75510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« Портрет моей мамочки»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15" y="2424263"/>
            <a:ext cx="5690336" cy="300406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547574" y="5479679"/>
            <a:ext cx="6824869" cy="72560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«Мамин день»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www.maam.ru/upload/blogs/detsad-271024-141737128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97" y="2447344"/>
            <a:ext cx="5690337" cy="303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547574" y="5509191"/>
            <a:ext cx="6795998" cy="683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Ручной труд- изготовление подарка маме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18">
            <a:extLst>
              <a:ext uri="{FF2B5EF4-FFF2-40B4-BE49-F238E27FC236}">
                <a16:creationId xmlns:a16="http://schemas.microsoft.com/office/drawing/2014/main" id="{E026036E-9ADE-48BB-B2C0-50DAA975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14" y="2334230"/>
            <a:ext cx="5728118" cy="30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94270" y="5530463"/>
            <a:ext cx="6772650" cy="6397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Съемка детей для видеоролика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14">
            <a:extLst>
              <a:ext uri="{FF2B5EF4-FFF2-40B4-BE49-F238E27FC236}">
                <a16:creationId xmlns:a16="http://schemas.microsoft.com/office/drawing/2014/main" id="{17187DDF-50F9-45D5-BFF8-24EDDB197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32" y="2333284"/>
            <a:ext cx="5884317" cy="31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549700" y="5553719"/>
            <a:ext cx="6772650" cy="63971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онлайн- монтаж ролика</a:t>
            </a:r>
            <a:endParaRPr lang="ru-RU" sz="24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0574" y="436650"/>
            <a:ext cx="11251096" cy="91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IY </a:t>
            </a:r>
            <a:r>
              <a:rPr lang="ru-RU" sz="4800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ЭТАП</a:t>
            </a:r>
            <a:endParaRPr lang="ru-RU" sz="4800" dirty="0">
              <a:solidFill>
                <a:schemeClr val="tx1">
                  <a:lumMod val="8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C3C6AA18-3096-43B7-88FB-66FAC555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32" y="2307531"/>
            <a:ext cx="5834823" cy="32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2592180" y="5503880"/>
            <a:ext cx="6771139" cy="63971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ПРОСМОТР ВИДЕОРОЛИКА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ttps://ds03.infourok.ru/uploads/ex/11ee/0005cac5-3f1f46e7/img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775">
            <a:off x="6890596" y="3099406"/>
            <a:ext cx="1284494" cy="80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трелка вправо 38"/>
          <p:cNvSpPr/>
          <p:nvPr/>
        </p:nvSpPr>
        <p:spPr>
          <a:xfrm>
            <a:off x="10844909" y="1659833"/>
            <a:ext cx="728870" cy="245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199569" y="1683256"/>
            <a:ext cx="3402804" cy="232664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458409" y="1463217"/>
            <a:ext cx="3723861" cy="255767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9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2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9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3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1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6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1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6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1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2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17" y="471055"/>
            <a:ext cx="11194473" cy="942109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ИТОГОВЫЙ ОПРОС</a:t>
            </a:r>
            <a:endParaRPr lang="ru-RU" b="1" dirty="0">
              <a:solidFill>
                <a:schemeClr val="tx1">
                  <a:lumMod val="8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52458"/>
              </p:ext>
            </p:extLst>
          </p:nvPr>
        </p:nvGraphicFramePr>
        <p:xfrm>
          <a:off x="1066800" y="1593274"/>
          <a:ext cx="9795164" cy="286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27362" y="4530438"/>
            <a:ext cx="2362202" cy="1745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 детей ответили, знаю почему для мам создали праздник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5591" y="4530437"/>
            <a:ext cx="2306782" cy="1745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детей ответили, знаю почему для мам создали праздник, но их поздравляют еще и 8 марта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8401" y="4530437"/>
            <a:ext cx="2299854" cy="1745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детей ответили, не знаю почему для мам создали праздник, не участвовал в проекте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0861964" y="5933963"/>
            <a:ext cx="728870" cy="245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8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4361" y="2059732"/>
            <a:ext cx="9068586" cy="1871137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sz="4800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СПАСИБО ЗА УЧАСТИЕ В ПРОЕКТЕ</a:t>
            </a:r>
            <a:endParaRPr lang="ru-RU" sz="4800" dirty="0">
              <a:solidFill>
                <a:schemeClr val="tx1">
                  <a:lumMod val="8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930869"/>
            <a:ext cx="4232147" cy="120839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связи: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Леонова Инна Николаевна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Тел. 89325330428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inna.leonova1962@mail.ru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122</TotalTime>
  <Words>449</Words>
  <Application>Microsoft Office PowerPoint</Application>
  <PresentationFormat>Широкоэкранный</PresentationFormat>
  <Paragraphs>64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Century Gothic</vt:lpstr>
      <vt:lpstr>Times New Roman</vt:lpstr>
      <vt:lpstr>Савон</vt:lpstr>
      <vt:lpstr>ДЕНЬ МАТЕРИ</vt:lpstr>
      <vt:lpstr>ПРОБЛЕМНЫЙ ВОПРОС: Почему  был создан праздник для мам?</vt:lpstr>
      <vt:lpstr>Этапы проекта</vt:lpstr>
      <vt:lpstr>III  ЭТАП</vt:lpstr>
      <vt:lpstr>ИТОГОВЫЙ ОПРОС</vt:lpstr>
      <vt:lpstr>СПАСИБО ЗА УЧАСТИЕ В ПРОЕКТЕ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Admin</dc:creator>
  <cp:lastModifiedBy>Admin</cp:lastModifiedBy>
  <cp:revision>15</cp:revision>
  <dcterms:created xsi:type="dcterms:W3CDTF">2020-09-05T19:52:13Z</dcterms:created>
  <dcterms:modified xsi:type="dcterms:W3CDTF">2020-09-16T08:27:29Z</dcterms:modified>
</cp:coreProperties>
</file>