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>
  <p:normalViewPr>
    <p:restoredLeft sz="15560"/>
    <p:restoredTop sz="94698"/>
  </p:normalViewPr>
  <p:slideViewPr>
    <p:cSldViewPr>
      <p:cViewPr varScale="1">
        <p:scale>
          <a:sx n="114" d="100"/>
          <a:sy n="114" d="100"/>
        </p:scale>
        <p:origin x="-1524" y="-10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192" cy="73736192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presProps" Target="presProps.xml"  /><Relationship Id="rId13" Type="http://schemas.openxmlformats.org/officeDocument/2006/relationships/viewProps" Target="viewProps.xml"  /><Relationship Id="rId14" Type="http://schemas.openxmlformats.org/officeDocument/2006/relationships/theme" Target="theme/theme1.xml"  /><Relationship Id="rId15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347C-FF68-40E0-8437-B1DC3024F1B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A791-1A4E-4A43-9DED-AD14E9729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347C-FF68-40E0-8437-B1DC3024F1B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A791-1A4E-4A43-9DED-AD14E9729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347C-FF68-40E0-8437-B1DC3024F1B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A791-1A4E-4A43-9DED-AD14E9729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347C-FF68-40E0-8437-B1DC3024F1B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A791-1A4E-4A43-9DED-AD14E9729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347C-FF68-40E0-8437-B1DC3024F1B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A791-1A4E-4A43-9DED-AD14E9729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347C-FF68-40E0-8437-B1DC3024F1B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A791-1A4E-4A43-9DED-AD14E9729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347C-FF68-40E0-8437-B1DC3024F1B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A791-1A4E-4A43-9DED-AD14E9729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347C-FF68-40E0-8437-B1DC3024F1B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03A791-1A4E-4A43-9DED-AD14E9729E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347C-FF68-40E0-8437-B1DC3024F1B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A791-1A4E-4A43-9DED-AD14E9729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347C-FF68-40E0-8437-B1DC3024F1B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E03A791-1A4E-4A43-9DED-AD14E9729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053347C-FF68-40E0-8437-B1DC3024F1B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3A791-1A4E-4A43-9DED-AD14E9729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53347C-FF68-40E0-8437-B1DC3024F1B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E03A791-1A4E-4A43-9DED-AD14E9729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6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hyperlink" Target="https://ru.wikipedia.org/w/index.php?title=%D0%9C%D0%B5%D1%82%D0%BE%D0%B4%D1%8B_%D0%B3%D0%B5%D0%BD%D0%B5%D1%82%D0%B8%D1%87%D0%B5%D1%81%D0%BA%D0%BE%D0%B9_%D0%B8%D0%BD%D0%B6%D0%B5%D0%BD%D0%B5%D1%80%D0%B8%D0%B8&amp;action=edit&amp;redlink=1" TargetMode="External" /><Relationship Id="rId3" Type="http://schemas.openxmlformats.org/officeDocument/2006/relationships/hyperlink" Target="https://ru.wikipedia.org/wiki/%D0%90%D0%BD%D0%B3%D0%BB%D0%B8%D0%B9%D1%81%D0%BA%D0%B8%D0%B9_%D1%8F%D0%B7%D1%8B%D0%BA" TargetMode="External" /><Relationship Id="rId4" Type="http://schemas.openxmlformats.org/officeDocument/2006/relationships/hyperlink" Target="https://en.wikipedia.org/wiki/Genetic_engineering_techniques" TargetMode="External" /><Relationship Id="rId5" Type="http://schemas.openxmlformats.org/officeDocument/2006/relationships/hyperlink" Target="https://ru.wikipedia.org/wiki/%D0%92%D0%B5%D0%BA%D1%82%D0%BE%D1%80_(%D0%B1%D0%B8%D0%BE%D0%BB%D0%BE%D0%B3%D0%B8%D1%8F)" TargetMode="External" /><Relationship Id="rId6" Type="http://schemas.openxmlformats.org/officeDocument/2006/relationships/image" Target="../media/image2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jpe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jpe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643050"/>
            <a:ext cx="8572092" cy="2301240"/>
          </a:xfrm>
        </p:spPr>
        <p:txBody>
          <a:bodyPr/>
          <a:lstStyle/>
          <a:p>
            <a:pPr algn="ctr"/>
            <a:r>
              <a:rPr lang="ru-RU" b="0" u="heavy" dirty="0" smtClean="0">
                <a:effectLst/>
              </a:rPr>
              <a:t>Проект по Биологии</a:t>
            </a:r>
            <a:endParaRPr lang="ru-RU" b="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214686"/>
            <a:ext cx="6480048" cy="1752600"/>
          </a:xfrm>
          <a:effectLst>
            <a:softEdge rad="127000"/>
          </a:effectLst>
        </p:spPr>
        <p:txBody>
          <a:bodyPr/>
          <a:lstStyle/>
          <a:p>
            <a:r>
              <a:rPr lang="ru-RU" b="1" dirty="0" smtClean="0"/>
              <a:t>На тему: Развитие генной инженерии в разделе медицины,  лечение генетических заболеваний.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Заключение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В целом, по мнению исследователей, важно четко различать две разные цели генной терапии - коррекцию генетических дефектов в клетках уже родившегося человека и коррекцию в клетках зародыша или на самых ранних стадиях развития зиготы (клетки, образующейся в результате оплодотворения). До сих пор первая цель практически не вызывала сомнений, тогда как второй вариант большинство исследователей </a:t>
            </a:r>
            <a:r>
              <a:rPr lang="ru-RU" sz="1600" dirty="0" smtClean="0"/>
              <a:t>либо отвергают, либо относятся к нему весь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1026" name="Picture 2" descr="Картинки по запросу &quot;Гены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00438"/>
            <a:ext cx="4643470" cy="2908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Введение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Цель: Определить значение генной инженерии в истории человечества и определить ее важность.</a:t>
            </a:r>
          </a:p>
          <a:p>
            <a:r>
              <a:rPr lang="ru-RU" sz="2000" dirty="0" smtClean="0"/>
              <a:t>Задачи:</a:t>
            </a:r>
          </a:p>
          <a:p>
            <a:r>
              <a:rPr lang="ru-RU" sz="2000" dirty="0" smtClean="0"/>
              <a:t> 1. Определить начало развития генной инженерии, изучив литературу по выбранной теме.</a:t>
            </a:r>
          </a:p>
          <a:p>
            <a:r>
              <a:rPr lang="ru-RU" sz="2000" dirty="0" smtClean="0"/>
              <a:t>2. Определить важность генной инженерии, изучив литературные источники.</a:t>
            </a:r>
          </a:p>
          <a:p>
            <a:r>
              <a:rPr lang="ru-RU" sz="2000" dirty="0" smtClean="0"/>
              <a:t>3. Выяснить, как генная инженерия повлияла и может повлиять на общество и человечество в целом.</a:t>
            </a:r>
          </a:p>
          <a:p>
            <a:r>
              <a:rPr lang="ru-RU" sz="2000" dirty="0" smtClean="0"/>
              <a:t>4. Разъяснить понятие “Генная инженерия” и генетики в целом.</a:t>
            </a:r>
          </a:p>
          <a:p>
            <a:r>
              <a:rPr lang="ru-RU" sz="2000" dirty="0" smtClean="0"/>
              <a:t>5.Выявить развитие генной инженерии в разделе медицина в  лечении генетических заболеваний.</a:t>
            </a:r>
          </a:p>
          <a:p>
            <a:r>
              <a:rPr lang="ru-RU" sz="2000" dirty="0" smtClean="0"/>
              <a:t>Актуальность: Данная наука, будет актуальна до самого заката человеческой цивилизации. Так как генная инженерия может помочь решить огромное количество проблем человечества.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sz="2800"/>
              <a:t>Теоретическая чать</a:t>
            </a:r>
            <a:endParaRPr lang="ru-RU" sz="28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3286148" cy="4500594"/>
          </a:xfrm>
        </p:spPr>
        <p:txBody>
          <a:bodyPr>
            <a:noAutofit/>
          </a:bodyPr>
          <a:lstStyle/>
          <a:p>
            <a:pPr>
              <a:buNone/>
              <a:defRPr/>
            </a:pPr>
            <a:endParaRPr lang="ru-RU" sz="1400"/>
          </a:p>
          <a:p>
            <a:pPr>
              <a:buNone/>
              <a:defRPr/>
            </a:pPr>
            <a:r>
              <a:rPr lang="ru-RU" sz="1400"/>
              <a:t>1.1. Определение генной инженерии.</a:t>
            </a:r>
            <a:endParaRPr lang="ru-RU" sz="1400"/>
          </a:p>
          <a:p>
            <a:pPr>
              <a:buNone/>
              <a:defRPr/>
            </a:pPr>
            <a:r>
              <a:rPr lang="ru-RU" sz="1400"/>
              <a:t>      Генетическая инжене́рия (генная инженерия) — совокупность приёмов, методов и технологий получения рекомбинантных РНК и ДНК, выделения генов из организма (клеток), осуществления манипуляций с генами, введения их в другие организмы и выращивания искусственных организмов после удаления выбранных генов из ДНК.Генетическая инженерия не является наукой в широком смысле, но является инструментом биотехнологии, используя методы таких биологических наук, как молекулярная и клеточная биология, генетика, микробиология, вирусология.</a:t>
            </a:r>
            <a:endParaRPr lang="ru-RU" sz="1400"/>
          </a:p>
        </p:txBody>
      </p:sp>
      <p:pic>
        <p:nvPicPr>
          <p:cNvPr id="1026" name="Picture 2" descr="Картинки по запросу ген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3500430" y="1214422"/>
            <a:ext cx="5414170" cy="32861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Теоретическая часть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7467600" cy="240030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Все </a:t>
            </a:r>
            <a:r>
              <a:rPr lang="ru-RU" dirty="0" smtClean="0">
                <a:hlinkClick r:id="rId2" tooltip="Методы генетической инженерии (страница отсутствует)"/>
              </a:rPr>
              <a:t>методы генетической инженерии</a:t>
            </a:r>
            <a:r>
              <a:rPr lang="ru-RU" dirty="0" smtClean="0"/>
              <a:t> (</a:t>
            </a:r>
            <a:r>
              <a:rPr lang="ru-RU" dirty="0" smtClean="0">
                <a:hlinkClick r:id="rId3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>
                <a:hlinkClick r:id="rId4" tooltip="en:Genetic engineering techniques"/>
              </a:rPr>
              <a:t>Genetic</a:t>
            </a:r>
            <a:r>
              <a:rPr lang="ru-RU" i="1" dirty="0" smtClean="0">
                <a:hlinkClick r:id="rId4" tooltip="en:Genetic engineering techniques"/>
              </a:rPr>
              <a:t> </a:t>
            </a:r>
            <a:r>
              <a:rPr lang="ru-RU" i="1" dirty="0" err="1" smtClean="0">
                <a:hlinkClick r:id="rId4" tooltip="en:Genetic engineering techniques"/>
              </a:rPr>
              <a:t>engineering</a:t>
            </a:r>
            <a:r>
              <a:rPr lang="ru-RU" i="1" dirty="0" smtClean="0">
                <a:hlinkClick r:id="rId4" tooltip="en:Genetic engineering techniques"/>
              </a:rPr>
              <a:t> </a:t>
            </a:r>
            <a:r>
              <a:rPr lang="ru-RU" i="1" dirty="0" err="1" smtClean="0">
                <a:hlinkClick r:id="rId4" tooltip="en:Genetic engineering techniques"/>
              </a:rPr>
              <a:t>techniques</a:t>
            </a:r>
            <a:r>
              <a:rPr lang="ru-RU" dirty="0" smtClean="0"/>
              <a:t>) применяются для осуществления одного из следующих этапов решения генно-инженерной задачи:</a:t>
            </a:r>
          </a:p>
          <a:p>
            <a:pPr lvl="0"/>
            <a:r>
              <a:rPr lang="ru-RU" dirty="0" smtClean="0"/>
              <a:t>Получение изолированного гена.</a:t>
            </a:r>
          </a:p>
          <a:p>
            <a:pPr lvl="0"/>
            <a:r>
              <a:rPr lang="ru-RU" dirty="0" smtClean="0"/>
              <a:t>Введение гена в </a:t>
            </a:r>
            <a:r>
              <a:rPr lang="ru-RU" dirty="0" smtClean="0">
                <a:hlinkClick r:id="rId5" tooltip="Вектор (биология)"/>
              </a:rPr>
              <a:t>вектор</a:t>
            </a:r>
            <a:r>
              <a:rPr lang="ru-RU" dirty="0" smtClean="0"/>
              <a:t> для переноса в организм.</a:t>
            </a:r>
          </a:p>
          <a:p>
            <a:pPr lvl="0"/>
            <a:r>
              <a:rPr lang="ru-RU" dirty="0" smtClean="0"/>
              <a:t>Перенос вектора с геном в модифицируемый организм.</a:t>
            </a:r>
          </a:p>
          <a:p>
            <a:pPr lvl="0"/>
            <a:r>
              <a:rPr lang="ru-RU" dirty="0" smtClean="0"/>
              <a:t>Преобразование клеток организма.</a:t>
            </a:r>
          </a:p>
          <a:p>
            <a:pPr lvl="0"/>
            <a:r>
              <a:rPr lang="ru-RU" dirty="0" smtClean="0"/>
              <a:t>Отбор генетически модифицированных организмов (</a:t>
            </a:r>
            <a:r>
              <a:rPr lang="ru-RU" b="1" dirty="0" smtClean="0"/>
              <a:t>ГМО</a:t>
            </a:r>
            <a:r>
              <a:rPr lang="ru-RU" dirty="0" smtClean="0"/>
              <a:t>) и устранение тех, которые не были успешно модифицированы.</a:t>
            </a:r>
          </a:p>
          <a:p>
            <a:endParaRPr lang="ru-RU" dirty="0"/>
          </a:p>
        </p:txBody>
      </p:sp>
      <p:pic>
        <p:nvPicPr>
          <p:cNvPr id="17410" name="Picture 2" descr="Похожее изображени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3500438"/>
            <a:ext cx="4286250" cy="240982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Практическая часть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700" dirty="0" smtClean="0"/>
              <a:t>Медицинская генетика изучает явления наследственности и изменчивости в различных популяциях людей, особенности проявления и развития нормальных (физических, творческих, интеллектуальных способностей) и патологических признаков, зависимость заболеваний от генетической предопределенности и условий окружающей среды, в том числе от социальных условий жизни. А также разрабатывает системы диагностики, лечения, профилактики и реабилитации, больных наследственными болезнями и диспансеризации их семей, изучает роль и механизмы наследственной предрасположенности при заболеваниях человека. </a:t>
            </a:r>
            <a:endParaRPr lang="ru-RU" sz="1700" dirty="0"/>
          </a:p>
        </p:txBody>
      </p:sp>
      <p:pic>
        <p:nvPicPr>
          <p:cNvPr id="6146" name="Picture 2" descr="Картинки по запросу &quot;Гены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214818"/>
            <a:ext cx="3786214" cy="23799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Практическая часть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Основным разделом медицинской генетики является клиническая генетика, которая изучает этиологию и патогенез наследственных болезней, изменчивость клинических проявлений и течения наследственной патологии и болезней, характеризующихся наследственным предрасположением, в зависимости от влияния генетических факторов и факторов окружающей среды, а также разрабатывает методы диагностики, лечения и профилактики этих болезней</a:t>
            </a:r>
            <a:endParaRPr lang="ru-RU" sz="1700" dirty="0"/>
          </a:p>
        </p:txBody>
      </p:sp>
      <p:pic>
        <p:nvPicPr>
          <p:cNvPr id="5122" name="Picture 2" descr="Картинки по запросу &quot;Гены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929066"/>
            <a:ext cx="4117191" cy="2533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Практическая часть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Медицинская генетика, составляя важнейшую часть теоретической медицины, рассматривает в связи с патологией вопросы: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</a:t>
            </a:r>
            <a:r>
              <a:rPr lang="ru-RU" sz="1600" dirty="0" smtClean="0"/>
              <a:t>• </a:t>
            </a:r>
            <a:r>
              <a:rPr lang="ru-RU" sz="1600" dirty="0" smtClean="0"/>
              <a:t>какие наследственные механизмы поддерживают гомеостаз организма и определяют здоровье индивида; </a:t>
            </a:r>
          </a:p>
          <a:p>
            <a:r>
              <a:rPr lang="ru-RU" sz="1600" dirty="0" smtClean="0"/>
              <a:t>• каково значение наследственных факторов (мутации или сочетание определенных аллелей) в этиологии болезней;</a:t>
            </a:r>
          </a:p>
          <a:p>
            <a:r>
              <a:rPr lang="ru-RU" sz="1600" dirty="0" smtClean="0"/>
              <a:t> • каково соотношение наследственных и средовых факторов в патогенезе болезней;</a:t>
            </a:r>
          </a:p>
          <a:p>
            <a:r>
              <a:rPr lang="ru-RU" sz="1600" dirty="0" smtClean="0"/>
              <a:t> • какова роль наследственных факторов в определении клинической картины болезней (и наследственных, и ненаследственных); • влияет ли (и если влияет, то как) наследственная конституция на процесс выздоровления человека и исход болезни;</a:t>
            </a:r>
          </a:p>
          <a:p>
            <a:r>
              <a:rPr lang="ru-RU" sz="1600" dirty="0" smtClean="0"/>
              <a:t> • как наследственность определяет специфику фармакологического и других видов лечения.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Заключение</a:t>
            </a:r>
            <a:endParaRPr lang="ru-RU" sz="2800" dirty="0"/>
          </a:p>
        </p:txBody>
      </p:sp>
      <p:pic>
        <p:nvPicPr>
          <p:cNvPr id="4" name="Содержимое 3" descr="shutterstock_7127815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71612"/>
            <a:ext cx="6357982" cy="406910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Заключение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050" dirty="0" smtClean="0"/>
              <a:t> </a:t>
            </a:r>
            <a:r>
              <a:rPr lang="ru-RU" sz="1100" b="1" dirty="0" smtClean="0"/>
              <a:t>Помощь бесплодным парам</a:t>
            </a:r>
            <a:endParaRPr lang="ru-RU" sz="1100" dirty="0" smtClean="0"/>
          </a:p>
          <a:p>
            <a:pPr fontAlgn="base">
              <a:buNone/>
            </a:pPr>
            <a:r>
              <a:rPr lang="ru-RU" sz="1100" dirty="0" smtClean="0"/>
              <a:t>             В конце прошлого века произошла сенсация - ученые из штата </a:t>
            </a:r>
            <a:r>
              <a:rPr lang="ru-RU" sz="1100" dirty="0" err="1" smtClean="0"/>
              <a:t>Нью</a:t>
            </a:r>
            <a:r>
              <a:rPr lang="ru-RU" sz="1100" dirty="0" smtClean="0"/>
              <a:t> Джерси в США помогли родиться детям, имеющим ДНК трех родителей.</a:t>
            </a:r>
          </a:p>
          <a:p>
            <a:pPr fontAlgn="base">
              <a:buNone/>
            </a:pPr>
            <a:r>
              <a:rPr lang="ru-RU" sz="1100" dirty="0" smtClean="0"/>
              <a:t>            Действительно, в Медицинском центре Института репродуктивной медицины и </a:t>
            </a:r>
            <a:r>
              <a:rPr lang="ru-RU" sz="1100" dirty="0" err="1" smtClean="0"/>
              <a:t>репродуктологии</a:t>
            </a:r>
            <a:r>
              <a:rPr lang="ru-RU" sz="1100" dirty="0" smtClean="0"/>
              <a:t> Святого </a:t>
            </a:r>
            <a:r>
              <a:rPr lang="ru-RU" sz="1100" dirty="0" err="1" smtClean="0"/>
              <a:t>Варнавы</a:t>
            </a:r>
            <a:r>
              <a:rPr lang="ru-RU" sz="1100" dirty="0" smtClean="0"/>
              <a:t>, благодаря методу так называемой </a:t>
            </a:r>
            <a:r>
              <a:rPr lang="ru-RU" sz="1100" dirty="0" err="1" smtClean="0"/>
              <a:t>ооплазменной</a:t>
            </a:r>
            <a:r>
              <a:rPr lang="ru-RU" sz="1100" dirty="0" smtClean="0"/>
              <a:t> трансплантации в 1997 году на свет появились 15 здоровых младенцев. Но речь шла о новом способе лечении бесплодия, чуть более усовершенствованном ЭКО. Цитоплазму  (желеобразный материал, окружающий ядро клетки)  трансплантировали из донорской яйцеклетки в яйцеклетку бесплодной женщины, которую уже затем оплодотворили и подсадили обратно в организм будущей матери. Таким образом, считают ученые, они помогли забеременеть женщинам, имеющим дефект яйцеклетки.</a:t>
            </a:r>
          </a:p>
          <a:p>
            <a:pPr fontAlgn="base">
              <a:buNone/>
            </a:pPr>
            <a:r>
              <a:rPr lang="ru-RU" sz="1100" dirty="0" smtClean="0"/>
              <a:t>             Споры о том, является ли эта технология недопустимым вмешательством в геном продолжаются.</a:t>
            </a:r>
          </a:p>
          <a:p>
            <a:pPr fontAlgn="base">
              <a:buNone/>
            </a:pPr>
            <a:r>
              <a:rPr lang="ru-RU" sz="1100" dirty="0" smtClean="0"/>
              <a:t>             Противники эксперимента говорят о том, что с </a:t>
            </a:r>
            <a:r>
              <a:rPr lang="ru-RU" sz="1100" dirty="0" err="1" smtClean="0"/>
              <a:t>ооплазмой</a:t>
            </a:r>
            <a:r>
              <a:rPr lang="ru-RU" sz="1100" dirty="0" smtClean="0"/>
              <a:t> в яйцеклетку могут быть внесены донорские митохондрии. Эти компоненты клетки обеспечивают ее энергетический обмен и обладают собственными генами, то есть, в данном случае, генами третьего лица. Отсюда и возник вызвавший споры тезис: «две матери – один отец».</a:t>
            </a:r>
          </a:p>
          <a:p>
            <a:pPr fontAlgn="base">
              <a:buNone/>
            </a:pPr>
            <a:r>
              <a:rPr lang="ru-RU" sz="1100" dirty="0" smtClean="0"/>
              <a:t>             В последние годы большую популярность также набирает генная терапия, то есть лечение тяжелых заболеваний при помощи генной инженерии. И это напрямую связано с внесением направленных изменений в геном человека. В медицинской литературе описаны различные способы доставки «исправленных» генов в организм человека, если доказано, что какой-то ген, имеющий дефект, приводит к развитию заболевания. Специалисты используют для этого кровь самого человека, клетки других органов и даже аэрозоли.</a:t>
            </a:r>
          </a:p>
          <a:p>
            <a:pPr fontAlgn="base">
              <a:buNone/>
            </a:pPr>
            <a:r>
              <a:rPr lang="ru-RU" sz="1100" dirty="0" smtClean="0"/>
              <a:t>             Как правило, при разработке и подборе генной терапии для тяжелых болезней ученые среди прочего выясняют: будет ли безопасна экспрессия (преобразование информации в белок или РНК) нового гена, насколько безопасно попадание реконструированного гена в другие ткани, как долго будет функционировать модифицированная клетка и будут ли атакованы новые клетки иммунной системой организма хозяина.</a:t>
            </a:r>
          </a:p>
          <a:p>
            <a:pPr fontAlgn="base">
              <a:buNone/>
            </a:pPr>
            <a:r>
              <a:rPr lang="ru-RU" sz="1100" dirty="0" smtClean="0"/>
              <a:t>             Считается, что большие перспективы есть у лечения таким способом онкологических заболеваний, тяжелых иммунодефицитов,  сахарного диабета и других серьезных недугов.</a:t>
            </a:r>
          </a:p>
          <a:p>
            <a:pPr fontAlgn="base">
              <a:buNone/>
            </a:pPr>
            <a:r>
              <a:rPr lang="ru-RU" sz="1100" dirty="0" smtClean="0"/>
              <a:t>             Однако особенностью генной терапии является экспериментальный подход. Это означает, что до конца не изученными являются последствия, которые влекут за собой манипуляции с генетическим материалом, - отмечают юристы.</a:t>
            </a:r>
          </a:p>
          <a:p>
            <a:pPr>
              <a:buNone/>
            </a:pPr>
            <a:endParaRPr lang="ru-RU" sz="1000" dirty="0"/>
          </a:p>
        </p:txBody>
      </p:sp>
    </p:spTree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Техничес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imess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60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Krokoz™ Inc.</ep:Company>
  <ep:Words>798</ep:Words>
  <ep:PresentationFormat>Экран (4:3)</ep:PresentationFormat>
  <ep:Paragraphs>46</ep:Paragraphs>
  <ep:Slides>10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10</vt:i4>
      </vt:variant>
    </vt:vector>
  </ep:HeadingPairs>
  <ep:TitlesOfParts>
    <vt:vector size="11" baseType="lpstr">
      <vt:lpstr>Техническая</vt:lpstr>
      <vt:lpstr>Проект по Биологии</vt:lpstr>
      <vt:lpstr>Введение</vt:lpstr>
      <vt:lpstr>Теоретическая чать</vt:lpstr>
      <vt:lpstr>Теоретическая часть</vt:lpstr>
      <vt:lpstr>Практическая часть</vt:lpstr>
      <vt:lpstr>Практическая часть</vt:lpstr>
      <vt:lpstr>Практическая часть</vt:lpstr>
      <vt:lpstr>Заключение</vt:lpstr>
      <vt:lpstr>Заключение</vt:lpstr>
      <vt:lpstr>Заключение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2019-12-22T19:21:45.000</dcterms:created>
  <dc:creator>Пользователь Windows</dc:creator>
  <cp:lastModifiedBy>Mvideo</cp:lastModifiedBy>
  <dcterms:modified xsi:type="dcterms:W3CDTF">2020-04-30T08:10:46.124</dcterms:modified>
  <cp:revision>10</cp:revision>
  <dc:title>Проект по Биологии</dc:title>
  <cp:version>0906.0100.01</cp:version>
</cp:coreProperties>
</file>