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CCDFA-7027-4A03-B98F-B963E5A839B4}" type="datetimeFigureOut">
              <a:rPr lang="ru-RU" smtClean="0"/>
              <a:t>14.02.2017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AD0E-61CA-4A0A-BD09-BC5C80C2DD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7297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CCDFA-7027-4A03-B98F-B963E5A839B4}" type="datetimeFigureOut">
              <a:rPr lang="ru-RU" smtClean="0"/>
              <a:t>14.02.2017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AD0E-61CA-4A0A-BD09-BC5C80C2DD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8406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CCDFA-7027-4A03-B98F-B963E5A839B4}" type="datetimeFigureOut">
              <a:rPr lang="ru-RU" smtClean="0"/>
              <a:t>14.02.2017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AD0E-61CA-4A0A-BD09-BC5C80C2DD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240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CCDFA-7027-4A03-B98F-B963E5A839B4}" type="datetimeFigureOut">
              <a:rPr lang="ru-RU" smtClean="0"/>
              <a:t>14.02.2017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AD0E-61CA-4A0A-BD09-BC5C80C2DD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2189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CCDFA-7027-4A03-B98F-B963E5A839B4}" type="datetimeFigureOut">
              <a:rPr lang="ru-RU" smtClean="0"/>
              <a:t>14.02.2017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AD0E-61CA-4A0A-BD09-BC5C80C2DD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9438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CCDFA-7027-4A03-B98F-B963E5A839B4}" type="datetimeFigureOut">
              <a:rPr lang="ru-RU" smtClean="0"/>
              <a:t>14.02.2017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AD0E-61CA-4A0A-BD09-BC5C80C2DD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9537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CCDFA-7027-4A03-B98F-B963E5A839B4}" type="datetimeFigureOut">
              <a:rPr lang="ru-RU" smtClean="0"/>
              <a:t>14.02.2017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AD0E-61CA-4A0A-BD09-BC5C80C2DD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403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CCDFA-7027-4A03-B98F-B963E5A839B4}" type="datetimeFigureOut">
              <a:rPr lang="ru-RU" smtClean="0"/>
              <a:t>14.02.2017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AD0E-61CA-4A0A-BD09-BC5C80C2DD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2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CCDFA-7027-4A03-B98F-B963E5A839B4}" type="datetimeFigureOut">
              <a:rPr lang="ru-RU" smtClean="0"/>
              <a:t>14.02.2017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AD0E-61CA-4A0A-BD09-BC5C80C2DD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8640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CCDFA-7027-4A03-B98F-B963E5A839B4}" type="datetimeFigureOut">
              <a:rPr lang="ru-RU" smtClean="0"/>
              <a:t>14.02.2017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AD0E-61CA-4A0A-BD09-BC5C80C2DD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2130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CCDFA-7027-4A03-B98F-B963E5A839B4}" type="datetimeFigureOut">
              <a:rPr lang="ru-RU" smtClean="0"/>
              <a:t>14.02.2017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AD0E-61CA-4A0A-BD09-BC5C80C2DD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2204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CCDFA-7027-4A03-B98F-B963E5A839B4}" type="datetimeFigureOut">
              <a:rPr lang="ru-RU" smtClean="0"/>
              <a:t>14.02.2017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47AD0E-61CA-4A0A-BD09-BC5C80C2DD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958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900igr.net/up/datai/244876/0002-002-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01600"/>
            <a:ext cx="12191999" cy="695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41599" y="537029"/>
            <a:ext cx="9260115" cy="3251199"/>
          </a:xfrm>
        </p:spPr>
        <p:txBody>
          <a:bodyPr>
            <a:noAutofit/>
          </a:bodyPr>
          <a:lstStyle/>
          <a:p>
            <a:r>
              <a:rPr lang="ru-RU" sz="8000" dirty="0" smtClean="0">
                <a:latin typeface="Monotype Corsiva" panose="03010101010201010101" pitchFamily="66" charset="0"/>
                <a:ea typeface="Ebrima" panose="02000000000000000000" pitchFamily="2" charset="0"/>
                <a:cs typeface="Arabic Typesetting" panose="03020402040406030203" pitchFamily="66" charset="-78"/>
              </a:rPr>
              <a:t>Развитие речевого дыхания у детей</a:t>
            </a:r>
            <a:endParaRPr lang="ru-RU" sz="8000" dirty="0">
              <a:latin typeface="Monotype Corsiva" panose="03010101010201010101" pitchFamily="66" charset="0"/>
              <a:ea typeface="Ebrima" panose="02000000000000000000" pitchFamily="2" charset="0"/>
              <a:cs typeface="Arabic Typesetting" panose="03020402040406030203" pitchFamily="66" charset="-78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723086" y="4601028"/>
            <a:ext cx="2931886" cy="1306285"/>
          </a:xfrm>
        </p:spPr>
        <p:txBody>
          <a:bodyPr>
            <a:normAutofit fontScale="77500" lnSpcReduction="20000"/>
          </a:bodyPr>
          <a:lstStyle/>
          <a:p>
            <a:r>
              <a:rPr lang="ru-RU" sz="3600" dirty="0" smtClean="0">
                <a:latin typeface="Monotype Corsiva" panose="03010101010201010101" pitchFamily="66" charset="0"/>
              </a:rPr>
              <a:t>Подготовила: </a:t>
            </a:r>
          </a:p>
          <a:p>
            <a:r>
              <a:rPr lang="ru-RU" sz="3600" dirty="0" smtClean="0">
                <a:latin typeface="Monotype Corsiva" panose="03010101010201010101" pitchFamily="66" charset="0"/>
              </a:rPr>
              <a:t>учитель-логопед </a:t>
            </a:r>
          </a:p>
          <a:p>
            <a:r>
              <a:rPr lang="ru-RU" sz="3600" dirty="0" smtClean="0">
                <a:latin typeface="Monotype Corsiva" panose="03010101010201010101" pitchFamily="66" charset="0"/>
              </a:rPr>
              <a:t>Воронина И.Н.</a:t>
            </a:r>
            <a:endParaRPr lang="ru-RU" sz="36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24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225800" cy="1325563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«Султанчики»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11" y="1893888"/>
            <a:ext cx="3263503" cy="4351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364" y="1999797"/>
            <a:ext cx="3184072" cy="424542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50858" y="490359"/>
            <a:ext cx="59508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Зондозаменитель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«Вертушка»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http://www.logopedkniga.ru/modules/InternetShop/management/storage/images/products/image/42/preview/sg102295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36" y="4268562"/>
            <a:ext cx="1648206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im1-tub-ru.yandex.net/i?id=cf474367610652df2eedc54f1d0c3820-l&amp;n=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004217" y="1486580"/>
            <a:ext cx="1647825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52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2775857" cy="13255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62" y="365125"/>
            <a:ext cx="3263503" cy="4351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611" y="1400403"/>
            <a:ext cx="3268435" cy="43579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70058" y="613470"/>
            <a:ext cx="46155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«Загони мяч в ворота»</a:t>
            </a:r>
            <a:endParaRPr lang="ru-RU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www.logopedplus.ru/upload/iblock/5f1/5f18d91a001548f770edc49a1be81f3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215" y="365125"/>
            <a:ext cx="1615168" cy="3106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26476" y="4978401"/>
            <a:ext cx="41342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на развитие силы выдоха</a:t>
            </a:r>
            <a:endParaRPr lang="ru-RU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://omedicin.ru/dorogie-roditeli/533934_html_8d8af1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2914" y="3934863"/>
            <a:ext cx="2404515" cy="2923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979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11886" y="711200"/>
            <a:ext cx="3341914" cy="979488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«Губки»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12" y="1357531"/>
            <a:ext cx="3263503" cy="4351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715" y="1573431"/>
            <a:ext cx="3370036" cy="4493381"/>
          </a:xfrm>
          <a:prstGeom prst="rect">
            <a:avLst/>
          </a:prstGeom>
        </p:spPr>
      </p:pic>
      <p:pic>
        <p:nvPicPr>
          <p:cNvPr id="5122" name="Picture 2" descr="http://amyswandering.com/wp-content/uploads/2016/09/lipwhistles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0" t="9873" r="7617" b="5885"/>
          <a:stretch/>
        </p:blipFill>
        <p:spPr bwMode="auto">
          <a:xfrm>
            <a:off x="5333253" y="4365631"/>
            <a:ext cx="2189682" cy="2165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6744" y="711200"/>
            <a:ext cx="4615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«Перекати мячик»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4" descr="http://www.beyondplay.com/LARGE/T494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89"/>
          <a:stretch/>
        </p:blipFill>
        <p:spPr bwMode="auto">
          <a:xfrm>
            <a:off x="4576535" y="1200944"/>
            <a:ext cx="29464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818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972" y="144678"/>
            <a:ext cx="10515600" cy="697151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Аэробол</a:t>
            </a:r>
            <a:endParaRPr lang="ru-RU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82625" y="1901371"/>
            <a:ext cx="10515600" cy="5756050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 descr="http://rozvigra.com.ua/wp-content/uploads/2015/04/aerobo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34" b="7337"/>
          <a:stretch/>
        </p:blipFill>
        <p:spPr bwMode="auto">
          <a:xfrm>
            <a:off x="798286" y="3439636"/>
            <a:ext cx="3747861" cy="2929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razvivalki.ru/s/aehrobol-dlya-razvitiya-dykhaniya_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16" b="16907"/>
          <a:stretch/>
        </p:blipFill>
        <p:spPr bwMode="auto">
          <a:xfrm>
            <a:off x="6821713" y="3401055"/>
            <a:ext cx="4782911" cy="3146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2625" y="1148808"/>
            <a:ext cx="106240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Аэробол предназначен для формирования направленного речевого выдоха и рекомендуется для детей с нарушением дыхания и голоса, для детей с заиканием,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дазартрией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сложными речевыми дефектами. 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Задача: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удержать шарик как можно дольше.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66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climat-webmarket.ru/id/imgs/56214080ae7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8191"/>
            <a:ext cx="12192000" cy="690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Воздушные фломастеры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http://mmedia.ozon.ru/multimedia/toys/100253872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401" y="2094422"/>
            <a:ext cx="2620962" cy="2620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1.bp.blogspot.com/-fhvfvwfVXkI/T8U4-NtR9sI/AAAAAAAACf0/7QZxqUWrytg/s1600/IMG_806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632138"/>
            <a:ext cx="4747154" cy="35455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141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climat-webmarket.ru/id/imgs/56214080ae7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8191"/>
            <a:ext cx="12192000" cy="690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«Буря»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6" name="Picture 4" descr="http://www.metod-kopilka.ru/images/doc/14/8199/hello_html_19df55af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857" y="1506311"/>
            <a:ext cx="3962399" cy="30119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://www.maam.ru/upload/blogs/e77f3d2247f1a64ff4077aed1fd3aa60.jpg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05" r="5976"/>
          <a:stretch/>
        </p:blipFill>
        <p:spPr bwMode="auto">
          <a:xfrm>
            <a:off x="6879771" y="1321935"/>
            <a:ext cx="3773714" cy="33806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0047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climat-webmarket.ru/id/imgs/56214080ae7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0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4450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«Парк аттракционов»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http://www.maam.ru/upload/blogs/52fed9368f289e1113896d6559e62d62.jpg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" y="1690688"/>
            <a:ext cx="5078412" cy="38088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cs630525.vk.me/v630525286/2f85b/LdxZ6yrj9M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400" y="1690688"/>
            <a:ext cx="4604657" cy="35234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365830" y="1027906"/>
            <a:ext cx="2723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 рыбалку»</a:t>
            </a:r>
            <a:endParaRPr lang="ru-RU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653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climat-webmarket.ru/id/imgs/56214080ae7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8191"/>
            <a:ext cx="12192000" cy="690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1971" y="234497"/>
            <a:ext cx="8987972" cy="1325563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важно!!!</a:t>
            </a:r>
            <a:endParaRPr lang="ru-RU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3200" y="1233714"/>
            <a:ext cx="11669486" cy="4281715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Ребёнок не должен делать судорожных резких вдохов с поднятием плеч и напряжением.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Вдох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должен быть спокойным. Кроме того, упражнения на дыхание утомляют ребёнка, поэтому не следует заниматься ими долго (достаточно 2-3 упражнений), т.к. длительные упражнения на дыхание могут вызвать головокружение.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221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climat-webmarket.ru/id/imgs/56214080ae7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8191"/>
            <a:ext cx="12192000" cy="690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spc="50" dirty="0">
                <a:ln w="1143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правильного дыхания позволяет:</a:t>
            </a:r>
            <a:endParaRPr lang="ru-RU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Сократить время для постановки и автоматизации речевых звуков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Увеличить количество произнесённых слов на выдохе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Выработать чёткую и внятную речь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Достичь координации дыхания, речи и движений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Повысить эффективность коррекции звукопроизношения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073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saihotel.info/data_images/57449e8b5e99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429"/>
            <a:ext cx="12192000" cy="6800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336018"/>
          </a:xfrm>
        </p:spPr>
        <p:txBody>
          <a:bodyPr>
            <a:normAutofit/>
          </a:bodyPr>
          <a:lstStyle/>
          <a:p>
            <a:pPr algn="ctr"/>
            <a:r>
              <a:rPr lang="ru-RU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5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75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climat-webmarket.ru/id/imgs/56214080ae74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8191"/>
            <a:ext cx="12192000" cy="690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5080" y="930218"/>
            <a:ext cx="8846910" cy="3191839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b="1" i="1" dirty="0" smtClean="0">
                <a:solidFill>
                  <a:srgbClr val="7030A0"/>
                </a:solidFill>
              </a:rPr>
              <a:t> </a:t>
            </a:r>
            <a:br>
              <a:rPr lang="ru-RU" b="1" i="1" dirty="0" smtClean="0">
                <a:solidFill>
                  <a:srgbClr val="7030A0"/>
                </a:solidFill>
              </a:rPr>
            </a:br>
            <a:r>
              <a:rPr lang="ru-RU" b="1" i="1" dirty="0">
                <a:solidFill>
                  <a:srgbClr val="7030A0"/>
                </a:solidFill>
              </a:rPr>
              <a:t/>
            </a:r>
            <a:br>
              <a:rPr lang="ru-RU" b="1" i="1" dirty="0">
                <a:solidFill>
                  <a:srgbClr val="7030A0"/>
                </a:solidFill>
              </a:rPr>
            </a:br>
            <a:r>
              <a:rPr lang="ru-RU" b="1" i="1" dirty="0" smtClean="0">
                <a:solidFill>
                  <a:srgbClr val="7030A0"/>
                </a:solidFill>
              </a:rPr>
              <a:t>Основа </a:t>
            </a:r>
            <a:r>
              <a:rPr lang="ru-RU" b="1" i="1" dirty="0">
                <a:solidFill>
                  <a:srgbClr val="7030A0"/>
                </a:solidFill>
              </a:rPr>
              <a:t>любого звука - это </a:t>
            </a:r>
            <a:r>
              <a:rPr lang="ru-RU" b="1" i="1" dirty="0" smtClean="0">
                <a:solidFill>
                  <a:srgbClr val="7030A0"/>
                </a:solidFill>
              </a:rPr>
              <a:t>дыхание</a:t>
            </a:r>
            <a:r>
              <a:rPr lang="ru-RU" b="1" i="1" dirty="0">
                <a:solidFill>
                  <a:srgbClr val="7030A0"/>
                </a:solidFill>
              </a:rPr>
              <a:t/>
            </a:r>
            <a:br>
              <a:rPr lang="ru-RU" b="1" i="1" dirty="0">
                <a:solidFill>
                  <a:srgbClr val="7030A0"/>
                </a:solidFill>
              </a:rPr>
            </a:br>
            <a:r>
              <a:rPr lang="ru-RU" b="1" i="1" dirty="0">
                <a:solidFill>
                  <a:srgbClr val="7030A0"/>
                </a:solidFill>
              </a:rPr>
              <a:t/>
            </a:r>
            <a:br>
              <a:rPr lang="ru-RU" b="1" i="1" dirty="0">
                <a:solidFill>
                  <a:srgbClr val="7030A0"/>
                </a:solidFill>
              </a:rPr>
            </a:br>
            <a:endParaRPr lang="ru-RU" dirty="0"/>
          </a:p>
        </p:txBody>
      </p:sp>
      <p:pic>
        <p:nvPicPr>
          <p:cNvPr id="2056" name="Picture 8" descr="http://karavasiliadi.ozds2.edumsko.ru/uploads/3000/8364/persona/folders/kartinki/14a3f2f3bbc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15" y="484640"/>
            <a:ext cx="2482850" cy="3133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418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climat-webmarket.ru/id/imgs/56214080ae7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8191"/>
            <a:ext cx="12192000" cy="690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3686" y="0"/>
            <a:ext cx="10874828" cy="607536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defRPr/>
            </a:pPr>
            <a:r>
              <a:rPr lang="ru-RU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Физиологическое дыхание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непроизвольно, т. е. не зависит от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воли человека. Оно протекает рефлекторно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сопряжено с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самим понятием «жизнь». Дыхание, кроме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того, представляет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собой основу процесса образования речи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 algn="just">
              <a:lnSpc>
                <a:spcPct val="150000"/>
              </a:lnSpc>
              <a:spcBef>
                <a:spcPts val="0"/>
              </a:spcBef>
              <a:defRPr/>
            </a:pPr>
            <a:r>
              <a:rPr lang="ru-RU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Речевое дыхание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это короткий вдох через нос и   длительный выдох через рот. В речи вдох и выдох взаимосвязаны и непрерывны, поэтому необходимо выработать в процессе занятий плавный и постепенный выдох, обеспечивающий длительное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фонирование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8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8685" y="174171"/>
            <a:ext cx="11858171" cy="6574972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ru-RU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Различают 3 типа </a:t>
            </a:r>
            <a:r>
              <a:rPr lang="ru-RU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дыхания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зависимости от той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области, где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происходит основное мышечное движение,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расширяющее и сжимающие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легкие):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>
              <a:lnSpc>
                <a:spcPct val="150000"/>
              </a:lnSpc>
              <a:spcBef>
                <a:spcPts val="0"/>
              </a:spcBef>
              <a:defRPr/>
            </a:pP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Верхнерёберное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>
              <a:lnSpc>
                <a:spcPct val="150000"/>
              </a:lnSpc>
              <a:spcBef>
                <a:spcPts val="0"/>
              </a:spcBef>
              <a:defRPr/>
            </a:pP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Грудное </a:t>
            </a: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>
              <a:lnSpc>
                <a:spcPct val="150000"/>
              </a:lnSpc>
              <a:spcBef>
                <a:spcPts val="0"/>
              </a:spcBef>
              <a:defRPr/>
            </a:pP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Грудобрюшное  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(оно же диафрагмально-рёберное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Наиболее полезным для речевого процесса является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диафрагмально-рёберный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тип дыхания.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При нём работают межрёберные мышцы, диафрагма, косые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мышцы живота. Этот тип дыхания  называют ещё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фонационным.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3200" dirty="0"/>
          </a:p>
        </p:txBody>
      </p:sp>
      <p:pic>
        <p:nvPicPr>
          <p:cNvPr id="4" name="Рисунок 3" descr="Выдувание воздуха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2114" y="1740352"/>
            <a:ext cx="3025321" cy="33541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1721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climat-webmarket.ru/id/imgs/56214080ae7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8191"/>
            <a:ext cx="12192000" cy="690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6399" y="188686"/>
            <a:ext cx="11669487" cy="62992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ru-RU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физиологического дыхания у детей с речевыми нарушениями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Дыхание поверхностное.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Ритм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неустойчив, легко нарушаем  при физической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нагрузке.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Недостаточный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объём вдыхаемого воздуха перед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началом речи.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Укороченный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нерационально используемый речевой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выдох.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Произнесение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отдельных слов – происходит, как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выдохе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так и на вдохе.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840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climat-webmarket.ru/id/imgs/56214080ae7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8191"/>
            <a:ext cx="12192000" cy="690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2229" y="304800"/>
            <a:ext cx="11625942" cy="6125029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ru-RU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работы над  </a:t>
            </a:r>
            <a:r>
              <a:rPr lang="ru-RU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дыханием</a:t>
            </a:r>
            <a:endParaRPr lang="ru-RU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>
              <a:lnSpc>
                <a:spcPct val="150000"/>
              </a:lnSpc>
              <a:spcBef>
                <a:spcPts val="0"/>
              </a:spcBef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Улучшить функцию внешнего (носового) дыхания.</a:t>
            </a:r>
          </a:p>
          <a:p>
            <a:pPr marL="274320" indent="-274320">
              <a:lnSpc>
                <a:spcPct val="150000"/>
              </a:lnSpc>
              <a:spcBef>
                <a:spcPts val="0"/>
              </a:spcBef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Вырабатывать более глубокий вдох и более длительный выдох.</a:t>
            </a:r>
          </a:p>
          <a:p>
            <a:pPr marL="274320" indent="-274320">
              <a:lnSpc>
                <a:spcPct val="150000"/>
              </a:lnSpc>
              <a:spcBef>
                <a:spcPts val="0"/>
              </a:spcBef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фонационный (озвученный) выдох.</a:t>
            </a:r>
          </a:p>
          <a:p>
            <a:pPr marL="274320" indent="-274320">
              <a:lnSpc>
                <a:spcPct val="150000"/>
              </a:lnSpc>
              <a:spcBef>
                <a:spcPts val="0"/>
              </a:spcBef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речевое дыхание.</a:t>
            </a:r>
          </a:p>
          <a:p>
            <a:pPr marL="274320" indent="-274320">
              <a:lnSpc>
                <a:spcPct val="150000"/>
              </a:lnSpc>
              <a:spcBef>
                <a:spcPts val="0"/>
              </a:spcBef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Тренировать речевое дыхание в процессе произнесения текста.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525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prazdnik1.narod.ru/3b6df69067a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9086" y="365125"/>
            <a:ext cx="9234714" cy="854075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для развития речевого </a:t>
            </a:r>
            <a:r>
              <a:rPr lang="ru-RU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дыхания</a:t>
            </a:r>
            <a:endParaRPr lang="ru-RU" sz="36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73714" y="1219200"/>
            <a:ext cx="7808686" cy="2612571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Погреться на морозе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Дети вдыхают через нос и дуют на "озябшие" руки, плавно выдыхая через рот, как бы согревая руки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82" name="Picture 10" descr="http://ok-t.ru/studopediasu/baza1/567534357939.files/image05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98" r="52224"/>
          <a:stretch/>
        </p:blipFill>
        <p:spPr bwMode="auto">
          <a:xfrm>
            <a:off x="5457372" y="3831770"/>
            <a:ext cx="2627086" cy="206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461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4894942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Мыльные пузыри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1468084"/>
            <a:ext cx="3729967" cy="4384581"/>
          </a:xfrm>
          <a:prstGeom prst="rect">
            <a:avLst/>
          </a:prstGeom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0629" y="1377590"/>
            <a:ext cx="3512357" cy="47000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00686" y="703498"/>
            <a:ext cx="44794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Поиграем на дудочке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AutoShape 4" descr="http://proxy.whoisaaronbrown.com/proxy/http:/s004.radikal.ru/i208/1309/ab/971dd34d307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6" descr="http://proxy.whoisaaronbrown.com/proxy/http:/s004.radikal.ru/i208/1309/ab/971dd34d307d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8" descr="http://proxy.whoisaaronbrown.com/proxy/http:/s004.radikal.ru/i208/1309/ab/971dd34d307d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0" name="Picture 12" descr="https://just-tea.ru/image/cache/data/18/40501-4-800x927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3" t="7525" r="11330" b="10396"/>
          <a:stretch/>
        </p:blipFill>
        <p:spPr bwMode="auto">
          <a:xfrm>
            <a:off x="4971142" y="1468084"/>
            <a:ext cx="1770743" cy="2101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www.bookin.org.ru/book/228616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" r="1086"/>
          <a:stretch/>
        </p:blipFill>
        <p:spPr bwMode="auto">
          <a:xfrm>
            <a:off x="5072744" y="3879007"/>
            <a:ext cx="1898195" cy="1883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059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img0.liveinternet.ru/images/attach/c/6/92/702/92702446_Baloon_frame__1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7914"/>
            <a:ext cx="12192000" cy="6800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190171"/>
            <a:ext cx="10515600" cy="87085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Надуй шарик</a:t>
            </a:r>
            <a:b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://mama-mama.ru/uploads/6f5a01120cebaf6a4fec0bfb36f5fd6a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16" r="10418"/>
          <a:stretch/>
        </p:blipFill>
        <p:spPr bwMode="auto">
          <a:xfrm>
            <a:off x="7924800" y="2061029"/>
            <a:ext cx="2977212" cy="2774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03086" y="1886857"/>
            <a:ext cx="725530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Детям предлагается надуть резиновые надувные игрушки, воздушные шары, набирая воздух через рот и медленно выдыхая его через рот </a:t>
            </a:r>
          </a:p>
        </p:txBody>
      </p:sp>
      <p:sp>
        <p:nvSpPr>
          <p:cNvPr id="7" name="AutoShape 4" descr="http://mygmn.ru/photos/prezentatsiyu-dlya-detey-59518-lar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8" descr="http://mygmn.ru/photos/prezentatsiyu-dlya-detey-59518-large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467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2172</TotalTime>
  <Words>437</Words>
  <Application>Microsoft Office PowerPoint</Application>
  <PresentationFormat>Широкоэкранный</PresentationFormat>
  <Paragraphs>58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8" baseType="lpstr">
      <vt:lpstr>Arabic Typesetting</vt:lpstr>
      <vt:lpstr>Arial</vt:lpstr>
      <vt:lpstr>Calibri</vt:lpstr>
      <vt:lpstr>Calibri Light</vt:lpstr>
      <vt:lpstr>Ebrima</vt:lpstr>
      <vt:lpstr>Monotype Corsiva</vt:lpstr>
      <vt:lpstr>Times New Roman</vt:lpstr>
      <vt:lpstr>Wingdings</vt:lpstr>
      <vt:lpstr>Тема Office</vt:lpstr>
      <vt:lpstr>Развитие речевого дыхания у детей</vt:lpstr>
      <vt:lpstr>   Основа любого звука - это дыхание  </vt:lpstr>
      <vt:lpstr>Презентация PowerPoint</vt:lpstr>
      <vt:lpstr>Презентация PowerPoint</vt:lpstr>
      <vt:lpstr>Презентация PowerPoint</vt:lpstr>
      <vt:lpstr>Презентация PowerPoint</vt:lpstr>
      <vt:lpstr>Игры для развития речевого дыхания</vt:lpstr>
      <vt:lpstr>Мыльные пузыри</vt:lpstr>
      <vt:lpstr>Надуй шарик </vt:lpstr>
      <vt:lpstr>«Султанчики»</vt:lpstr>
      <vt:lpstr>Презентация PowerPoint</vt:lpstr>
      <vt:lpstr>«Губки»</vt:lpstr>
      <vt:lpstr>Аэробол</vt:lpstr>
      <vt:lpstr>Воздушные фломастеры</vt:lpstr>
      <vt:lpstr>«Буря»</vt:lpstr>
      <vt:lpstr>«Парк аттракционов»</vt:lpstr>
      <vt:lpstr>Это важно!!!</vt:lpstr>
      <vt:lpstr>Формирование правильного дыхания позволяет:</vt:lpstr>
      <vt:lpstr>  Спасибо за внимание!</vt:lpstr>
    </vt:vector>
  </TitlesOfParts>
  <Company>CtrlSoft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речевого дыхания у детей</dc:title>
  <dc:creator>Пользователь</dc:creator>
  <cp:lastModifiedBy>Solnishko2</cp:lastModifiedBy>
  <cp:revision>37</cp:revision>
  <dcterms:created xsi:type="dcterms:W3CDTF">2017-01-30T06:55:32Z</dcterms:created>
  <dcterms:modified xsi:type="dcterms:W3CDTF">2017-02-14T11:36:41Z</dcterms:modified>
</cp:coreProperties>
</file>