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61" r:id="rId9"/>
    <p:sldId id="262" r:id="rId10"/>
    <p:sldId id="263" r:id="rId11"/>
    <p:sldId id="265" r:id="rId12"/>
    <p:sldId id="266" r:id="rId13"/>
    <p:sldId id="267" r:id="rId14"/>
    <p:sldId id="269" r:id="rId15"/>
    <p:sldId id="271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58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89776" cy="14700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56" y="2112941"/>
            <a:ext cx="5429288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C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FFFFFF">
              <a:alpha val="65098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3390-EB43-45EE-8F57-BE4AD01613E8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7975542" cy="521497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«Из всех проявлений человеческого творчества самое удивительное и достойное внимания — это книги. В книгах живут думы прошедших времен; внятно и отчетливо раздаются голоса людей, прах которых давно разлетелся, как сон. Все, что человечество совершило, передумало, все, чего оно достигло, — все это сохранилось,</a:t>
            </a:r>
            <a:br>
              <a:rPr lang="ru-RU" sz="2000" b="1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как бы волшебством, </a:t>
            </a:r>
            <a:br>
              <a:rPr lang="ru-RU" sz="2000" b="1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на страницах книг».</a:t>
            </a:r>
            <a:br>
              <a:rPr lang="ru-RU" sz="2000" b="1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                        </a:t>
            </a:r>
            <a:r>
              <a:rPr lang="ru-RU" sz="2000" b="1" i="1" dirty="0" err="1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Карлейль</a:t>
            </a:r>
            <a:r>
              <a:rPr lang="ru-RU" sz="2000" b="1" i="1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 Томас </a:t>
            </a:r>
            <a:endParaRPr lang="en-US" sz="2000" b="1" i="1" dirty="0">
              <a:solidFill>
                <a:srgbClr val="0070C0"/>
              </a:solidFill>
              <a:latin typeface="Arno Pro Smbd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0"/>
            <a:ext cx="8229600" cy="2567778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800" b="1" u="sng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3.Работа в группе. Правила</a:t>
            </a:r>
            <a:r>
              <a:rPr lang="ru-RU" sz="1800" b="1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.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 При разговоре смотри на   собеседника.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  Говори тихо, чтобы не мешать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       одноклассникам.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   Внимательно слушай ответ.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  Дополняй.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  Доказывай.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   Оценивай.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  Приходи к общему мнению.</a:t>
            </a:r>
          </a:p>
          <a:p>
            <a:pPr>
              <a:spcBef>
                <a:spcPts val="0"/>
              </a:spcBef>
              <a:buNone/>
            </a:pPr>
            <a:r>
              <a:rPr lang="ru-RU" sz="4000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      </a:t>
            </a:r>
            <a:r>
              <a:rPr lang="ru-RU" sz="1800" b="1" dirty="0">
                <a:solidFill>
                  <a:srgbClr val="C00000"/>
                </a:solidFill>
                <a:latin typeface="Arno Pro Smbd" pitchFamily="18" charset="0"/>
                <a:cs typeface="Arial" pitchFamily="34" charset="0"/>
              </a:rPr>
              <a:t>Цели: </a:t>
            </a:r>
            <a:endParaRPr lang="ru-RU" sz="1800" dirty="0">
              <a:solidFill>
                <a:srgbClr val="C00000"/>
              </a:solidFill>
              <a:latin typeface="Arno Pro Smbd" pitchFamily="18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1800" dirty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		- личностные: проявлять интерес к занятиям;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800" dirty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		-регулятивные: понимать выделенные учителем ориентиры действия, оценивать действия одноклассников;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800" dirty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 		-познавательные: формировать умение понимать заданный вопрос и в соответствии с ним строить ответ в устной форме, искать нужную информацию в тексте</a:t>
            </a:r>
            <a:r>
              <a:rPr lang="ru-RU" sz="4000" dirty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ru-RU" sz="4000" dirty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            - коммуникативная: умение работать в группах.</a:t>
            </a:r>
          </a:p>
          <a:p>
            <a:pPr algn="just">
              <a:spcBef>
                <a:spcPts val="0"/>
              </a:spcBef>
              <a:buNone/>
            </a:pPr>
            <a:endParaRPr lang="ru-RU" sz="4000" dirty="0">
              <a:solidFill>
                <a:srgbClr val="0070C0"/>
              </a:solidFill>
              <a:latin typeface="Arno Pro Smbd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6336704" cy="6241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u="sng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4.Сюжетно – ролевая игра «Театр»</a:t>
            </a:r>
            <a:endParaRPr lang="ru-RU" sz="2400" u="sng" dirty="0">
              <a:solidFill>
                <a:srgbClr val="0070C0"/>
              </a:solidFill>
              <a:latin typeface="Arno Pro Smbd" pitchFamily="18" charset="0"/>
              <a:cs typeface="Arial" pitchFamily="34" charset="0"/>
            </a:endParaRPr>
          </a:p>
        </p:txBody>
      </p:sp>
      <p:pic>
        <p:nvPicPr>
          <p:cNvPr id="1026" name="Picture 2" descr="G:\маск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-2569"/>
            <a:ext cx="2436809" cy="2356474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539552" y="2774234"/>
            <a:ext cx="64087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>
                <a:solidFill>
                  <a:srgbClr val="C00000"/>
                </a:solidFill>
                <a:latin typeface="Arno Pro Smbd" pitchFamily="18" charset="0"/>
                <a:cs typeface="Arial" pitchFamily="34" charset="0"/>
              </a:rPr>
              <a:t>Цель:</a:t>
            </a:r>
          </a:p>
          <a:p>
            <a:pPr algn="just">
              <a:spcBef>
                <a:spcPts val="0"/>
              </a:spcBef>
              <a:buNone/>
            </a:pPr>
            <a:r>
              <a:rPr lang="ru-RU" dirty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   -формирование коммуникативных качеств личности;</a:t>
            </a:r>
          </a:p>
          <a:p>
            <a:pPr algn="just">
              <a:spcBef>
                <a:spcPts val="0"/>
              </a:spcBef>
              <a:buNone/>
            </a:pPr>
            <a:r>
              <a:rPr lang="ru-RU" dirty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   -пробуждение творческой активности учеников; </a:t>
            </a:r>
          </a:p>
          <a:p>
            <a:pPr algn="just">
              <a:spcBef>
                <a:spcPts val="0"/>
              </a:spcBef>
              <a:buNone/>
            </a:pPr>
            <a:r>
              <a:rPr lang="ru-RU" dirty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   -развитие воображения, способности к творчеству,   самовыражению.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0"/>
            <a:ext cx="8229600" cy="7143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u="sng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5. Иллюстрирование</a:t>
            </a:r>
            <a:r>
              <a:rPr lang="ru-RU" sz="5400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.</a:t>
            </a:r>
            <a:endParaRPr lang="ru-RU" sz="5400" dirty="0">
              <a:solidFill>
                <a:srgbClr val="0070C0"/>
              </a:solidFill>
              <a:latin typeface="Arno Pro Smbd" pitchFamily="18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857232"/>
            <a:ext cx="33123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70C0"/>
                </a:solidFill>
                <a:latin typeface="Arno Pro Smbd" pitchFamily="18" charset="0"/>
                <a:ea typeface="Times New Roman" pitchFamily="18" charset="0"/>
                <a:cs typeface="Arial" pitchFamily="34" charset="0"/>
              </a:rPr>
              <a:t>В мире много разных сказок</a:t>
            </a:r>
            <a:endParaRPr lang="ru-RU" sz="2000" dirty="0" smtClean="0">
              <a:solidFill>
                <a:srgbClr val="0070C0"/>
              </a:solidFill>
              <a:latin typeface="Arno Pro Smbd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70C0"/>
                </a:solidFill>
                <a:latin typeface="Arno Pro Smbd" pitchFamily="18" charset="0"/>
                <a:ea typeface="Times New Roman" pitchFamily="18" charset="0"/>
                <a:cs typeface="Arial" pitchFamily="34" charset="0"/>
              </a:rPr>
              <a:t>Грустных и смешных,</a:t>
            </a:r>
            <a:endParaRPr lang="ru-RU" sz="2000" dirty="0" smtClean="0">
              <a:solidFill>
                <a:srgbClr val="0070C0"/>
              </a:solidFill>
              <a:latin typeface="Arno Pro Smbd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70C0"/>
                </a:solidFill>
                <a:latin typeface="Arno Pro Smbd" pitchFamily="18" charset="0"/>
                <a:ea typeface="Times New Roman" pitchFamily="18" charset="0"/>
                <a:cs typeface="Arial" pitchFamily="34" charset="0"/>
              </a:rPr>
              <a:t>Но прожить на свете</a:t>
            </a:r>
            <a:endParaRPr lang="ru-RU" sz="2000" dirty="0" smtClean="0">
              <a:solidFill>
                <a:srgbClr val="0070C0"/>
              </a:solidFill>
              <a:latin typeface="Arno Pro Smbd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70C0"/>
                </a:solidFill>
                <a:latin typeface="Arno Pro Smbd" pitchFamily="18" charset="0"/>
                <a:ea typeface="Times New Roman" pitchFamily="18" charset="0"/>
                <a:cs typeface="Arial" pitchFamily="34" charset="0"/>
              </a:rPr>
              <a:t>Нам нельзя без </a:t>
            </a:r>
            <a:r>
              <a:rPr lang="ru-RU" sz="2000" dirty="0" smtClean="0">
                <a:solidFill>
                  <a:srgbClr val="0070C0"/>
                </a:solidFill>
                <a:latin typeface="Arno Pro Smbd" pitchFamily="18" charset="0"/>
                <a:ea typeface="Times New Roman" pitchFamily="18" charset="0"/>
                <a:cs typeface="Arial" pitchFamily="34" charset="0"/>
              </a:rPr>
              <a:t>них.</a:t>
            </a:r>
            <a:endParaRPr lang="ru-RU" sz="2000" dirty="0">
              <a:solidFill>
                <a:srgbClr val="0070C0"/>
              </a:solidFill>
              <a:latin typeface="Arno Pro Smbd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70C0"/>
                </a:solidFill>
                <a:latin typeface="Arno Pro Smbd" pitchFamily="18" charset="0"/>
                <a:ea typeface="Times New Roman" pitchFamily="18" charset="0"/>
                <a:cs typeface="Arial" pitchFamily="34" charset="0"/>
              </a:rPr>
              <a:t>В </a:t>
            </a:r>
            <a:r>
              <a:rPr lang="ru-RU" sz="2000" dirty="0" smtClean="0">
                <a:solidFill>
                  <a:srgbClr val="0070C0"/>
                </a:solidFill>
                <a:latin typeface="Arno Pro Smbd" pitchFamily="18" charset="0"/>
                <a:ea typeface="Times New Roman" pitchFamily="18" charset="0"/>
                <a:cs typeface="Arial" pitchFamily="34" charset="0"/>
              </a:rPr>
              <a:t>сказке может все случиться,</a:t>
            </a:r>
            <a:endParaRPr lang="ru-RU" sz="2000" dirty="0" smtClean="0">
              <a:solidFill>
                <a:srgbClr val="0070C0"/>
              </a:solidFill>
              <a:latin typeface="Arno Pro Smbd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70C0"/>
                </a:solidFill>
                <a:latin typeface="Arno Pro Smbd" pitchFamily="18" charset="0"/>
                <a:ea typeface="Times New Roman" pitchFamily="18" charset="0"/>
                <a:cs typeface="Arial" pitchFamily="34" charset="0"/>
              </a:rPr>
              <a:t>Наша сказка впереди,</a:t>
            </a:r>
            <a:endParaRPr lang="ru-RU" sz="2000" dirty="0" smtClean="0">
              <a:solidFill>
                <a:srgbClr val="0070C0"/>
              </a:solidFill>
              <a:latin typeface="Arno Pro Smbd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70C0"/>
                </a:solidFill>
                <a:latin typeface="Arno Pro Smbd" pitchFamily="18" charset="0"/>
                <a:ea typeface="Times New Roman" pitchFamily="18" charset="0"/>
                <a:cs typeface="Arial" pitchFamily="34" charset="0"/>
              </a:rPr>
              <a:t>Сказка в двери постучится –</a:t>
            </a:r>
            <a:endParaRPr lang="ru-RU" sz="2000" dirty="0" smtClean="0">
              <a:solidFill>
                <a:srgbClr val="0070C0"/>
              </a:solidFill>
              <a:latin typeface="Arno Pro Smbd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70C0"/>
                </a:solidFill>
                <a:latin typeface="Arno Pro Smbd" pitchFamily="18" charset="0"/>
                <a:ea typeface="Times New Roman" pitchFamily="18" charset="0"/>
                <a:cs typeface="Arial" pitchFamily="34" charset="0"/>
              </a:rPr>
              <a:t>Скажем гостье: «Заходи».</a:t>
            </a:r>
            <a:endParaRPr lang="ru-RU" sz="2000" dirty="0" smtClean="0">
              <a:solidFill>
                <a:srgbClr val="0070C0"/>
              </a:solidFill>
              <a:latin typeface="Arno Pro Smbd" pitchFamily="18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139952" y="98072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dirty="0">
                <a:solidFill>
                  <a:srgbClr val="C00000"/>
                </a:solidFill>
                <a:latin typeface="Arno Pro Smbd" pitchFamily="18" charset="0"/>
                <a:cs typeface="Arial" pitchFamily="34" charset="0"/>
              </a:rPr>
              <a:t> Цель:</a:t>
            </a:r>
          </a:p>
          <a:p>
            <a:pPr algn="just">
              <a:spcBef>
                <a:spcPts val="0"/>
              </a:spcBef>
              <a:buNone/>
            </a:pPr>
            <a:r>
              <a:rPr lang="ru-RU" dirty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      -формирование познавательных качеств личности;</a:t>
            </a:r>
          </a:p>
          <a:p>
            <a:pPr algn="just">
              <a:spcBef>
                <a:spcPts val="0"/>
              </a:spcBef>
              <a:buNone/>
            </a:pPr>
            <a:r>
              <a:rPr lang="ru-RU" dirty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       -пробуждение творческой</a:t>
            </a:r>
          </a:p>
          <a:p>
            <a:pPr algn="just">
              <a:spcBef>
                <a:spcPts val="0"/>
              </a:spcBef>
              <a:buNone/>
            </a:pPr>
            <a:r>
              <a:rPr lang="ru-RU" dirty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 активности учеников;</a:t>
            </a:r>
          </a:p>
          <a:p>
            <a:pPr algn="just">
              <a:spcBef>
                <a:spcPts val="0"/>
              </a:spcBef>
              <a:buNone/>
            </a:pPr>
            <a:r>
              <a:rPr lang="ru-RU" dirty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        -развитие воображения;</a:t>
            </a:r>
          </a:p>
          <a:p>
            <a:pPr algn="just">
              <a:spcBef>
                <a:spcPts val="0"/>
              </a:spcBef>
              <a:buNone/>
            </a:pPr>
            <a:r>
              <a:rPr lang="ru-RU" dirty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        -способность к самовыражению.</a:t>
            </a:r>
          </a:p>
          <a:p>
            <a:pPr algn="just">
              <a:spcBef>
                <a:spcPts val="0"/>
              </a:spcBef>
              <a:buNone/>
            </a:pPr>
            <a:r>
              <a:rPr lang="ru-RU" dirty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 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643998" cy="457203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u="sng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6. Разминка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Arno Pro Smbd" pitchFamily="18" charset="0"/>
                <a:cs typeface="Arial" pitchFamily="34" charset="0"/>
              </a:rPr>
              <a:t>Цель: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Arno Pro Smbd" pitchFamily="18" charset="0"/>
                <a:cs typeface="Arial" pitchFamily="34" charset="0"/>
              </a:rPr>
              <a:t>	</a:t>
            </a:r>
            <a:r>
              <a:rPr lang="ru-RU" sz="2400" b="1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-</a:t>
            </a:r>
            <a:r>
              <a:rPr lang="ru-RU" sz="2400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комплексное развитие личных видов памяти,   внимания, познавательных способностей.</a:t>
            </a:r>
          </a:p>
          <a:p>
            <a:pPr>
              <a:buNone/>
            </a:pPr>
            <a:r>
              <a:rPr lang="ru-RU" sz="4400" dirty="0" smtClean="0">
                <a:solidFill>
                  <a:srgbClr val="0070C0"/>
                </a:solidFill>
                <a:latin typeface="Arno Pro Smbd" pitchFamily="18" charset="0"/>
              </a:rPr>
              <a:t> </a:t>
            </a:r>
            <a:endParaRPr lang="ru-RU" sz="4400" dirty="0">
              <a:solidFill>
                <a:srgbClr val="0070C0"/>
              </a:solidFill>
              <a:latin typeface="Arno Pro Smbd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485778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6400" b="1" dirty="0" smtClean="0">
              <a:solidFill>
                <a:srgbClr val="0070C0"/>
              </a:solidFill>
              <a:latin typeface="Arno Pro Smbd" pitchFamily="18" charset="0"/>
              <a:cs typeface="Arial" pitchFamily="34" charset="0"/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7</a:t>
            </a:r>
            <a:r>
              <a:rPr lang="ru-RU" sz="2000" b="1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. Рефлексия учебной деятельности на уроке </a:t>
            </a:r>
            <a:r>
              <a:rPr lang="ru-RU" sz="2000" b="1" dirty="0" smtClean="0">
                <a:solidFill>
                  <a:srgbClr val="C00000"/>
                </a:solidFill>
                <a:latin typeface="Arno Pro Smbd" pitchFamily="18" charset="0"/>
                <a:cs typeface="Arial" pitchFamily="34" charset="0"/>
              </a:rPr>
              <a:t>(итог)</a:t>
            </a:r>
            <a:r>
              <a:rPr lang="ru-RU" sz="2000" b="1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.</a:t>
            </a:r>
            <a:endParaRPr lang="ru-RU" sz="2000" dirty="0">
              <a:solidFill>
                <a:srgbClr val="0070C0"/>
              </a:solidFill>
              <a:latin typeface="Arno Pro Smbd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80728"/>
            <a:ext cx="8715436" cy="24963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«Педагоги не могут успешно кого-то учить, если в это же время усердно не учатся сами».</a:t>
            </a:r>
          </a:p>
          <a:p>
            <a:pPr algn="ctr">
              <a:buNone/>
            </a:pPr>
            <a:r>
              <a:rPr lang="ru-RU" b="1" dirty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                                Али Апшерон</a:t>
            </a:r>
          </a:p>
          <a:p>
            <a:pPr algn="ctr">
              <a:buNone/>
            </a:pPr>
            <a:endParaRPr lang="ru-RU" b="1" dirty="0" smtClean="0">
              <a:solidFill>
                <a:srgbClr val="0070C0"/>
              </a:solidFill>
              <a:latin typeface="Arno Pro Smbd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03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85728"/>
            <a:ext cx="8572560" cy="514353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000" dirty="0" smtClean="0">
              <a:solidFill>
                <a:srgbClr val="0070C0"/>
              </a:solidFill>
              <a:latin typeface="Arno Pro Smbd" pitchFamily="18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0070C0"/>
                </a:solidFill>
                <a:latin typeface="Arno Pro Smbd" pitchFamily="18" charset="0"/>
              </a:rPr>
              <a:t>«Люди перестают мыслить, когда перестают читать».</a:t>
            </a:r>
          </a:p>
          <a:p>
            <a:pPr algn="ctr">
              <a:buNone/>
            </a:pPr>
            <a:r>
              <a:rPr lang="ru-RU" sz="3600" i="1" dirty="0" smtClean="0">
                <a:solidFill>
                  <a:srgbClr val="0070C0"/>
                </a:solidFill>
                <a:latin typeface="Arno Pro Smbd" pitchFamily="18" charset="0"/>
              </a:rPr>
              <a:t>                                   </a:t>
            </a:r>
            <a:r>
              <a:rPr lang="ru-RU" sz="3600" i="1" dirty="0" err="1" smtClean="0">
                <a:solidFill>
                  <a:srgbClr val="0070C0"/>
                </a:solidFill>
                <a:latin typeface="Arno Pro Smbd" pitchFamily="18" charset="0"/>
              </a:rPr>
              <a:t>Дени</a:t>
            </a:r>
            <a:r>
              <a:rPr lang="ru-RU" sz="3600" i="1" dirty="0" smtClean="0">
                <a:solidFill>
                  <a:srgbClr val="0070C0"/>
                </a:solidFill>
                <a:latin typeface="Arno Pro Smbd" pitchFamily="18" charset="0"/>
              </a:rPr>
              <a:t> Дидро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416" y="332656"/>
            <a:ext cx="8657160" cy="234888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Цель курса литературного чтения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– воспитание компетентного читателя, который имеет сформированную духовную потребность в книге как средстве познания мира и самого себя, а также развитую способность к творческой деятельности. </a:t>
            </a:r>
            <a:endParaRPr lang="ru-RU" sz="1800" dirty="0">
              <a:solidFill>
                <a:srgbClr val="0070C0"/>
              </a:solidFill>
              <a:latin typeface="Arno Pro Smbd" pitchFamily="18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44824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 hangingPunct="0">
              <a:buNone/>
            </a:pPr>
            <a:r>
              <a:rPr lang="ru-RU" dirty="0" smtClean="0">
                <a:solidFill>
                  <a:srgbClr val="0070C0"/>
                </a:solidFill>
                <a:latin typeface="Arno Pro Smbd" pitchFamily="18" charset="0"/>
              </a:rPr>
              <a:t>- расширение </a:t>
            </a:r>
            <a:r>
              <a:rPr lang="ru-RU" dirty="0">
                <a:solidFill>
                  <a:srgbClr val="0070C0"/>
                </a:solidFill>
                <a:latin typeface="Arno Pro Smbd" pitchFamily="18" charset="0"/>
              </a:rPr>
              <a:t>представления детей об окружающем мире; о человеческих отношениях; формирование понятий о добре и зле;</a:t>
            </a:r>
          </a:p>
          <a:p>
            <a:pPr lvl="0" algn="just" fontAlgn="base" hangingPunct="0">
              <a:buNone/>
            </a:pPr>
            <a:r>
              <a:rPr lang="ru-RU" dirty="0">
                <a:solidFill>
                  <a:srgbClr val="0070C0"/>
                </a:solidFill>
                <a:latin typeface="Arno Pro Smbd" pitchFamily="18" charset="0"/>
              </a:rPr>
              <a:t>		-понимание литературы как культуры нашего народа; расширение представления детей о российской истории и культуре;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140968"/>
            <a:ext cx="8640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 hangingPunct="0">
              <a:buNone/>
            </a:pPr>
            <a:r>
              <a:rPr lang="ru-RU" dirty="0" smtClean="0">
                <a:solidFill>
                  <a:srgbClr val="0070C0"/>
                </a:solidFill>
                <a:latin typeface="Arno Pro Smbd" pitchFamily="18" charset="0"/>
              </a:rPr>
              <a:t>- воспитание </a:t>
            </a:r>
            <a:r>
              <a:rPr lang="ru-RU" dirty="0">
                <a:solidFill>
                  <a:srgbClr val="0070C0"/>
                </a:solidFill>
                <a:latin typeface="Arno Pro Smbd" pitchFamily="18" charset="0"/>
              </a:rPr>
              <a:t>культуры; обогащение мира чувств, эмоций детей, развитие их интереса к чтению; формирование потребности в систематическом чтении, в том числе для успешности обучения по всем учебным предметам;</a:t>
            </a:r>
          </a:p>
          <a:p>
            <a:pPr algn="just">
              <a:buNone/>
            </a:pPr>
            <a:r>
              <a:rPr lang="ru-RU" dirty="0">
                <a:solidFill>
                  <a:srgbClr val="0070C0"/>
                </a:solidFill>
                <a:latin typeface="Arno Pro Smbd" pitchFamily="18" charset="0"/>
              </a:rPr>
              <a:t>	 -создание условий для постижения школьниками литературоведческих понятий;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6272" y="4618296"/>
            <a:ext cx="86341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70C0"/>
                </a:solidFill>
                <a:latin typeface="Arno Pro Smbd" pitchFamily="18" charset="0"/>
              </a:rPr>
              <a:t>-развитие речевых навыков школьников, связанных с процессами: восприятия (</a:t>
            </a:r>
            <a:r>
              <a:rPr lang="ru-RU" dirty="0" err="1">
                <a:solidFill>
                  <a:srgbClr val="0070C0"/>
                </a:solidFill>
                <a:latin typeface="Arno Pro Smbd" pitchFamily="18" charset="0"/>
              </a:rPr>
              <a:t>аудирования</a:t>
            </a:r>
            <a:r>
              <a:rPr lang="ru-RU" dirty="0">
                <a:solidFill>
                  <a:srgbClr val="0070C0"/>
                </a:solidFill>
                <a:latin typeface="Arno Pro Smbd" pitchFamily="18" charset="0"/>
              </a:rPr>
              <a:t> – слушания, чтения вслух и про себя), интерпретации (выразительное чтение, устное и письменное высказывание по поводу текста).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472518" cy="492922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Arno Pro Smbd" pitchFamily="18" charset="0"/>
                <a:cs typeface="Arial" pitchFamily="34" charset="0"/>
              </a:rPr>
              <a:t>	</a:t>
            </a:r>
            <a:r>
              <a:rPr lang="ru-RU" sz="2000" b="1" dirty="0" smtClean="0">
                <a:solidFill>
                  <a:srgbClr val="C00000"/>
                </a:solidFill>
                <a:latin typeface="Arno Pro Smbd" pitchFamily="18" charset="0"/>
                <a:cs typeface="Arial" pitchFamily="34" charset="0"/>
              </a:rPr>
              <a:t>Цель </a:t>
            </a:r>
            <a:r>
              <a:rPr lang="ru-RU" sz="2000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проведения этого </a:t>
            </a:r>
          </a:p>
          <a:p>
            <a:pPr algn="just">
              <a:buNone/>
            </a:pPr>
            <a:r>
              <a:rPr lang="ru-RU" sz="2000" dirty="0" smtClean="0">
                <a:solidFill>
                  <a:srgbClr val="C00000"/>
                </a:solidFill>
                <a:latin typeface="Arno Pro Smbd" pitchFamily="18" charset="0"/>
                <a:cs typeface="Arial" pitchFamily="34" charset="0"/>
              </a:rPr>
              <a:t>«Мастер- класса»  </a:t>
            </a:r>
            <a:r>
              <a:rPr lang="ru-RU" sz="2000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я вижу в следующем: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		-показать методы и приемы, направленные на реализацию новых образовательных стандартов  через УМК системы «Л.В. </a:t>
            </a:r>
            <a:r>
              <a:rPr lang="ru-RU" sz="2000" dirty="0" err="1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Занкова</a:t>
            </a:r>
            <a:r>
              <a:rPr lang="ru-RU" sz="2000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», в частности на уроках литературного чтения по учебнику  Н.В. Нечаевой,     К.С. </a:t>
            </a:r>
            <a:r>
              <a:rPr lang="ru-RU" sz="2000" dirty="0" err="1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Белорусец</a:t>
            </a:r>
            <a:r>
              <a:rPr lang="ru-RU" sz="2000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    «Азбука».</a:t>
            </a:r>
            <a:endParaRPr lang="ru-RU" sz="2000" dirty="0">
              <a:solidFill>
                <a:srgbClr val="0070C0"/>
              </a:solidFill>
              <a:latin typeface="Arno Pro Smbd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8680"/>
            <a:ext cx="8786874" cy="492922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>
                <a:solidFill>
                  <a:srgbClr val="C00000"/>
                </a:solidFill>
                <a:latin typeface="Arno Pro Smbd" pitchFamily="18" charset="0"/>
                <a:cs typeface="Arial" pitchFamily="34" charset="0"/>
              </a:rPr>
              <a:t>Задачи</a:t>
            </a:r>
            <a:r>
              <a:rPr lang="ru-RU" sz="2000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 курса литературного чтения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		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		   1.Наблюдение, классификация (по заданному или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самостоятельно найденному  основанию), самоконтроль.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	  2.Слушание, классификация (по заданному или самостоятельно найденному основанию), самоконтроль.</a:t>
            </a:r>
            <a:br>
              <a:rPr lang="ru-RU" sz="2000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                 3.Чтение, классификация (по заданному или самостоятельно найденному основанию), самоконтроль.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4. Наблюдение, обобщение, самоконтроль.	</a:t>
            </a:r>
            <a:br>
              <a:rPr lang="ru-RU" sz="2000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                 5. Слушание, обобщение, самоконтроль.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                  6. Чтение, обобщение, самоконтроль. </a:t>
            </a:r>
            <a:endParaRPr lang="ru-RU" sz="2000" dirty="0">
              <a:solidFill>
                <a:srgbClr val="0070C0"/>
              </a:solidFill>
              <a:latin typeface="Arno Pro Smbd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1268761"/>
            <a:ext cx="6984776" cy="30243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solidFill>
                  <a:srgbClr val="C00000"/>
                </a:solidFill>
                <a:latin typeface="Arno Pro Smbd" pitchFamily="18" charset="0"/>
                <a:cs typeface="Arial" pitchFamily="34" charset="0"/>
              </a:rPr>
              <a:t>      Цель</a:t>
            </a:r>
            <a:r>
              <a:rPr lang="ru-RU" sz="2000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 уроков: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       -освоение и развитие средств устного          общения;</a:t>
            </a:r>
          </a:p>
          <a:p>
            <a:pPr algn="just">
              <a:buNone/>
            </a:pPr>
            <a:r>
              <a:rPr lang="ru-RU" sz="2000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        -развитие коммуникативных умений;</a:t>
            </a:r>
          </a:p>
          <a:p>
            <a:pPr algn="just">
              <a:buNone/>
            </a:pPr>
            <a:r>
              <a:rPr lang="ru-RU" sz="2000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	    -формирование толерантности;</a:t>
            </a:r>
          </a:p>
          <a:p>
            <a:pPr algn="just">
              <a:buNone/>
            </a:pPr>
            <a:r>
              <a:rPr lang="ru-RU" sz="2000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        -обучение чтению посредством</a:t>
            </a:r>
          </a:p>
          <a:p>
            <a:pPr algn="just">
              <a:buNone/>
            </a:pPr>
            <a:r>
              <a:rPr lang="ru-RU" sz="2000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  </a:t>
            </a:r>
            <a:r>
              <a:rPr lang="ru-RU" sz="2000" dirty="0" err="1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инсценирования</a:t>
            </a:r>
            <a:r>
              <a:rPr lang="ru-RU" sz="2000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          литературных</a:t>
            </a:r>
          </a:p>
          <a:p>
            <a:pPr algn="just">
              <a:buNone/>
            </a:pPr>
            <a:r>
              <a:rPr lang="ru-RU" sz="2000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  произведений. </a:t>
            </a:r>
            <a:endParaRPr lang="ru-RU" sz="2000" dirty="0">
              <a:solidFill>
                <a:srgbClr val="0070C0"/>
              </a:solidFill>
              <a:latin typeface="Arno Pro Smbd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60648"/>
            <a:ext cx="7182540" cy="96970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u="sng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1.Построение проекта выхода из затруднения</a:t>
            </a:r>
          </a:p>
          <a:p>
            <a:pPr algn="ctr">
              <a:buNone/>
            </a:pPr>
            <a:r>
              <a:rPr lang="ru-RU" sz="2000" u="sng" dirty="0" smtClean="0">
                <a:latin typeface="Arno Pro Smbd" pitchFamily="18" charset="0"/>
                <a:cs typeface="Arial" pitchFamily="34" charset="0"/>
              </a:rPr>
              <a:t> </a:t>
            </a:r>
            <a:r>
              <a:rPr lang="ru-RU" sz="2000" u="sng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(определение целей и темы , рассмотрение плана работы).</a:t>
            </a:r>
            <a:endParaRPr lang="ru-RU" sz="2000" u="sng" dirty="0">
              <a:solidFill>
                <a:srgbClr val="0070C0"/>
              </a:solidFill>
              <a:latin typeface="Arno Pro Smbd" pitchFamily="18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582341"/>
            <a:ext cx="83529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b="1" dirty="0">
                <a:solidFill>
                  <a:srgbClr val="C00000"/>
                </a:solidFill>
                <a:latin typeface="Arno Pro Smbd" pitchFamily="18" charset="0"/>
                <a:cs typeface="Arial" pitchFamily="34" charset="0"/>
              </a:rPr>
              <a:t>Цель: </a:t>
            </a:r>
            <a:r>
              <a:rPr lang="ru-RU" b="1" dirty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о</a:t>
            </a:r>
            <a:r>
              <a:rPr lang="ru-RU" dirty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пределить проект будущих действий на уроке</a:t>
            </a:r>
          </a:p>
          <a:p>
            <a:pPr algn="just">
              <a:buNone/>
            </a:pPr>
            <a:r>
              <a:rPr lang="ru-RU" dirty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                  На данном этапе учащиеся в коммуникативной форме обдумывают проект будущих учебных действий, ставят цель (целью всегда является устранение возникшего затруднения), согласовывают тему урока. </a:t>
            </a:r>
          </a:p>
          <a:p>
            <a:pPr algn="just">
              <a:buNone/>
            </a:pPr>
            <a:r>
              <a:rPr lang="ru-RU" dirty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		Этим процессом руководит учитель, на первых порах с помощью подводящего диалога, затем – побуждающего, а затем и с помощью исследовательских методов.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52"/>
            <a:ext cx="8229600" cy="492922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u="sng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2.Исследовательский метод</a:t>
            </a:r>
            <a:endParaRPr lang="ru-RU" sz="1800" u="sng" dirty="0">
              <a:solidFill>
                <a:srgbClr val="0070C0"/>
              </a:solidFill>
              <a:latin typeface="Arno Pro Smbd" pitchFamily="18" charset="0"/>
              <a:cs typeface="Arial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57356" y="928671"/>
            <a:ext cx="6215105" cy="50720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132856"/>
            <a:ext cx="8229600" cy="187220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Arno Pro Smbd" pitchFamily="18" charset="0"/>
                <a:cs typeface="Arial" pitchFamily="34" charset="0"/>
              </a:rPr>
              <a:t>Цель:</a:t>
            </a:r>
            <a:r>
              <a:rPr lang="ru-RU" sz="1800" dirty="0" smtClean="0">
                <a:solidFill>
                  <a:srgbClr val="C00000"/>
                </a:solidFill>
                <a:latin typeface="Arno Pro Smbd" pitchFamily="18" charset="0"/>
                <a:cs typeface="Arial" pitchFamily="34" charset="0"/>
              </a:rPr>
              <a:t>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         -поиск и выделение необходимой информации из различных источников;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          -развитие познавательных умений и навыков учащихся;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0070C0"/>
                </a:solidFill>
                <a:latin typeface="Arno Pro Smbd" pitchFamily="18" charset="0"/>
                <a:cs typeface="Arial" pitchFamily="34" charset="0"/>
              </a:rPr>
              <a:t>            -умение ориентироваться в информационном пространстве.</a:t>
            </a:r>
            <a:endParaRPr lang="ru-RU" sz="1800" dirty="0">
              <a:solidFill>
                <a:srgbClr val="0070C0"/>
              </a:solidFill>
              <a:latin typeface="Arno Pro Smbd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190870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30" ma:contentTypeDescription="Create a new document." ma:contentTypeScope="" ma:versionID="dbcf0f450ab99b1f534105340ddde851"/>
</file>

<file path=customXml/itemProps1.xml><?xml version="1.0" encoding="utf-8"?>
<ds:datastoreItem xmlns:ds="http://schemas.openxmlformats.org/officeDocument/2006/customXml" ds:itemID="{E15783FE-50CA-484F-AF57-29198C702E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2C614C-32F0-4E99-98B1-0567D4414F1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43BDFD5-AF7D-47DD-944F-0A9E24D59CF6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TS101908700</Template>
  <TotalTime>311</TotalTime>
  <Words>455</Words>
  <Application>Microsoft Office PowerPoint</Application>
  <PresentationFormat>Экран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TS101908700</vt:lpstr>
      <vt:lpstr>«Из всех проявлений человеческого творчества самое удивительное и достойное внимания — это книги. В книгах живут думы прошедших времен; внятно и отчетливо раздаются голоса людей, прах которых давно разлетелся, как сон. Все, что человечество совершило, передумало, все, чего оно достигло, — все это сохранилось, как бы волшебством,  на страницах книг».                         Карлейль Томас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 всех проявлений человеческого творчества самое удивительное и достойное внимания — это книги. В книгах живут думы прошедших времен; внятно и отчетливо раздаются голоса людей, прах которых давно разлетелся, как сон. Все, что человечество совершило, передумало, все, чего оно достигло, — все это сохранилось, как бы волшебством,  на страницах книг. Карлейль Томас </dc:title>
  <dc:subject/>
  <dc:creator>Покшиванова </dc:creator>
  <cp:keywords/>
  <dc:description/>
  <cp:lastModifiedBy>RePack by Diakov</cp:lastModifiedBy>
  <cp:revision>60</cp:revision>
  <dcterms:created xsi:type="dcterms:W3CDTF">2011-12-23T15:34:03Z</dcterms:created>
  <dcterms:modified xsi:type="dcterms:W3CDTF">2017-12-18T14:34:30Z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TC019087009991</vt:lpwstr>
  </property>
</Properties>
</file>