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6" r:id="rId11"/>
    <p:sldId id="267" r:id="rId12"/>
    <p:sldId id="265" r:id="rId13"/>
    <p:sldId id="268" r:id="rId14"/>
    <p:sldId id="263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74" r:id="rId25"/>
    <p:sldId id="281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7" r:id="rId37"/>
    <p:sldId id="291" r:id="rId38"/>
    <p:sldId id="292" r:id="rId39"/>
    <p:sldId id="297" r:id="rId40"/>
    <p:sldId id="298" r:id="rId41"/>
    <p:sldId id="295" r:id="rId42"/>
    <p:sldId id="299" r:id="rId43"/>
    <p:sldId id="304" r:id="rId44"/>
    <p:sldId id="305" r:id="rId45"/>
    <p:sldId id="316" r:id="rId46"/>
    <p:sldId id="309" r:id="rId47"/>
    <p:sldId id="313" r:id="rId48"/>
    <p:sldId id="311" r:id="rId49"/>
    <p:sldId id="306" r:id="rId50"/>
    <p:sldId id="30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800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82" d="100"/>
          <a:sy n="82" d="100"/>
        </p:scale>
        <p:origin x="-1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5FFA-DBF3-47E1-9A06-90B91B783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6356-9C75-42E2-9449-9154F490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4954-EDFE-460A-A4C5-C99B210CF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0F920-B4AF-4353-804D-FBA9EA6F0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267D-AC48-4EAB-9B24-04266BE9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56CE-759E-4829-8084-B68FAF51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CEA00-FB06-415E-ADC3-549FF7D42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B72F-C99F-4AA6-AD39-5A97A0F0A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A0E8-BB77-45AD-8B43-6DF620C2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7B3D-3536-4BD2-8581-8CF6C2D70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04E4-6ABE-476A-85C9-F694A719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02E8-F0D9-400D-8BA9-E9FA86E2F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2D504D-7843-41F5-A234-EDA3B4006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3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43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37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434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3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43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35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7.bin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9.bin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image" Target="../media/image40.gif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5" Type="http://schemas.openxmlformats.org/officeDocument/2006/relationships/image" Target="../media/image44.gif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2.xml"/><Relationship Id="rId5" Type="http://schemas.openxmlformats.org/officeDocument/2006/relationships/image" Target="../media/image46.gif"/><Relationship Id="rId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2.xml"/><Relationship Id="rId5" Type="http://schemas.openxmlformats.org/officeDocument/2006/relationships/image" Target="../media/image48.gif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2.x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449763"/>
            <a:ext cx="6032500" cy="604837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7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636838"/>
            <a:ext cx="8785225" cy="350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Рисунок 10" descr="Электричество+неон.gif"/>
          <p:cNvPicPr>
            <a:picLocks noGrp="1" noChangeAspect="1"/>
          </p:cNvPicPr>
          <p:nvPr>
            <p:ph type="ctrTitle" idx="4294967295"/>
          </p:nvPr>
        </p:nvPicPr>
        <p:blipFill>
          <a:blip r:embed="rId3"/>
          <a:srcRect t="18082" b="18082"/>
          <a:stretch>
            <a:fillRect/>
          </a:stretch>
        </p:blipFill>
        <p:spPr>
          <a:xfrm rot="420000">
            <a:off x="5508625" y="260350"/>
            <a:ext cx="3167063" cy="3125788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2766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Мощность электрического тока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7563"/>
            <a:ext cx="2014538" cy="2128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getImage?photoId=187340147843&amp;photoType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231298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3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63366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Количество теплоты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3141663"/>
            <a:ext cx="1725612" cy="2271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Рисунок 7" descr="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357563"/>
            <a:ext cx="24479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2766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Площадь поперечного сечения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3573463"/>
            <a:ext cx="245745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138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3357563"/>
            <a:ext cx="2139950" cy="2951162"/>
          </a:xfrm>
          <a:prstGeom prst="rect">
            <a:avLst/>
          </a:prstGeom>
          <a:noFill/>
        </p:spPr>
      </p:pic>
      <p:sp>
        <p:nvSpPr>
          <p:cNvPr id="276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55895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Число зарядов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788" y="2205038"/>
            <a:ext cx="1798637" cy="1960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138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i-main-pic" descr="Картинка 829 из 1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207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8479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Удельное сопротивление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3429000"/>
            <a:ext cx="2386012" cy="2200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i-main-pic" descr="Картинка 700 из 1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284538"/>
            <a:ext cx="26701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3656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3480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силы тока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2924175"/>
            <a:ext cx="1654175" cy="2271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А</a:t>
            </a:r>
          </a:p>
        </p:txBody>
      </p:sp>
      <p:pic>
        <p:nvPicPr>
          <p:cNvPr id="30725" name="i-main-pic" descr="Картинка 691 из 1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89363"/>
            <a:ext cx="13684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70700" cy="33480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напряжения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25" y="2133600"/>
            <a:ext cx="1509713" cy="1700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В</a:t>
            </a:r>
          </a:p>
        </p:txBody>
      </p:sp>
      <p:pic>
        <p:nvPicPr>
          <p:cNvPr id="31749" name="i-main-pic" descr="Картинка 904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573463"/>
            <a:ext cx="21669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9194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сопротивления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00375"/>
            <a:ext cx="3238500" cy="2486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Ом</a:t>
            </a:r>
          </a:p>
        </p:txBody>
      </p:sp>
      <p:pic>
        <p:nvPicPr>
          <p:cNvPr id="32773" name="Picture 5" descr="i?id=17587108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573463"/>
            <a:ext cx="22320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5516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7051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времени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6688" y="1989138"/>
            <a:ext cx="1509712" cy="165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0100" b="1" smtClean="0">
                <a:solidFill>
                  <a:srgbClr val="00B050"/>
                </a:solidFill>
              </a:rPr>
              <a:t>с</a:t>
            </a:r>
          </a:p>
        </p:txBody>
      </p:sp>
      <p:pic>
        <p:nvPicPr>
          <p:cNvPr id="33797" name="i-main-pic" descr="Картинка 1291 из 1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42900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15263" cy="27765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длины проводника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14688"/>
            <a:ext cx="2157413" cy="2271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м</a:t>
            </a:r>
          </a:p>
        </p:txBody>
      </p:sp>
      <p:pic>
        <p:nvPicPr>
          <p:cNvPr id="34821" name="Picture 5" descr="i?id=20321656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16338"/>
            <a:ext cx="21240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838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404813"/>
            <a:ext cx="2735263" cy="5688012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9900CC"/>
                </a:solidFill>
              </a:rPr>
              <a:t> Обозначение</a:t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/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>	Единицы измерения</a:t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/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>	Формулы</a:t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/>
            </a:r>
            <a:br>
              <a:rPr lang="ru-RU" sz="2800" b="1" smtClean="0">
                <a:solidFill>
                  <a:srgbClr val="9900CC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>	Знаем, проходили</a:t>
            </a:r>
          </a:p>
        </p:txBody>
      </p:sp>
      <p:graphicFrame>
        <p:nvGraphicFramePr>
          <p:cNvPr id="17495" name="Group 87"/>
          <p:cNvGraphicFramePr>
            <a:graphicFrameLocks noGrp="1"/>
          </p:cNvGraphicFramePr>
          <p:nvPr>
            <p:ph sz="half" idx="2"/>
          </p:nvPr>
        </p:nvGraphicFramePr>
        <p:xfrm>
          <a:off x="2411413" y="476250"/>
          <a:ext cx="5761037" cy="5184775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3387"/>
                <a:gridCol w="431800"/>
                <a:gridCol w="431800"/>
                <a:gridCol w="431800"/>
                <a:gridCol w="431800"/>
                <a:gridCol w="504825"/>
                <a:gridCol w="503238"/>
                <a:gridCol w="576262"/>
                <a:gridCol w="576263"/>
                <a:gridCol w="576262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1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2" action="ppaction://hlinksldjump"/>
                        </a:rPr>
                        <a:t>11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3" action="ppaction://hlinksldjump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4" action="ppaction://hlinksldjump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5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6" action="ppaction://hlinksldjump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7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8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9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0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1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2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3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4" action="ppaction://hlinksldjump"/>
                        </a:rPr>
                        <a:t>11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5" action="ppaction://hlinksldjump"/>
                        </a:rPr>
                        <a:t>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6" action="ppaction://hlinksldjump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7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8" action="ppaction://hlinksldjump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9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0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1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2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3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4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5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6" action="ppaction://hlinksldjump"/>
                        </a:rPr>
                        <a:t>11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7" action="ppaction://hlinksldjump"/>
                        </a:rPr>
                        <a:t>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8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9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0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1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2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3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5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6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8" action="ppaction://hlinksldjump"/>
                        </a:rPr>
                        <a:t>11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9" action="ppaction://hlinksldjump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52400"/>
            <a:ext cx="7199312" cy="34909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работы электрического тока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3933825"/>
            <a:ext cx="2662237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Дж</a:t>
            </a:r>
          </a:p>
        </p:txBody>
      </p:sp>
      <p:pic>
        <p:nvPicPr>
          <p:cNvPr id="35845" name="Picture 5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644900"/>
            <a:ext cx="15478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9194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мощности тока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3500438"/>
            <a:ext cx="2230438" cy="1771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Вт</a:t>
            </a:r>
          </a:p>
        </p:txBody>
      </p:sp>
      <p:pic>
        <p:nvPicPr>
          <p:cNvPr id="36869" name="Picture 5" descr="i?id=12582371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84538"/>
            <a:ext cx="16922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55895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52400"/>
            <a:ext cx="8072437" cy="27051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количества теплоты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924175"/>
            <a:ext cx="2373312" cy="198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smtClean="0">
                <a:solidFill>
                  <a:srgbClr val="00B050"/>
                </a:solidFill>
              </a:rPr>
              <a:t>Дж</a:t>
            </a:r>
          </a:p>
          <a:p>
            <a:pPr eaLnBrk="1" hangingPunct="1"/>
            <a:endParaRPr lang="ru-RU" smtClean="0"/>
          </a:p>
        </p:txBody>
      </p:sp>
      <p:pic>
        <p:nvPicPr>
          <p:cNvPr id="37893" name="Picture 5" descr="i?id=5388076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924175"/>
            <a:ext cx="21621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529513" cy="29194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заряда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3716338"/>
            <a:ext cx="2446338" cy="191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smtClean="0">
                <a:solidFill>
                  <a:srgbClr val="00B050"/>
                </a:solidFill>
              </a:rPr>
              <a:t>Кл</a:t>
            </a:r>
          </a:p>
        </p:txBody>
      </p:sp>
      <p:pic>
        <p:nvPicPr>
          <p:cNvPr id="38917" name="Picture 5" descr="In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429000"/>
            <a:ext cx="21240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55165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9908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800080"/>
                </a:solidFill>
              </a:rPr>
              <a:t>Единица измерения площади поперечного сечения проводника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357563"/>
            <a:ext cx="4452938" cy="1714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1500" b="1" smtClean="0">
                <a:solidFill>
                  <a:srgbClr val="00B050"/>
                </a:solidFill>
              </a:rPr>
              <a:t>м</a:t>
            </a:r>
            <a:r>
              <a:rPr lang="ru-RU" sz="11500" b="1" baseline="30000" smtClean="0">
                <a:solidFill>
                  <a:srgbClr val="00B050"/>
                </a:solidFill>
              </a:rPr>
              <a:t>2</a:t>
            </a:r>
            <a:endParaRPr lang="ru-RU" sz="11500" b="1" smtClean="0">
              <a:solidFill>
                <a:srgbClr val="00B050"/>
              </a:solidFill>
            </a:endParaRPr>
          </a:p>
        </p:txBody>
      </p:sp>
      <p:pic>
        <p:nvPicPr>
          <p:cNvPr id="39941" name="Picture 5" descr="BO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16338"/>
            <a:ext cx="21605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8479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числа зарядов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6325" y="2997200"/>
            <a:ext cx="1338263" cy="165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0100" b="1" smtClean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40965" name="Picture 5" descr="i?id=19598085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213100"/>
            <a:ext cx="28813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143875" cy="32766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800080"/>
                </a:solidFill>
              </a:rPr>
              <a:t>Единица измерения удельного сопротивления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211638" y="3573463"/>
          <a:ext cx="3787775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5" imgW="660240" imgH="419040" progId="Equation.3">
                  <p:embed/>
                </p:oleObj>
              </mc:Choice>
              <mc:Fallback>
                <p:oleObj name="Формула" r:id="rId5" imgW="660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73463"/>
                        <a:ext cx="3787775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i?id=133797&amp;tov=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3789363"/>
            <a:ext cx="15843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5165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6870700" cy="207168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силы тока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4859338" y="2133600"/>
          <a:ext cx="3167062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5" imgW="380880" imgH="393480" progId="Equation.3">
                  <p:embed/>
                </p:oleObj>
              </mc:Choice>
              <mc:Fallback>
                <p:oleObj name="Формула" r:id="rId5" imgW="3808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3167062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i?id=43515876&amp;tov=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492375"/>
            <a:ext cx="23542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3479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закона Ома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84213" y="2276475"/>
          <a:ext cx="2519362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419040" imgH="393480" progId="Equation.3">
                  <p:embed/>
                </p:oleObj>
              </mc:Choice>
              <mc:Fallback>
                <p:oleObj name="Формула" r:id="rId3" imgW="419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6475"/>
                        <a:ext cx="2519362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i?id=17349944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708275"/>
            <a:ext cx="19780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3479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напряжения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71550" y="2708275"/>
          <a:ext cx="236537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3" imgW="444240" imgH="419040" progId="Equation.3">
                  <p:embed/>
                </p:oleObj>
              </mc:Choice>
              <mc:Fallback>
                <p:oleObj name="Формула" r:id="rId3" imgW="4442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2365375" cy="223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i?id=28680318&amp;tov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92600"/>
            <a:ext cx="208756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51577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Сила тока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852738"/>
            <a:ext cx="1079500" cy="1814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8" descr="чел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76475"/>
            <a:ext cx="2032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6870700" cy="16002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сопротивления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643438" y="2565400"/>
          <a:ext cx="2928937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469800" imgH="393480" progId="Equation.3">
                  <p:embed/>
                </p:oleObj>
              </mc:Choice>
              <mc:Fallback>
                <p:oleObj name="Equation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65400"/>
                        <a:ext cx="2928937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7m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420938"/>
            <a:ext cx="1606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работы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427538" y="2781300"/>
          <a:ext cx="339883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5" imgW="520560" imgH="177480" progId="Equation.3">
                  <p:embed/>
                </p:oleObj>
              </mc:Choice>
              <mc:Fallback>
                <p:oleObj name="Формула" r:id="rId5" imgW="5205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81300"/>
                        <a:ext cx="339883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7f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24209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2764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мощности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755650" y="2565400"/>
          <a:ext cx="4459288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3" imgW="482400" imgH="177480" progId="Equation.3">
                  <p:embed/>
                </p:oleObj>
              </mc:Choice>
              <mc:Fallback>
                <p:oleObj name="Формула" r:id="rId3" imgW="4824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4459288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i-main-pic" descr="Картинка 3 из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076700"/>
            <a:ext cx="26654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51577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870700" cy="24193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Формула закона</a:t>
            </a:r>
            <a:br>
              <a:rPr lang="ru-RU" sz="6000" b="1" smtClean="0">
                <a:solidFill>
                  <a:srgbClr val="C00000"/>
                </a:solidFill>
              </a:rPr>
            </a:br>
            <a:r>
              <a:rPr lang="ru-RU" sz="6000" b="1" smtClean="0">
                <a:solidFill>
                  <a:srgbClr val="C00000"/>
                </a:solidFill>
              </a:rPr>
              <a:t> Джоуля -Ленца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68313" y="2852738"/>
          <a:ext cx="42005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5" imgW="596880" imgH="228600" progId="Equation.3">
                  <p:embed/>
                </p:oleObj>
              </mc:Choice>
              <mc:Fallback>
                <p:oleObj name="Формула" r:id="rId5" imgW="596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4200525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 descr="i?id=17230189&amp;tov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221163"/>
            <a:ext cx="19446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0338" y="54451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00063"/>
            <a:ext cx="6870700" cy="27717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Формула общей силы тока при последовательном соединении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276600" y="3284538"/>
          <a:ext cx="5253038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3" imgW="647640" imgH="215640" progId="Equation.3">
                  <p:embed/>
                </p:oleObj>
              </mc:Choice>
              <mc:Fallback>
                <p:oleObj name="Формула" r:id="rId3" imgW="6476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84538"/>
                        <a:ext cx="5253038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 descr="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716338"/>
            <a:ext cx="18145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4451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1337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Формула общей силы тока при параллельном соединении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611188" y="3284538"/>
          <a:ext cx="5149850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3" imgW="634680" imgH="215640" progId="Equation.3">
                  <p:embed/>
                </p:oleObj>
              </mc:Choice>
              <mc:Fallback>
                <p:oleObj name="Формула" r:id="rId3" imgW="6346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5149850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 descr="36_2_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005263"/>
            <a:ext cx="20891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54451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700213"/>
            <a:ext cx="6870700" cy="16002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Формула общего напряжения при последовательном соединении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429000"/>
            <a:ext cx="3744912" cy="1296988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b="1" smtClean="0">
                <a:latin typeface="Times New Roman" pitchFamily="18" charset="0"/>
              </a:rPr>
              <a:t>U = U</a:t>
            </a:r>
            <a:r>
              <a:rPr lang="en-US" sz="4400" b="1" baseline="-25000" smtClean="0">
                <a:latin typeface="Times New Roman" pitchFamily="18" charset="0"/>
              </a:rPr>
              <a:t>1</a:t>
            </a:r>
            <a:r>
              <a:rPr lang="en-US" sz="4400" b="1" smtClean="0">
                <a:latin typeface="Times New Roman" pitchFamily="18" charset="0"/>
              </a:rPr>
              <a:t> + U</a:t>
            </a:r>
            <a:r>
              <a:rPr lang="en-US" sz="4400" b="1" baseline="-25000" smtClean="0">
                <a:latin typeface="Times New Roman" pitchFamily="18" charset="0"/>
              </a:rPr>
              <a:t>2</a:t>
            </a:r>
            <a:endParaRPr lang="ru-RU" sz="4400" b="1" smtClean="0">
              <a:latin typeface="Times New Roman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1638" y="4652963"/>
            <a:ext cx="4341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U = U</a:t>
            </a:r>
            <a:r>
              <a:rPr lang="en-US" sz="4400" b="1" baseline="-25000">
                <a:latin typeface="Times New Roman" pitchFamily="18" charset="0"/>
              </a:rPr>
              <a:t>1</a:t>
            </a:r>
            <a:r>
              <a:rPr lang="en-US" sz="4400" b="1">
                <a:latin typeface="Times New Roman" pitchFamily="18" charset="0"/>
              </a:rPr>
              <a:t> = U</a:t>
            </a:r>
            <a:r>
              <a:rPr lang="en-US" sz="4400" b="1" baseline="-25000">
                <a:latin typeface="Times New Roman" pitchFamily="18" charset="0"/>
              </a:rPr>
              <a:t>2</a:t>
            </a:r>
            <a:endParaRPr lang="ru-RU" sz="4400" b="1" baseline="-25000">
              <a:latin typeface="Times New Roman" pitchFamily="18" charset="0"/>
            </a:endParaRPr>
          </a:p>
        </p:txBody>
      </p:sp>
      <p:sp>
        <p:nvSpPr>
          <p:cNvPr id="665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1413" y="53006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0622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Формула общего напряжения при последовательном соединении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067175" y="3213100"/>
          <a:ext cx="455136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3" imgW="723600" imgH="215640" progId="Equation.3">
                  <p:embed/>
                </p:oleObj>
              </mc:Choice>
              <mc:Fallback>
                <p:oleObj name="Формула" r:id="rId3" imgW="7236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13100"/>
                        <a:ext cx="4551363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500438"/>
            <a:ext cx="18732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53006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3480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Формула общего напряжения при параллельном соединении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971550" y="3789363"/>
          <a:ext cx="3357563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3" imgW="761760" imgH="431640" progId="Equation.3">
                  <p:embed/>
                </p:oleObj>
              </mc:Choice>
              <mc:Fallback>
                <p:oleObj name="Формула" r:id="rId3" imgW="7617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3357563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644900"/>
            <a:ext cx="1958975" cy="2447925"/>
          </a:xfrm>
          <a:prstGeom prst="rect">
            <a:avLst/>
          </a:prstGeom>
          <a:noFill/>
        </p:spPr>
      </p:pic>
      <p:sp>
        <p:nvSpPr>
          <p:cNvPr id="1331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2292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6423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2928938"/>
            <a:ext cx="500062" cy="714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+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75" y="2857500"/>
            <a:ext cx="441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-</a:t>
            </a:r>
          </a:p>
        </p:txBody>
      </p:sp>
      <p:sp>
        <p:nvSpPr>
          <p:cNvPr id="419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Напряжение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924175"/>
            <a:ext cx="1365250" cy="1671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lum contrast="-16000"/>
          </a:blip>
          <a:srcRect/>
          <a:stretch>
            <a:fillRect/>
          </a:stretch>
        </p:blipFill>
        <p:spPr bwMode="auto">
          <a:xfrm>
            <a:off x="5435600" y="2349500"/>
            <a:ext cx="165576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0"/>
            <a:ext cx="89138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0" y="3000375"/>
            <a:ext cx="1071563" cy="671513"/>
          </a:xfrm>
        </p:spPr>
        <p:txBody>
          <a:bodyPr/>
          <a:lstStyle/>
          <a:p>
            <a:pPr eaLnBrk="1" hangingPunct="1"/>
            <a:r>
              <a:rPr lang="ru-RU" sz="4800" smtClean="0"/>
              <a:t>-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2857500"/>
            <a:ext cx="571500" cy="1000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-</a:t>
            </a:r>
          </a:p>
        </p:txBody>
      </p:sp>
      <p:sp>
        <p:nvSpPr>
          <p:cNvPr id="430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0033CC"/>
                </a:solidFill>
              </a:rPr>
              <a:t>Назовите приборы</a:t>
            </a:r>
          </a:p>
        </p:txBody>
      </p:sp>
      <p:pic>
        <p:nvPicPr>
          <p:cNvPr id="44035" name="Picture 4" descr="Электрометры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00250"/>
            <a:ext cx="3243263" cy="3657600"/>
          </a:xfrm>
        </p:spPr>
      </p:pic>
      <p:pic>
        <p:nvPicPr>
          <p:cNvPr id="44036" name="Picture 5" descr="Электроско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357438"/>
            <a:ext cx="4067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5857875"/>
            <a:ext cx="307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</a:rPr>
              <a:t>электрометр</a:t>
            </a:r>
            <a:endParaRPr lang="ru-RU" sz="3200" b="1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5000625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</a:rPr>
              <a:t>электроскоп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4404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82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213100"/>
            <a:ext cx="51339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3071813"/>
            <a:ext cx="44291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rgbClr val="0033CC"/>
                </a:solidFill>
                <a:latin typeface="Comic Sans MS"/>
                <a:ea typeface="+mj-ea"/>
                <a:cs typeface="+mj-cs"/>
              </a:rPr>
              <a:t>О каком действии тока идет речь?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1785938"/>
            <a:ext cx="3214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</a:rPr>
              <a:t>магнитное</a:t>
            </a:r>
          </a:p>
        </p:txBody>
      </p:sp>
      <p:sp>
        <p:nvSpPr>
          <p:cNvPr id="4506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53736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</a:rPr>
              <a:t>Схематическое обозначение какого прибора изображено на рисунке?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544638"/>
            <a:ext cx="28448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636838"/>
            <a:ext cx="22812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1785938"/>
            <a:ext cx="2786062" cy="39116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62738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амперметр</a:t>
            </a:r>
          </a:p>
        </p:txBody>
      </p:sp>
      <p:sp>
        <p:nvSpPr>
          <p:cNvPr id="4608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52292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2  0.25 0.16667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7270750" cy="1600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</a:rPr>
              <a:t>Какую величину измеряют данным прибором?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214813"/>
            <a:ext cx="38862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B050"/>
                </a:solidFill>
              </a:rPr>
              <a:t>напряжение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844675"/>
            <a:ext cx="332105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428875"/>
            <a:ext cx="2619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033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048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Назовите прибор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5589588"/>
            <a:ext cx="6502400" cy="768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Электрофорная машина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71247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7734300" cy="5397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Начертите схемы электрических цепей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45005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860800"/>
            <a:ext cx="1638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3500438"/>
            <a:ext cx="5638800" cy="3143250"/>
          </a:xfrm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349500"/>
            <a:ext cx="14668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1413" y="54451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33CC"/>
                </a:solidFill>
              </a:rPr>
              <a:t>Назовите прибор. Для чего он служит?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076700"/>
            <a:ext cx="7696200" cy="116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hlink"/>
                </a:solidFill>
              </a:rPr>
              <a:t>Реостат.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hlink"/>
                </a:solidFill>
              </a:rPr>
              <a:t>Для регулирования силы тока.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89138"/>
            <a:ext cx="54768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5165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48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765175"/>
            <a:ext cx="31718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 на схемах обозначаются эти приборы?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060575"/>
            <a:ext cx="1428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73238"/>
            <a:ext cx="1038225" cy="1133475"/>
          </a:xfrm>
        </p:spPr>
      </p:pic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844675"/>
            <a:ext cx="638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611188" y="3979863"/>
            <a:ext cx="7493000" cy="1706562"/>
            <a:chOff x="385" y="2507"/>
            <a:chExt cx="4720" cy="1075"/>
          </a:xfrm>
        </p:grpSpPr>
        <p:pic>
          <p:nvPicPr>
            <p:cNvPr id="5222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5" y="2840"/>
              <a:ext cx="910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" y="2523"/>
              <a:ext cx="65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2200" y="2432"/>
              <a:ext cx="1075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54451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Сопротивление</a:t>
            </a:r>
            <a:r>
              <a:rPr lang="ru-RU" b="1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420938"/>
            <a:ext cx="2014538" cy="1744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архивари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92375"/>
            <a:ext cx="29829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5445125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3789363"/>
            <a:ext cx="3451225" cy="6635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Кто это?</a:t>
            </a:r>
          </a:p>
        </p:txBody>
      </p:sp>
      <p:grpSp>
        <p:nvGrpSpPr>
          <p:cNvPr id="53256" name="Group 8"/>
          <p:cNvGrpSpPr>
            <a:grpSpLocks/>
          </p:cNvGrpSpPr>
          <p:nvPr/>
        </p:nvGrpSpPr>
        <p:grpSpPr bwMode="auto">
          <a:xfrm>
            <a:off x="539750" y="333375"/>
            <a:ext cx="8064500" cy="5832475"/>
            <a:chOff x="340" y="210"/>
            <a:chExt cx="4634" cy="3255"/>
          </a:xfrm>
        </p:grpSpPr>
        <p:pic>
          <p:nvPicPr>
            <p:cNvPr id="5325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255"/>
              <a:ext cx="1272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210"/>
              <a:ext cx="121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661"/>
              <a:ext cx="1278" cy="1548"/>
            </a:xfrm>
            <a:prstGeom prst="rect">
              <a:avLst/>
            </a:prstGeom>
          </p:spPr>
        </p:pic>
        <p:pic>
          <p:nvPicPr>
            <p:cNvPr id="5325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" y="1797"/>
              <a:ext cx="129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543300" y="59737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611188" y="2924175"/>
            <a:ext cx="7993062" cy="3544888"/>
            <a:chOff x="385" y="1842"/>
            <a:chExt cx="5035" cy="2233"/>
          </a:xfrm>
        </p:grpSpPr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1383" y="3748"/>
              <a:ext cx="9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hlink"/>
                  </a:solidFill>
                </a:rPr>
                <a:t>Ампер</a:t>
              </a:r>
            </a:p>
          </p:txBody>
        </p:sp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4455" y="3627"/>
              <a:ext cx="9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hlink"/>
                  </a:solidFill>
                </a:rPr>
                <a:t>Ом</a:t>
              </a: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385" y="1842"/>
              <a:ext cx="8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hlink"/>
                  </a:solidFill>
                </a:rPr>
                <a:t>Ленц</a:t>
              </a:r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2744" y="1842"/>
              <a:ext cx="13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hlink"/>
                  </a:solidFill>
                </a:rPr>
                <a:t>Джоуль</a:t>
              </a:r>
            </a:p>
          </p:txBody>
        </p:sp>
      </p:grpSp>
      <p:sp>
        <p:nvSpPr>
          <p:cNvPr id="532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55165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Заряд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2924175"/>
            <a:ext cx="1457325" cy="1887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76475"/>
            <a:ext cx="21796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6870700" cy="16002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Время</a:t>
            </a:r>
            <a:r>
              <a:rPr lang="ru-RU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2492375"/>
            <a:ext cx="1814513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 l="76987" t="15298" r="7500" b="64253"/>
          <a:stretch>
            <a:fillRect/>
          </a:stretch>
        </p:blipFill>
        <p:spPr bwMode="auto">
          <a:xfrm>
            <a:off x="900113" y="2636838"/>
            <a:ext cx="212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63366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Работа электрического тока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14688"/>
            <a:ext cx="1528763" cy="2271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115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 l="76987" t="56273" r="5568" b="7777"/>
          <a:stretch>
            <a:fillRect/>
          </a:stretch>
        </p:blipFill>
        <p:spPr bwMode="auto">
          <a:xfrm>
            <a:off x="5508625" y="2708275"/>
            <a:ext cx="2336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213" y="5516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870700" cy="249078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Длина проводника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3213100"/>
            <a:ext cx="2517775" cy="2414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5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11500" b="1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 l="75064" t="53975" r="5690" b="7364"/>
          <a:stretch>
            <a:fillRect/>
          </a:stretch>
        </p:blipFill>
        <p:spPr bwMode="auto">
          <a:xfrm>
            <a:off x="0" y="2060575"/>
            <a:ext cx="2082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3006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628</TotalTime>
  <Words>271</Words>
  <Application>Microsoft Office PowerPoint</Application>
  <PresentationFormat>Экран (4:3)</PresentationFormat>
  <Paragraphs>160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Crayons</vt:lpstr>
      <vt:lpstr>Формула</vt:lpstr>
      <vt:lpstr>Equation</vt:lpstr>
      <vt:lpstr>Презентация PowerPoint</vt:lpstr>
      <vt:lpstr>Презентация PowerPoint</vt:lpstr>
      <vt:lpstr>Сила тока</vt:lpstr>
      <vt:lpstr>Напряжение </vt:lpstr>
      <vt:lpstr>Сопротивление </vt:lpstr>
      <vt:lpstr>Заряд </vt:lpstr>
      <vt:lpstr>Время </vt:lpstr>
      <vt:lpstr>Работа электрического тока</vt:lpstr>
      <vt:lpstr>Длина проводника</vt:lpstr>
      <vt:lpstr>Мощность электрического тока</vt:lpstr>
      <vt:lpstr>Количество теплоты</vt:lpstr>
      <vt:lpstr>Площадь поперечного сечения</vt:lpstr>
      <vt:lpstr>Число зарядов</vt:lpstr>
      <vt:lpstr>Удельное сопротивление</vt:lpstr>
      <vt:lpstr>Единица измерения силы тока</vt:lpstr>
      <vt:lpstr>Единица измерения напряжения</vt:lpstr>
      <vt:lpstr>Единица измерения сопротивления</vt:lpstr>
      <vt:lpstr>Единица измерения времени</vt:lpstr>
      <vt:lpstr>Единица измерения длины проводника</vt:lpstr>
      <vt:lpstr>Единица измерения работы электрического тока</vt:lpstr>
      <vt:lpstr>Единица измерения мощности тока</vt:lpstr>
      <vt:lpstr>Единица измерения количества теплоты</vt:lpstr>
      <vt:lpstr>Единица измерения заряда</vt:lpstr>
      <vt:lpstr>Единица измерения площади поперечного сечения проводника</vt:lpstr>
      <vt:lpstr>Единица измерения числа зарядов</vt:lpstr>
      <vt:lpstr>Единица измерения удельного сопротивления</vt:lpstr>
      <vt:lpstr>Формула силы тока</vt:lpstr>
      <vt:lpstr>Формула закона Ома</vt:lpstr>
      <vt:lpstr>Формула напряжения</vt:lpstr>
      <vt:lpstr>Формула сопротивления</vt:lpstr>
      <vt:lpstr>Формула работы</vt:lpstr>
      <vt:lpstr>Формула мощности</vt:lpstr>
      <vt:lpstr>Формула закона  Джоуля -Ленца</vt:lpstr>
      <vt:lpstr>Формула общей силы тока при последовательном соединении</vt:lpstr>
      <vt:lpstr>Формула общей силы тока при параллельном соединении</vt:lpstr>
      <vt:lpstr>Формула общего напряжения при последовательном соединении</vt:lpstr>
      <vt:lpstr>Формула общего напряжения при последовательном соединении</vt:lpstr>
      <vt:lpstr>Формула общего напряжения при параллельном соединении</vt:lpstr>
      <vt:lpstr>Презентация PowerPoint</vt:lpstr>
      <vt:lpstr>-</vt:lpstr>
      <vt:lpstr>Назовите приборы</vt:lpstr>
      <vt:lpstr>Презентация PowerPoint</vt:lpstr>
      <vt:lpstr>Схематическое обозначение какого прибора изображено на рисунке?</vt:lpstr>
      <vt:lpstr>Какую величину измеряют данным прибором?</vt:lpstr>
      <vt:lpstr>Назовите прибор</vt:lpstr>
      <vt:lpstr>Начертите схемы электрических цепей</vt:lpstr>
      <vt:lpstr>Назовите прибор. Для чего он служит?</vt:lpstr>
      <vt:lpstr>Презентация PowerPoint</vt:lpstr>
      <vt:lpstr>Как на схемах обозначаются эти приборы?</vt:lpstr>
      <vt:lpstr>Кто это?</vt:lpstr>
    </vt:vector>
  </TitlesOfParts>
  <Company>Registered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Registered User</dc:creator>
  <cp:lastModifiedBy>Степанова</cp:lastModifiedBy>
  <cp:revision>48</cp:revision>
  <dcterms:created xsi:type="dcterms:W3CDTF">2010-04-12T05:59:47Z</dcterms:created>
  <dcterms:modified xsi:type="dcterms:W3CDTF">2023-03-29T08:06:50Z</dcterms:modified>
</cp:coreProperties>
</file>