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2"/>
  </p:notesMasterIdLst>
  <p:sldIdLst>
    <p:sldId id="256" r:id="rId2"/>
    <p:sldId id="261" r:id="rId3"/>
    <p:sldId id="274" r:id="rId4"/>
    <p:sldId id="278" r:id="rId5"/>
    <p:sldId id="260" r:id="rId6"/>
    <p:sldId id="280" r:id="rId7"/>
    <p:sldId id="279" r:id="rId8"/>
    <p:sldId id="281" r:id="rId9"/>
    <p:sldId id="264" r:id="rId10"/>
    <p:sldId id="262" r:id="rId11"/>
    <p:sldId id="263" r:id="rId12"/>
    <p:sldId id="265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9C8"/>
    <a:srgbClr val="99CCFF"/>
    <a:srgbClr val="22E4EE"/>
    <a:srgbClr val="00FF99"/>
    <a:srgbClr val="00FFCC"/>
    <a:srgbClr val="E4BBFD"/>
    <a:srgbClr val="55B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9CC77-2E2C-4A6A-A307-338906F60AF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BA83-DE66-4628-994D-0CBC4F7E9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9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BA83-DE66-4628-994D-0CBC4F7E9F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BA83-DE66-4628-994D-0CBC4F7E9FC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7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00158C-D818-47AC-9D75-7DE18164E8A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292AAA-9B8E-427B-A161-2AAD7A63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775" y="116632"/>
            <a:ext cx="8784976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ВО «ГУБЕРНСКИЙ ПЕДАГОГИЧЕСКИЙ КОЛЛЕДЖ»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ИНДИВИДУАЛЬНОГО ОБРАЗОВАТЕЛЬНОГО МАРШРУТА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ПЕДАГОГИЧЕСКОГО КОЛЛЕДЖА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ОСВОЕНИИ ПМ.02 ОРГАНИЗАЦИЯ ВНЕУРОЧНОЙ ДЕЯТЕЛЬНОСТИ И общения младших школьников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589240"/>
            <a:ext cx="6192688" cy="1080120"/>
          </a:xfrm>
          <a:ln>
            <a:noFill/>
          </a:ln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СЕМИНАР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февраля 2020 г.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Воронеж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D:\Старый компьютер\Мои документы 1\Эмблемы\Первый вариант символики ГПК\55.jpg"/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12776" r="21509" b="9911"/>
          <a:stretch/>
        </p:blipFill>
        <p:spPr bwMode="auto">
          <a:xfrm>
            <a:off x="3902421" y="1268760"/>
            <a:ext cx="145264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14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858180" cy="1154098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02.01. Основы организации внеурочной работы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81571"/>
              </p:ext>
            </p:extLst>
          </p:nvPr>
        </p:nvGraphicFramePr>
        <p:xfrm>
          <a:off x="142844" y="1571612"/>
          <a:ext cx="7858180" cy="498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642"/>
                <a:gridCol w="5644103"/>
                <a:gridCol w="1052435"/>
              </a:tblGrid>
              <a:tr h="4057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 / семестр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раздела МДК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курс,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семестр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 Общие основы организации внеурочной деятельности  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783">
                <a:tc rowSpan="6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курс,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семестр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Основы организации внеурочной работы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различным направлениям деятельности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2.1. Основы организации внеурочной деятельности в области естествознания и предметов эколого-биологического цикла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2.2. Основы организации внеурочной деятельности в области математики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C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C8"/>
                    </a:solidFill>
                  </a:tcPr>
                </a:tc>
              </a:tr>
              <a:tr h="5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2.3. Основы организации внеурочной деятельности в области русского языка и литературного чтения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C8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0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2.4. Основы организации внеурочной деятельности в области рисования и декоративно-прикладной деятельности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B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BFD"/>
                    </a:solidFill>
                  </a:tcPr>
                </a:tc>
              </a:tr>
              <a:tr h="425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2.5. Основы организации внеурочной деятельности в области социально-педагогической деятельности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E4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065" marR="44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E4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7858180" cy="135416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ctr" fontAlgn="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02.01. Основы организации внеурочной работы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57182"/>
              </p:ext>
            </p:extLst>
          </p:nvPr>
        </p:nvGraphicFramePr>
        <p:xfrm>
          <a:off x="214283" y="1916832"/>
          <a:ext cx="8534181" cy="3775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7"/>
                <a:gridCol w="1785950"/>
                <a:gridCol w="1788801"/>
                <a:gridCol w="1512168"/>
                <a:gridCol w="1512168"/>
                <a:gridCol w="792087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 / семестр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раздела МДК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часов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959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курс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семестр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3. Особенности организации внеурочной работы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видам деятельности)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49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эколого-биологической деятельности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(28 ч.)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научно-познавательной деятельности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(28 ч.)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рисования и декоративно-прикладной деятельности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(28 ч.)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B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9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ской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(28 ч.)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E4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52" marR="1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1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Выгнутая влево стрелка 68"/>
          <p:cNvSpPr/>
          <p:nvPr/>
        </p:nvSpPr>
        <p:spPr>
          <a:xfrm>
            <a:off x="5508104" y="3007240"/>
            <a:ext cx="1131028" cy="3446096"/>
          </a:xfrm>
          <a:prstGeom prst="curvedRightArrow">
            <a:avLst/>
          </a:prstGeom>
          <a:solidFill>
            <a:srgbClr val="E4B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60647"/>
            <a:ext cx="8595659" cy="1239527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ПМ. 02 ОРГАНИЗАЦИЯ ВНЕУРОЧНОЙ ДЕЯТЕЛЬНОСТИ И ОБЩЕНИЯ МЛАДШИХ ШКОЛЬНИКОВ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281284" y="1637255"/>
            <a:ext cx="8712968" cy="522074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pPr algn="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8440" y="2287160"/>
            <a:ext cx="1889400" cy="720080"/>
          </a:xfrm>
          <a:prstGeom prst="roundRect">
            <a:avLst/>
          </a:prstGeom>
          <a:solidFill>
            <a:srgbClr val="FCF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410" y="1648845"/>
            <a:ext cx="1759144" cy="457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семестр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3987" y="1645715"/>
            <a:ext cx="1759144" cy="457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семестр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3368" y="1645715"/>
            <a:ext cx="1759144" cy="457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семестр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91788" y="1642585"/>
            <a:ext cx="1759144" cy="4423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семестр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6672" y="2287160"/>
            <a:ext cx="1889400" cy="720080"/>
          </a:xfrm>
          <a:prstGeom prst="roundRect">
            <a:avLst/>
          </a:prstGeom>
          <a:solidFill>
            <a:srgbClr val="FCF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2680" y="2287160"/>
            <a:ext cx="1889400" cy="720080"/>
          </a:xfrm>
          <a:prstGeom prst="roundRect">
            <a:avLst/>
          </a:prstGeom>
          <a:solidFill>
            <a:srgbClr val="FCF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зачет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248" y="3197376"/>
            <a:ext cx="1889400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ПП.02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88755" y="3209188"/>
            <a:ext cx="1889400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ПП.02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зачет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33440" y="3197376"/>
            <a:ext cx="1889400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ПП.02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9152" y="3197376"/>
            <a:ext cx="1889400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ПП.02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74971" y="4869160"/>
            <a:ext cx="1800200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ПП.0.2 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зачет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39132" y="5874983"/>
            <a:ext cx="2469372" cy="720080"/>
          </a:xfrm>
          <a:prstGeom prst="roundRect">
            <a:avLst/>
          </a:prstGeom>
          <a:solidFill>
            <a:srgbClr val="E4B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059232" y="4057632"/>
            <a:ext cx="1741340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УП.02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зачет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2507840" y="2647200"/>
            <a:ext cx="225600" cy="61720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4603480" y="2636924"/>
            <a:ext cx="225600" cy="61720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563140" y="3007240"/>
            <a:ext cx="45719" cy="17108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3674608" y="3029360"/>
            <a:ext cx="45719" cy="17108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5806416" y="3026288"/>
            <a:ext cx="45719" cy="17108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2593872" y="3507508"/>
            <a:ext cx="225600" cy="61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637768" y="3507508"/>
            <a:ext cx="225600" cy="61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6778988" y="3495696"/>
            <a:ext cx="225600" cy="61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7900472" y="4797152"/>
            <a:ext cx="45719" cy="45719"/>
          </a:xfrm>
          <a:prstGeom prst="downArrow">
            <a:avLst/>
          </a:prstGeom>
          <a:solidFill>
            <a:srgbClr val="FCF9C8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Выгнутая влево стрелка 56"/>
          <p:cNvSpPr/>
          <p:nvPr/>
        </p:nvSpPr>
        <p:spPr>
          <a:xfrm>
            <a:off x="6300192" y="3717032"/>
            <a:ext cx="677880" cy="2157952"/>
          </a:xfrm>
          <a:prstGeom prst="curvedRightArrow">
            <a:avLst/>
          </a:prstGeom>
          <a:solidFill>
            <a:srgbClr val="E4B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Выгнутая вправо стрелка 59"/>
          <p:cNvSpPr/>
          <p:nvPr/>
        </p:nvSpPr>
        <p:spPr>
          <a:xfrm>
            <a:off x="8800572" y="5157192"/>
            <a:ext cx="343428" cy="679656"/>
          </a:xfrm>
          <a:prstGeom prst="curvedLeftArrow">
            <a:avLst/>
          </a:prstGeom>
          <a:solidFill>
            <a:srgbClr val="E4B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5468" y="5912252"/>
            <a:ext cx="246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Экзамен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ПМ</a:t>
            </a:r>
          </a:p>
        </p:txBody>
      </p:sp>
    </p:spTree>
    <p:extLst>
      <p:ext uri="{BB962C8B-B14F-4D97-AF65-F5344CB8AC3E}">
        <p14:creationId xmlns:p14="http://schemas.microsoft.com/office/powerpoint/2010/main" val="35136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929618" cy="1394448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реализаИЯ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ИОМ ОБУЧАЮЩЕГОСЯ ПРИ ОСВОЕНИИ ПМ.02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1861"/>
            <a:ext cx="7239000" cy="234236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772816"/>
            <a:ext cx="8786874" cy="46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8677628" cy="1143000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ИОМ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ОСВОЕНИИ ПМ.02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" y="1752599"/>
            <a:ext cx="8561616" cy="4767681"/>
          </a:xfrm>
        </p:spPr>
      </p:pic>
    </p:spTree>
    <p:extLst>
      <p:ext uri="{BB962C8B-B14F-4D97-AF65-F5344CB8AC3E}">
        <p14:creationId xmlns:p14="http://schemas.microsoft.com/office/powerpoint/2010/main" val="29230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08373"/>
            <a:ext cx="8749636" cy="932396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ИОМ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ОСВОЕНИИ ПМ.02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857364"/>
            <a:ext cx="8496944" cy="4136034"/>
          </a:xfrm>
        </p:spPr>
      </p:pic>
    </p:spTree>
    <p:extLst>
      <p:ext uri="{BB962C8B-B14F-4D97-AF65-F5344CB8AC3E}">
        <p14:creationId xmlns:p14="http://schemas.microsoft.com/office/powerpoint/2010/main" val="10072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274638"/>
            <a:ext cx="8678767" cy="1154098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ИЗ УЧЕБНОГО ПЛАНА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СПЕЦИАЛЬНОСТИ 44.02.02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24741" t="19049" r="8144" b="20861"/>
          <a:stretch/>
        </p:blipFill>
        <p:spPr bwMode="auto">
          <a:xfrm>
            <a:off x="142844" y="1571612"/>
            <a:ext cx="8821643" cy="5072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81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78198" cy="810898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АТТЕСТАЦИИ  по ПМ. 02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789942"/>
              </p:ext>
            </p:extLst>
          </p:nvPr>
        </p:nvGraphicFramePr>
        <p:xfrm>
          <a:off x="179512" y="1210018"/>
          <a:ext cx="875020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15"/>
                <a:gridCol w="1950767"/>
                <a:gridCol w="1147480"/>
                <a:gridCol w="2211624"/>
                <a:gridCol w="2880319"/>
              </a:tblGrid>
              <a:tr h="79154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Структурный компонент ПМ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Семестр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 промежуточной аттестации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МДК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Диф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зачет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Тестирование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УП.02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Диф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зачет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Аттестационный лист, характеристика,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дневник практиканта, отчет о практике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7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ПП.02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Диф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зачет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ПМ (в целом)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Экзамен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квалификацион-ный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варианта на выбор студента: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защита проекта по выбранному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направлению;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разработка и проведение внеурочного занятия по выбранному направлению внеурочной деятельности 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7"/>
            <a:ext cx="8496944" cy="144016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ИЗ РАБОЧЕЙ ПРОГРАММЫ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ПМ.02 ОРГАНИЗАЦИЯ ВНЕУРОЧНОЙ ДЕЯТЕЛЬНОСТИ И ОБЩЕНИЯ МЛАДШИХ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305678"/>
              </p:ext>
            </p:extLst>
          </p:nvPr>
        </p:nvGraphicFramePr>
        <p:xfrm>
          <a:off x="214282" y="1928802"/>
          <a:ext cx="8496945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548172"/>
                <a:gridCol w="1548172"/>
                <a:gridCol w="1548172"/>
                <a:gridCol w="1548172"/>
                <a:gridCol w="10081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семестр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раздела МДК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аудит.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курс,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семестр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 Общие основы организации внеурочной деятельности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курс,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семестр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2. Основы организации внеурочной работы по различным направлениям деятельности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курс,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семестр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3. Особенности организации внеурочной работы (по видам деятельности)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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3326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эколого-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биологической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28 ч.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B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вательной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28 ч.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B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рисования и декоративно-прикладной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28 ч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B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социально-педагогической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28 ч.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B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7600">
                <a:tc gridSpan="6">
                  <a:txBody>
                    <a:bodyPr/>
                    <a:lstStyle/>
                    <a:p>
                      <a:r>
                        <a:rPr lang="ru-RU" sz="1800" b="0" kern="1200" cap="all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</a:t>
                      </a:r>
                      <a:r>
                        <a:rPr lang="ru-RU" sz="1800" b="0" kern="1200" cap="all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зависимости от выбранного направления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0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436496" cy="642942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ОПОРНЫЙ КОНСПЕКТ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Вера\Desktop\ТЕОРЕТИЧЕСКИЕ-ОСНОВЫ-ОРГАНИЗАЦИ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7" y="928670"/>
            <a:ext cx="8671323" cy="58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634082"/>
          </a:xfrm>
          <a:solidFill>
            <a:schemeClr val="bg2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 ОЦ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3614734" cy="720081"/>
          </a:xfrm>
        </p:spPr>
        <p:txBody>
          <a:bodyPr anchor="t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ПРЕДМЕТЫ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55976" y="980728"/>
            <a:ext cx="3428454" cy="720080"/>
          </a:xfrm>
        </p:spPr>
        <p:txBody>
          <a:bodyPr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ЭЛЕКТИВНЫЕ КУРСЫ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40188" cy="4281339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Информатика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Естествознание.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География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Обществознание.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Право.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Экономика.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Экология.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6248" y="1857364"/>
            <a:ext cx="3714776" cy="46434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Культура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делового общения.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Риторика.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Основы проектной деятельности.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Мировая художественная культура.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История родного края.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География родного края.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История в лицах.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Страноведение Великобритании и США.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конкурсу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Картинки по запросу Разработчик образовательных траекторий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84" y="1916394"/>
            <a:ext cx="3784999" cy="26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Картинки по запросу Разработчик образовательных траекторий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20" y="30586"/>
            <a:ext cx="2983832" cy="23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Картинки по запросу Организатор проектного обучения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82" y="2450317"/>
            <a:ext cx="2567229" cy="14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Картинки по запросу Организатор проектного обучения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461274"/>
            <a:ext cx="2457908" cy="15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Игротехник - картин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" y="256998"/>
            <a:ext cx="2681287" cy="19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Игромастер -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Игромастер -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Игромастер - картин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Игромастер - картин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Игромастер - картинк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Картинки по запросу Игромастер - картин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0" y="4126352"/>
            <a:ext cx="2362326" cy="25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Картинки по запросу Разработчик образовательных траекторий картинк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Картинки по запросу Разработчик образовательных траекторий картинк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Картинки по запросу Разработчик образовательных траекторий картинк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Картинки по запросу Разработчик образовательных траекторий картинк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Картинки по запросу Разработчик образовательных траекторий картинк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6" descr="Картинки по запросу Разработчик образовательных траекторий картинк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8" descr="Картинки по запросу Разработчик образовательных траекторий картинк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2" name="Picture 34" descr="Картинки по запросу Разработчик образовательных траекторий картин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11" y="4597161"/>
            <a:ext cx="3752392" cy="20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Картинки по запросу Организатор проектного обучения картинк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01" y="227011"/>
            <a:ext cx="26193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Картинки по запросу Игротехник -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80" y="4098857"/>
            <a:ext cx="2033880" cy="2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УЧЕБНЫЙ ПЛАН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17490" r="10675" b="11858"/>
          <a:stretch>
            <a:fillRect/>
          </a:stretch>
        </p:blipFill>
        <p:spPr bwMode="auto">
          <a:xfrm>
            <a:off x="251520" y="228599"/>
            <a:ext cx="8840482" cy="62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06190" cy="644364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РАСПИСАНИЕ ЗАНЯТИЙ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322714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45465"/>
              </p:ext>
            </p:extLst>
          </p:nvPr>
        </p:nvGraphicFramePr>
        <p:xfrm>
          <a:off x="107504" y="214290"/>
          <a:ext cx="8784976" cy="659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72808"/>
              </a:tblGrid>
              <a:tr h="7353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ВАРИАТИВНЫЕ ДИСЦИПЛИНЫ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32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блока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дисциплины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5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ОГСЭ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Эффективное поведение на рынке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труда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Основы финансовой грамотности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57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Основы музыкальной ритмики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Каллиграфия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Основы учебно-исследовательской деятельности студентов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Современные образовательные технологии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Основы коррекционной педагогики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психология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Основы логопедии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3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ПМ.01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МДК Методика обучения младших школьников информатике с практикумом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МДК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Легоконструирование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робототехника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МДК Теория и методика обучения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иностранному языку  в начальных классах с практикумом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МДК Теория и методика инклюзивного образования в начальных классах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6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учебный план студента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14545" cy="5154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60" y="1621029"/>
            <a:ext cx="3483483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20880" cy="86409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ИОМ по ПМ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5661248"/>
          </a:xfrm>
        </p:spPr>
        <p:txBody>
          <a:bodyPr>
            <a:noAutofit/>
          </a:bodyPr>
          <a:lstStyle/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совершенствование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содержания и форм организации образовательного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мотивации для успешного овладения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специальностью;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общих и профессиональных компетенций (ОК и ПК) в соответствии с требованиями ФГОС СПО и запросами работодателей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подготовка к сдаче экзамена (квалификационного) и (в перспективе) – демонстрационного экзамена.</a:t>
            </a: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реализации ИОТ по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ПМ: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сформированная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 обучающихся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успешное овладение специальностью;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профессиональное становление личности будущего специалиста;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овладение обучающимися ОК и ПК, необходимыми для выполнения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профессиональной деятельности, соответствующего данному ПМ;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успешная сдача экзамена (квалификационного) по ПМ и демонстрационного экзамена. 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408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МАРШРУТ СТУДЕНТА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4648" y="-218888"/>
            <a:ext cx="5146711" cy="87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892950" cy="1282154"/>
          </a:xfr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ПМ. 02 ОРГАНИЗАЦИЯ ВНЕУРОЧНОЙ ДЕЯТЕЛЬНОСТИ И ОБЩЕНИЯ МЛАДШИХ ШКОЛЬНИКОВ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62328"/>
              </p:ext>
            </p:extLst>
          </p:nvPr>
        </p:nvGraphicFramePr>
        <p:xfrm>
          <a:off x="214283" y="1643050"/>
          <a:ext cx="7858179" cy="466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574"/>
                <a:gridCol w="1836023"/>
                <a:gridCol w="1762582"/>
              </a:tblGrid>
              <a:tr h="1064908"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структурного компонента ПМ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 /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семестр изучения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часов / недель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МДК 02.01 Основы организации внеурочной работы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II-III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3-5 семестры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118 ч.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25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ПП 2.1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внеурочной деятельности и общения младших школьников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II-III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3-6 семестры</a:t>
                      </a: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5 недель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УП 2.1 Подготовка к летней практике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6 семестр</a:t>
                      </a: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ПП 2.2  Летняя практика</a:t>
                      </a:r>
                    </a:p>
                    <a:p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6 семестр</a:t>
                      </a: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 недели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1905</TotalTime>
  <Words>802</Words>
  <Application>Microsoft Office PowerPoint</Application>
  <PresentationFormat>Экран (4:3)</PresentationFormat>
  <Paragraphs>216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ГБПОУ ВО «ГУБЕРНСКИЙ ПЕДАГОГИЧЕСКИЙ КОЛЛЕДЖ»     РЕАЛИЗАЦИЯ ИНДИВИДУАЛЬНОГО ОБРАЗОВАТЕЛЬНОГО МАРШРУТА ОБУЧАЮЩИХСЯ ПЕДАГОГИЧЕСКОГО КОЛЛЕДЖА пРИ ОСВОЕНИИ ПМ.02 ОРГАНИЗАЦИЯ ВНЕУРОЧНОЙ ДЕЯТЕЛЬНОСТИ И общения младших школьников</vt:lpstr>
      <vt:lpstr>БЛОК ОЦ</vt:lpstr>
      <vt:lpstr>ИНДИВИДУАЛЬНЫЙ УЧЕБНЫЙ ПЛАН</vt:lpstr>
      <vt:lpstr>РАСПИСАНИЕ ЗАНЯТИЙ </vt:lpstr>
      <vt:lpstr>  </vt:lpstr>
      <vt:lpstr>Индивидуальный учебный план студента iii курса</vt:lpstr>
      <vt:lpstr>ПРОЕКТИРОВАНИЕ ИОМ по ПМ</vt:lpstr>
      <vt:lpstr>иНДИВИДУАЛЬНЫЙ ОБРАЗОВАТЕЛЬнЫЙ МАРШРУТ СТУДЕНТА iii курса</vt:lpstr>
      <vt:lpstr>СТРУКТУРА ПМ. 02 ОРГАНИЗАЦИЯ ВНЕУРОЧНОЙ ДЕЯТЕЛЬНОСТИ И ОБЩЕНИЯ МЛАДШИХ ШКОЛЬНИКОВ</vt:lpstr>
      <vt:lpstr>СТРУКТУРА И СОДЕРЖАНИЕ  МДК 02.01. Основы организации внеурочной работы</vt:lpstr>
      <vt:lpstr>СТРУКТУРА И СОДЕРЖАНИЕ  МДК 02.01. Основы организации внеурочной работы </vt:lpstr>
      <vt:lpstr>СТРУКТУРА ПМ. 02 ОРГАНИЗАЦИЯ ВНЕУРОЧНОЙ ДЕЯТЕЛЬНОСТИ И ОБЩЕНИЯ МЛАДШИХ ШКОЛЬНИКОВ</vt:lpstr>
      <vt:lpstr>реализаИЯ  ИОМ ОБУЧАЮЩЕГОСЯ ПРИ ОСВОЕНИИ ПМ.02</vt:lpstr>
      <vt:lpstr>Реализация ИОМ ОБУЧАЮЩЕГОСЯ  ПРИ ОСВОЕНИИ ПМ.02</vt:lpstr>
      <vt:lpstr>реализация ИОМ ОБУЧАЮЩЕГОСЯ  ПРИ ОСВОЕНИИ ПМ.02</vt:lpstr>
      <vt:lpstr> ВЫПИСКА ИЗ УЧЕБНОГО ПЛАНА ПО СПЕЦИАЛЬНОСТИ 44.02.02 </vt:lpstr>
      <vt:lpstr>ВИДЫ АТТЕСТАЦИИ  по ПМ. 02</vt:lpstr>
      <vt:lpstr>ВЫПИСКА ИЗ РАБОЧЕЙ ПРОГРАММЫ ПМ.02 ОРГАНИЗАЦИЯ ВНЕУРОЧНОЙ ДЕЯТЕЛЬНОСТИ И ОБЩЕНИЯ МЛАДШИХ ШКОЛЬНИКОВ</vt:lpstr>
      <vt:lpstr>ОПОРНЫЙ КОНСПЕКТ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87</cp:revision>
  <dcterms:created xsi:type="dcterms:W3CDTF">2020-01-20T12:34:28Z</dcterms:created>
  <dcterms:modified xsi:type="dcterms:W3CDTF">2020-02-25T13:22:52Z</dcterms:modified>
</cp:coreProperties>
</file>