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FB9A37-AECB-442F-B931-EFD6752F55B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C385CBB-E3EA-4315-9ED7-AD543841EC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9289032" cy="170216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Темперамент и выбор профессии</a:t>
            </a:r>
            <a:endParaRPr lang="ru-RU" sz="4800" b="1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Учитель технологии МОУ «С(К)ОШИ № 4»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Авринская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Юлия Викторовна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757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84960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kern="50" dirty="0">
                <a:solidFill>
                  <a:srgbClr val="002060"/>
                </a:solidFill>
                <a:latin typeface="Calibri"/>
                <a:ea typeface="DejaVu Sans"/>
                <a:cs typeface="Calibri"/>
              </a:rPr>
              <a:t>М (меланхолик) = </a:t>
            </a:r>
            <a:r>
              <a:rPr lang="ru-RU" sz="2000" kern="50" dirty="0">
                <a:solidFill>
                  <a:srgbClr val="002060"/>
                </a:solidFill>
                <a:latin typeface="Calibri"/>
                <a:ea typeface="DejaVu Sans"/>
                <a:cs typeface="Calibri"/>
              </a:rPr>
              <a:t>кол-во баллов 1 вопроса + кол-во баллов 5 вопроса =_______</a:t>
            </a:r>
            <a:r>
              <a:rPr lang="ru-RU" sz="3100" kern="50" dirty="0">
                <a:solidFill>
                  <a:srgbClr val="002060"/>
                </a:solidFill>
                <a:latin typeface="DejaVu Sans"/>
                <a:ea typeface="DejaVu Sans"/>
                <a:cs typeface="Times New Roman"/>
              </a:rPr>
              <a:t/>
            </a:r>
            <a:br>
              <a:rPr lang="ru-RU" sz="3100" kern="50" dirty="0">
                <a:solidFill>
                  <a:srgbClr val="002060"/>
                </a:solidFill>
                <a:latin typeface="DejaVu Sans"/>
                <a:ea typeface="DejaVu Sans"/>
                <a:cs typeface="Times New Roman"/>
              </a:rPr>
            </a:br>
            <a:r>
              <a:rPr lang="ru-RU" sz="3100" kern="50" dirty="0">
                <a:solidFill>
                  <a:srgbClr val="002060"/>
                </a:solidFill>
                <a:latin typeface="Calibri"/>
                <a:ea typeface="DejaVu Sans"/>
                <a:cs typeface="Calibri"/>
              </a:rPr>
              <a:t>Х (холерик) =2+6=_______</a:t>
            </a:r>
            <a:r>
              <a:rPr lang="ru-RU" sz="3100" kern="50" dirty="0">
                <a:solidFill>
                  <a:srgbClr val="002060"/>
                </a:solidFill>
                <a:latin typeface="DejaVu Sans"/>
                <a:ea typeface="DejaVu Sans"/>
                <a:cs typeface="Times New Roman"/>
              </a:rPr>
              <a:t/>
            </a:r>
            <a:br>
              <a:rPr lang="ru-RU" sz="3100" kern="50" dirty="0">
                <a:solidFill>
                  <a:srgbClr val="002060"/>
                </a:solidFill>
                <a:latin typeface="DejaVu Sans"/>
                <a:ea typeface="DejaVu Sans"/>
                <a:cs typeface="Times New Roman"/>
              </a:rPr>
            </a:br>
            <a:r>
              <a:rPr lang="ru-RU" sz="3100" kern="50" dirty="0">
                <a:solidFill>
                  <a:srgbClr val="002060"/>
                </a:solidFill>
                <a:latin typeface="Calibri"/>
                <a:ea typeface="DejaVu Sans"/>
                <a:cs typeface="Calibri"/>
              </a:rPr>
              <a:t>С (сангвиник) =3+7=_______</a:t>
            </a:r>
            <a:r>
              <a:rPr lang="ru-RU" sz="3100" kern="50" dirty="0">
                <a:solidFill>
                  <a:srgbClr val="002060"/>
                </a:solidFill>
                <a:latin typeface="DejaVu Sans"/>
                <a:ea typeface="DejaVu Sans"/>
                <a:cs typeface="Times New Roman"/>
              </a:rPr>
              <a:t/>
            </a:r>
            <a:br>
              <a:rPr lang="ru-RU" sz="3100" kern="50" dirty="0">
                <a:solidFill>
                  <a:srgbClr val="002060"/>
                </a:solidFill>
                <a:latin typeface="DejaVu Sans"/>
                <a:ea typeface="DejaVu Sans"/>
                <a:cs typeface="Times New Roman"/>
              </a:rPr>
            </a:br>
            <a:r>
              <a:rPr lang="ru-RU" sz="3100" kern="50" dirty="0">
                <a:solidFill>
                  <a:srgbClr val="002060"/>
                </a:solidFill>
                <a:latin typeface="Calibri"/>
                <a:ea typeface="DejaVu Sans"/>
                <a:cs typeface="Calibri"/>
              </a:rPr>
              <a:t>Ф (флегматик) =4+8=_______</a:t>
            </a:r>
            <a:r>
              <a:rPr lang="ru-RU" sz="3100" kern="50" dirty="0">
                <a:solidFill>
                  <a:srgbClr val="002060"/>
                </a:solidFill>
                <a:latin typeface="DejaVu Sans"/>
                <a:ea typeface="DejaVu Sans"/>
                <a:cs typeface="Times New Roman"/>
              </a:rPr>
              <a:t/>
            </a:r>
            <a:br>
              <a:rPr lang="ru-RU" sz="3100" kern="50" dirty="0">
                <a:solidFill>
                  <a:srgbClr val="002060"/>
                </a:solidFill>
                <a:latin typeface="DejaVu Sans"/>
                <a:ea typeface="DejaVu Sans"/>
                <a:cs typeface="Times New Roman"/>
              </a:rPr>
            </a:br>
            <a:r>
              <a:rPr lang="ru-RU" sz="3100" b="1" kern="50" dirty="0">
                <a:solidFill>
                  <a:srgbClr val="002060"/>
                </a:solidFill>
                <a:latin typeface="Calibri"/>
                <a:ea typeface="DejaVu Sans"/>
                <a:cs typeface="Calibri"/>
              </a:rPr>
              <a:t>Формула темперамента</a:t>
            </a:r>
            <a:r>
              <a:rPr lang="ru-RU" sz="3100" b="1" kern="50" dirty="0" smtClean="0">
                <a:solidFill>
                  <a:srgbClr val="002060"/>
                </a:solidFill>
                <a:latin typeface="Calibri"/>
                <a:ea typeface="DejaVu Sans"/>
                <a:cs typeface="Calibri"/>
              </a:rPr>
              <a:t>____________</a:t>
            </a:r>
            <a:r>
              <a:rPr lang="ru-RU" sz="3600" kern="50" dirty="0">
                <a:latin typeface="DejaVu Sans"/>
                <a:ea typeface="DejaVu Sans"/>
                <a:cs typeface="Times New Roman"/>
              </a:rPr>
              <a:t/>
            </a:r>
            <a:br>
              <a:rPr lang="ru-RU" sz="3600" kern="50" dirty="0">
                <a:latin typeface="DejaVu Sans"/>
                <a:ea typeface="DejaVu Sans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209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852936"/>
            <a:ext cx="7024744" cy="673144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Спасибо за внимание!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7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Цели и задачи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rgbClr val="7030A0"/>
                </a:solidFill>
              </a:rPr>
              <a:t>Разобрать типы темпераментов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rgbClr val="7030A0"/>
                </a:solidFill>
              </a:rPr>
              <a:t>Определить свой тип темперамента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rgbClr val="7030A0"/>
                </a:solidFill>
              </a:rPr>
              <a:t>Как темперамент влияет на выбор профессии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03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7200800" cy="6858000"/>
          </a:xfrm>
        </p:spPr>
      </p:pic>
    </p:spTree>
    <p:extLst>
      <p:ext uri="{BB962C8B-B14F-4D97-AF65-F5344CB8AC3E}">
        <p14:creationId xmlns:p14="http://schemas.microsoft.com/office/powerpoint/2010/main" val="319106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 fontScale="70000" lnSpcReduction="20000"/>
          </a:bodyPr>
          <a:lstStyle/>
          <a:p>
            <a:pPr indent="449580">
              <a:lnSpc>
                <a:spcPct val="150000"/>
              </a:lnSpc>
              <a:spcAft>
                <a:spcPts val="750"/>
              </a:spcAft>
            </a:pPr>
            <a:r>
              <a:rPr lang="ru-RU" sz="3500" b="1" u="sng" dirty="0">
                <a:solidFill>
                  <a:srgbClr val="7030A0"/>
                </a:solidFill>
                <a:latin typeface="Helvetica"/>
                <a:ea typeface="Times New Roman"/>
                <a:cs typeface="Aharoni" panose="02010803020104030203" pitchFamily="2" charset="-79"/>
              </a:rPr>
              <a:t>Темперамент</a:t>
            </a:r>
            <a:r>
              <a:rPr lang="ru-RU" sz="3500" b="1" dirty="0">
                <a:solidFill>
                  <a:srgbClr val="002060"/>
                </a:solidFill>
                <a:latin typeface="Helvetica"/>
                <a:ea typeface="Times New Roman"/>
                <a:cs typeface="Aharoni" panose="02010803020104030203" pitchFamily="2" charset="-79"/>
              </a:rPr>
              <a:t> </a:t>
            </a:r>
            <a:r>
              <a:rPr lang="ru-RU" sz="3500" dirty="0">
                <a:solidFill>
                  <a:srgbClr val="002060"/>
                </a:solidFill>
                <a:latin typeface="Helvetica"/>
                <a:ea typeface="Times New Roman"/>
                <a:cs typeface="Aharoni" panose="02010803020104030203" pitchFamily="2" charset="-79"/>
              </a:rPr>
              <a:t>- эмоциональная возбудимость человека и его восприимчивость к впечатлениям внешнего мира</a:t>
            </a:r>
            <a:r>
              <a:rPr lang="ru-RU" sz="3500" dirty="0" smtClean="0">
                <a:solidFill>
                  <a:srgbClr val="002060"/>
                </a:solidFill>
                <a:latin typeface="Helvetica"/>
                <a:ea typeface="Times New Roman"/>
                <a:cs typeface="Aharoni" panose="02010803020104030203" pitchFamily="2" charset="-79"/>
              </a:rPr>
              <a:t>.</a:t>
            </a:r>
          </a:p>
          <a:p>
            <a:pPr indent="449580">
              <a:lnSpc>
                <a:spcPct val="150000"/>
              </a:lnSpc>
              <a:spcAft>
                <a:spcPts val="750"/>
              </a:spcAft>
            </a:pPr>
            <a:r>
              <a:rPr lang="ru-RU" sz="3500" b="1" u="sng" dirty="0">
                <a:solidFill>
                  <a:srgbClr val="7030A0"/>
                </a:solidFill>
                <a:latin typeface="Helvetica"/>
                <a:ea typeface="Times New Roman"/>
                <a:cs typeface="Aharoni" panose="02010803020104030203" pitchFamily="2" charset="-79"/>
              </a:rPr>
              <a:t>Характер</a:t>
            </a:r>
            <a:r>
              <a:rPr lang="ru-RU" sz="3500" dirty="0">
                <a:solidFill>
                  <a:srgbClr val="002060"/>
                </a:solidFill>
                <a:latin typeface="Helvetica"/>
                <a:ea typeface="Times New Roman"/>
                <a:cs typeface="Aharoni" panose="02010803020104030203" pitchFamily="2" charset="-79"/>
              </a:rPr>
              <a:t> - индивидуальное сочетание устойчивых психических особенностей человека, которые проявляются в его поведении или действиях.</a:t>
            </a:r>
            <a:endParaRPr lang="ru-RU" sz="3500" dirty="0">
              <a:solidFill>
                <a:srgbClr val="002060"/>
              </a:solidFill>
              <a:latin typeface="Calibri"/>
              <a:ea typeface="Calibri"/>
              <a:cs typeface="Aharoni" panose="02010803020104030203" pitchFamily="2" charset="-79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70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Задание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ru-RU" dirty="0">
                <a:solidFill>
                  <a:srgbClr val="002060"/>
                </a:solidFill>
              </a:rPr>
              <a:t>. Человек спокойный и уравновешенный, очень трудно вывести его из себя. По характеру терпелив, умеет ждать. Медленно приспосабливается к новой обстановке. В дело вникает глубоко, работает неторопливо, шаг за шагом продвигаясь в выбранном направлении, не любит отвлекаться от основного занятия.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32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lnSpcReduction="10000"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. Человек гибкий и динамичный, всегда нуждается в разнообразии внешних впечатлений. Хотя легко возбуждается, но так же быстро и успокаивается. Предпочитает расширять круг своих контактов и легко переключается с одного занятия на другое. Ни при каких обстоятельствах не падает духом, умеет находить выход из любого положения. 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54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704856" cy="5544616"/>
          </a:xfrm>
        </p:spPr>
        <p:txBody>
          <a:bodyPr/>
          <a:lstStyle/>
          <a:p>
            <a:pPr marL="68580" indent="0">
              <a:lnSpc>
                <a:spcPct val="150000"/>
              </a:lnSpc>
              <a:buNone/>
            </a:pPr>
            <a:r>
              <a:rPr lang="ru-RU" dirty="0">
                <a:solidFill>
                  <a:srgbClr val="002060"/>
                </a:solidFill>
              </a:rPr>
              <a:t>3. Человек чувствительный и изменчивый, очень зависит от своего внутреннего состояния. Легко расстраивается по пустякам и долго не успокаивается. Из-за тонкой восприимчивости душевное равновесие дается ему с трудом, поэтому он нуждается в эмоциональной поддержке близких. О его перепадах настроения посторонним трудно догадаться.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081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776864" cy="5688632"/>
          </a:xfrm>
        </p:spPr>
        <p:txBody>
          <a:bodyPr/>
          <a:lstStyle/>
          <a:p>
            <a:pPr marL="68580" indent="0">
              <a:lnSpc>
                <a:spcPct val="150000"/>
              </a:lnSpc>
              <a:buNone/>
            </a:pPr>
            <a:r>
              <a:rPr lang="ru-RU" dirty="0">
                <a:solidFill>
                  <a:srgbClr val="002060"/>
                </a:solidFill>
              </a:rPr>
              <a:t>4. Человек энергичный и напористый, не всегда контролирует свои эмоции. Если выходит из себя, то успокаивает не сразу. Своим делом занимается энергично и с полной отдачей, на посторонние вещи не отвлекается. Прямолинеен в делах, и в отношениях. Даже самые трудные препятствия предпочитает преодолевать, а не обходить.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36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509832"/>
              </p:ext>
            </p:extLst>
          </p:nvPr>
        </p:nvGraphicFramePr>
        <p:xfrm>
          <a:off x="539552" y="764704"/>
          <a:ext cx="7920880" cy="5468112"/>
        </p:xfrm>
        <a:graphic>
          <a:graphicData uri="http://schemas.openxmlformats.org/drawingml/2006/table">
            <a:tbl>
              <a:tblPr/>
              <a:tblGrid>
                <a:gridCol w="1080120"/>
                <a:gridCol w="6840760"/>
              </a:tblGrid>
              <a:tr h="228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50" dirty="0">
                          <a:effectLst/>
                          <a:latin typeface="Calibri"/>
                          <a:ea typeface="DejaVu Sans"/>
                          <a:cs typeface="Calibri"/>
                        </a:rPr>
                        <a:t>Баллы</a:t>
                      </a:r>
                      <a:endParaRPr lang="ru-RU" sz="2400" kern="50" dirty="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50">
                          <a:effectLst/>
                          <a:latin typeface="Calibri"/>
                          <a:ea typeface="DejaVu Sans"/>
                          <a:cs typeface="Calibri"/>
                        </a:rPr>
                        <a:t>Утверждения</a:t>
                      </a:r>
                      <a:endParaRPr lang="ru-RU" sz="2400" kern="5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50" dirty="0">
                          <a:effectLst/>
                          <a:latin typeface="Calibri"/>
                          <a:ea typeface="DejaVu Sans"/>
                          <a:cs typeface="Calibri"/>
                        </a:rPr>
                        <a:t> </a:t>
                      </a:r>
                      <a:endParaRPr lang="ru-RU" sz="2400" kern="50" dirty="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Calibri"/>
                          <a:ea typeface="DejaVu Sans"/>
                          <a:cs typeface="Calibri"/>
                        </a:rPr>
                        <a:t>1. Перед каким-либо важным для меня событием, я начинаю нервничать.</a:t>
                      </a:r>
                      <a:endParaRPr lang="ru-RU" sz="2400" kern="50" dirty="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50">
                          <a:effectLst/>
                          <a:latin typeface="Calibri"/>
                          <a:ea typeface="DejaVu Sans"/>
                          <a:cs typeface="Calibri"/>
                        </a:rPr>
                        <a:t> </a:t>
                      </a:r>
                      <a:endParaRPr lang="ru-RU" sz="2400" kern="5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>
                          <a:effectLst/>
                          <a:latin typeface="Calibri"/>
                          <a:ea typeface="DejaVu Sans"/>
                          <a:cs typeface="Calibri"/>
                        </a:rPr>
                        <a:t>2. Я работаю неравномерно, рывками.</a:t>
                      </a:r>
                      <a:endParaRPr lang="ru-RU" sz="2400" kern="5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50" dirty="0">
                          <a:effectLst/>
                          <a:latin typeface="Calibri"/>
                          <a:ea typeface="DejaVu Sans"/>
                          <a:cs typeface="Calibri"/>
                        </a:rPr>
                        <a:t> </a:t>
                      </a:r>
                      <a:endParaRPr lang="ru-RU" sz="2400" kern="50" dirty="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Calibri"/>
                          <a:ea typeface="DejaVu Sans"/>
                          <a:cs typeface="Calibri"/>
                        </a:rPr>
                        <a:t>3. Я быстро переключаюсь с одного дела на другое.</a:t>
                      </a:r>
                      <a:endParaRPr lang="ru-RU" sz="2400" kern="50" dirty="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50" dirty="0">
                          <a:effectLst/>
                          <a:latin typeface="Calibri"/>
                          <a:ea typeface="DejaVu Sans"/>
                          <a:cs typeface="Calibri"/>
                        </a:rPr>
                        <a:t> </a:t>
                      </a:r>
                      <a:endParaRPr lang="ru-RU" sz="2400" kern="50" dirty="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>
                          <a:effectLst/>
                          <a:latin typeface="Calibri"/>
                          <a:ea typeface="DejaVu Sans"/>
                          <a:cs typeface="Calibri"/>
                        </a:rPr>
                        <a:t>4. Если нужно, я могу спокойно ждать.</a:t>
                      </a:r>
                      <a:endParaRPr lang="ru-RU" sz="2400" kern="5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50">
                          <a:effectLst/>
                          <a:latin typeface="Calibri"/>
                          <a:ea typeface="DejaVu Sans"/>
                          <a:cs typeface="Calibri"/>
                        </a:rPr>
                        <a:t> </a:t>
                      </a:r>
                      <a:endParaRPr lang="ru-RU" sz="2400" kern="5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Calibri"/>
                          <a:ea typeface="DejaVu Sans"/>
                          <a:cs typeface="Calibri"/>
                        </a:rPr>
                        <a:t>5. Мне нужны сочувствие и поддержка, особенно при неудачах и трудностях.</a:t>
                      </a:r>
                      <a:endParaRPr lang="ru-RU" sz="2400" kern="50" dirty="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50">
                          <a:effectLst/>
                          <a:latin typeface="Calibri"/>
                          <a:ea typeface="DejaVu Sans"/>
                          <a:cs typeface="Calibri"/>
                        </a:rPr>
                        <a:t> </a:t>
                      </a:r>
                      <a:endParaRPr lang="ru-RU" sz="2400" kern="5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>
                          <a:effectLst/>
                          <a:latin typeface="Calibri"/>
                          <a:ea typeface="DejaVu Sans"/>
                          <a:cs typeface="Calibri"/>
                        </a:rPr>
                        <a:t>6. С равными я несдержан и вспыльчив.</a:t>
                      </a:r>
                      <a:endParaRPr lang="ru-RU" sz="2400" kern="5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50">
                          <a:effectLst/>
                          <a:latin typeface="Calibri"/>
                          <a:ea typeface="DejaVu Sans"/>
                          <a:cs typeface="Calibri"/>
                        </a:rPr>
                        <a:t> </a:t>
                      </a:r>
                      <a:endParaRPr lang="ru-RU" sz="2400" kern="5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>
                          <a:effectLst/>
                          <a:latin typeface="Calibri"/>
                          <a:ea typeface="DejaVu Sans"/>
                          <a:cs typeface="Calibri"/>
                        </a:rPr>
                        <a:t>7. Мне нетрудно сделать выбор.</a:t>
                      </a:r>
                      <a:endParaRPr lang="ru-RU" sz="2400" kern="5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50">
                          <a:effectLst/>
                          <a:latin typeface="Calibri"/>
                          <a:ea typeface="DejaVu Sans"/>
                          <a:cs typeface="Calibri"/>
                        </a:rPr>
                        <a:t> </a:t>
                      </a:r>
                      <a:endParaRPr lang="ru-RU" sz="2400" kern="5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Calibri"/>
                          <a:ea typeface="DejaVu Sans"/>
                          <a:cs typeface="Calibri"/>
                        </a:rPr>
                        <a:t>8. Мне не приходиться сдерживать свои эмоции, это получается само собой.</a:t>
                      </a:r>
                      <a:endParaRPr lang="ru-RU" sz="2400" kern="50" dirty="0">
                        <a:effectLst/>
                        <a:latin typeface="DejaVu Sans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865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352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Темперамент и выбор профессии</vt:lpstr>
      <vt:lpstr>Цели и задачи:</vt:lpstr>
      <vt:lpstr>Презентация PowerPoint</vt:lpstr>
      <vt:lpstr>Презентация PowerPoint</vt:lpstr>
      <vt:lpstr>Задание 1</vt:lpstr>
      <vt:lpstr>Презентация PowerPoint</vt:lpstr>
      <vt:lpstr>Презентация PowerPoint</vt:lpstr>
      <vt:lpstr>Презентация PowerPoint</vt:lpstr>
      <vt:lpstr>Презентация PowerPoint</vt:lpstr>
      <vt:lpstr>М (меланхолик) = кол-во баллов 1 вопроса + кол-во баллов 5 вопроса =_______ Х (холерик) =2+6=_______ С (сангвиник) =3+7=_______ Ф (флегматик) =4+8=_______ Формула темперамента____________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Темперамент и выбор профессии</dc:title>
  <dc:creator>user</dc:creator>
  <cp:lastModifiedBy>user</cp:lastModifiedBy>
  <cp:revision>5</cp:revision>
  <dcterms:created xsi:type="dcterms:W3CDTF">2016-03-14T03:47:23Z</dcterms:created>
  <dcterms:modified xsi:type="dcterms:W3CDTF">2017-12-06T08:10:29Z</dcterms:modified>
</cp:coreProperties>
</file>