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10561.vkontakte.ru/u111299510/-5/x_70c5f3cb.jpg" TargetMode="External"/><Relationship Id="rId2" Type="http://schemas.openxmlformats.org/officeDocument/2006/relationships/hyperlink" Target="http://s3.uploads.ru/BdO9t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s/svit/svitolk21.png" TargetMode="External"/><Relationship Id="rId5" Type="http://schemas.openxmlformats.org/officeDocument/2006/relationships/hyperlink" Target="http://s1.pic4you.ru/allimage/y2012/10-26/12216/2601840.png" TargetMode="External"/><Relationship Id="rId4" Type="http://schemas.openxmlformats.org/officeDocument/2006/relationships/hyperlink" Target="http://img-fotki.yandex.ru/get/6434/136487634.a39/0_d5931_5c31a0b1_XL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1751" y="69269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Система подготовки обучающихся к государственной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итоговой аттестации по русскому языку в 9 классе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783" y="2708920"/>
            <a:ext cx="6984776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Районное методическое объединение учителей русского языка и литературы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5982" y="550564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русского языка и литературы МОКУ </a:t>
            </a:r>
            <a:r>
              <a:rPr lang="ru-RU" dirty="0" err="1" smtClean="0"/>
              <a:t>Чалганской</a:t>
            </a:r>
            <a:r>
              <a:rPr lang="ru-RU" dirty="0" smtClean="0"/>
              <a:t> ООШ Кузнецова Татьяна Анатольевна. 2019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02562"/>
              </p:ext>
            </p:extLst>
          </p:nvPr>
        </p:nvGraphicFramePr>
        <p:xfrm>
          <a:off x="726663" y="877362"/>
          <a:ext cx="6077585" cy="16002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Стилистически нейтральный синоним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Разговорное (просторечное) слово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Слова книжной лексики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спать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дрыхнуть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почивать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верзила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исполин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болтать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50803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Подобрать стилистически нейтральный синоним к слову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492896"/>
            <a:ext cx="6552728" cy="1692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«Из предложений 1–7 выпишите слово, в котором правописание приставки определяется ее значением — «приближение». </a:t>
            </a:r>
            <a:endParaRPr lang="ru-RU" b="1" dirty="0" smtClean="0"/>
          </a:p>
          <a:p>
            <a:pPr algn="just"/>
            <a:r>
              <a:rPr lang="ru-RU" b="1" dirty="0"/>
              <a:t>	</a:t>
            </a:r>
            <a:r>
              <a:rPr lang="ru-RU" sz="1600" dirty="0" smtClean="0"/>
              <a:t>Объясните</a:t>
            </a:r>
            <a:r>
              <a:rPr lang="ru-RU" sz="1600" dirty="0"/>
              <a:t>, что если приставку нужно искать по значению, то речь идет о пре- и при-. Если задание связано со звонкостью или глухостью, нужно искать приставку, заканчивающуюся на з- или с-.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8722" y="4365104"/>
            <a:ext cx="6553718" cy="1785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«Из предложений ... выпишите слово, в котором правописание суффикса является исключением из правила». </a:t>
            </a:r>
            <a:endParaRPr lang="ru-RU" b="1" dirty="0" smtClean="0"/>
          </a:p>
          <a:p>
            <a:r>
              <a:rPr lang="ru-RU" b="1" dirty="0"/>
              <a:t>	</a:t>
            </a:r>
            <a:r>
              <a:rPr lang="ru-RU" sz="1400" dirty="0" smtClean="0"/>
              <a:t>Объясните </a:t>
            </a:r>
            <a:r>
              <a:rPr lang="ru-RU" sz="1400" dirty="0"/>
              <a:t>ученикам, что нужно первым делом выделить главную информацию задания, понять, слово какой части речи, со сколькими «н» необходимо найти. Научите не обращать внимания на пугающие термины вроде «страдательное причастие» в тексте задания. Главное — найти слово с заданной характеристикой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70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0923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Подготовка к сочинению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Написание </a:t>
            </a:r>
            <a:r>
              <a:rPr lang="ru-RU" dirty="0"/>
              <a:t>сочинения-рассуждения на лингвистическую тему по предложенному высказыванию является одним из наиболее трудных заданий экзамена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15.1. </a:t>
            </a:r>
            <a:r>
              <a:rPr lang="ru-RU" sz="1600" b="1" dirty="0" smtClean="0"/>
              <a:t>Сочинение-рассуждение на лингвистическую тему.</a:t>
            </a:r>
          </a:p>
          <a:p>
            <a:r>
              <a:rPr lang="ru-RU" sz="1600" dirty="0" smtClean="0"/>
              <a:t>-структура сочинения</a:t>
            </a:r>
          </a:p>
          <a:p>
            <a:r>
              <a:rPr lang="ru-RU" sz="1600" dirty="0" smtClean="0"/>
              <a:t>-</a:t>
            </a:r>
            <a:r>
              <a:rPr lang="ru-RU" sz="1600" dirty="0"/>
              <a:t>теоретические сведения по лингвистике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91159"/>
              </p:ext>
            </p:extLst>
          </p:nvPr>
        </p:nvGraphicFramePr>
        <p:xfrm>
          <a:off x="755576" y="2822890"/>
          <a:ext cx="7920880" cy="3688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80320"/>
                <a:gridCol w="5040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Лексические, грамматические явления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Их роль</a:t>
                      </a:r>
                      <a:r>
                        <a:rPr lang="ru-RU" baseline="0" dirty="0" smtClean="0"/>
                        <a:t> в тексте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АНТОНИМЫ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позволяют увидеть, что в жизни есть контрасты, подчёркивают их, 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помогают высказать мысль с большей точностью, 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делают речь яркой и убедительной.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УСТАРЕВШИЕ СЛОВА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делают речь яркой и убедительной,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служат для передачи торжественности момента,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служат для воссоздания исторической обстановки,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служат средством речевой характеристики персонажа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ЭПИТЕТЫ …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усиливают выразительность, образность языка произведения;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придают художественную, поэтическую яркость речи;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обогащают содержание высказывания;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создают живое представление о предмете;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оценивают предмет или явление.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779096" cy="70609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Подсказки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/>
              <a:t>Коллективное сочинение:  </a:t>
            </a:r>
            <a:r>
              <a:rPr lang="ru-RU" dirty="0"/>
              <a:t>распределить обязанности- 1 ученик пишет вступление, 2 - формулирует тезис и аргументы к нему, 3 – пишет заключение. Сначала класс работает над одним текстом. Когда работа готова, каждая группа предъявляет наработанное. Ребята вместе с учителем выбирает лучший вариант каждой части сочинения. Так  получается идеальное сочинение. В дальнейшей работе от текста к тексту роли школьников должны меняться. Так постепенно все ученики научатся работать над каждым этапом сочинения и  закрепляется навык верного абзацного членения.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/>
              <a:t>Сочинения- образцы. Это макет сочинения-рассуждения, который необходимо наполнить содержанием по данному тексту (для слабых учащихся)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Внимание! Ловушка!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855" y="1700808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Важно научить выпускника внимательно читать задание (большинство из них содержат подсказку!).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Напомните ещё и ещё о правилах заполнения бланков с ответами: неправильный порядок внесения ответов влечет за собой неверные результаты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43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04864"/>
            <a:ext cx="7704856" cy="144016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hlinkClick r:id="rId2"/>
              </a:rPr>
              <a:t>http://s3.uploads.ru/BdO9t.png 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рамка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en-US" sz="2000" u="sng" dirty="0" smtClean="0">
                <a:hlinkClick r:id="rId3"/>
              </a:rPr>
              <a:t>http</a:t>
            </a:r>
            <a:r>
              <a:rPr lang="ru-RU" sz="2000" u="sng" dirty="0" smtClean="0">
                <a:hlinkClick r:id="rId3"/>
              </a:rPr>
              <a:t>://</a:t>
            </a:r>
            <a:r>
              <a:rPr lang="en-US" sz="2000" u="sng" dirty="0" err="1" smtClean="0">
                <a:hlinkClick r:id="rId3"/>
              </a:rPr>
              <a:t>cs</a:t>
            </a:r>
            <a:r>
              <a:rPr lang="ru-RU" sz="2000" u="sng" dirty="0" smtClean="0">
                <a:hlinkClick r:id="rId3"/>
              </a:rPr>
              <a:t>10561.</a:t>
            </a:r>
            <a:r>
              <a:rPr lang="en-US" sz="2000" u="sng" dirty="0" err="1" smtClean="0">
                <a:hlinkClick r:id="rId3"/>
              </a:rPr>
              <a:t>vkontakte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ru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u</a:t>
            </a:r>
            <a:r>
              <a:rPr lang="ru-RU" sz="2000" u="sng" dirty="0" smtClean="0">
                <a:hlinkClick r:id="rId3"/>
              </a:rPr>
              <a:t>111299510/-5/</a:t>
            </a:r>
            <a:r>
              <a:rPr lang="en-US" sz="2000" u="sng" dirty="0" smtClean="0">
                <a:hlinkClick r:id="rId3"/>
              </a:rPr>
              <a:t>x</a:t>
            </a:r>
            <a:r>
              <a:rPr lang="ru-RU" sz="2000" u="sng" dirty="0" smtClean="0">
                <a:hlinkClick r:id="rId3"/>
              </a:rPr>
              <a:t>_70</a:t>
            </a:r>
            <a:r>
              <a:rPr lang="en-US" sz="2000" u="sng" dirty="0" smtClean="0">
                <a:hlinkClick r:id="rId3"/>
              </a:rPr>
              <a:t>c</a:t>
            </a:r>
            <a:r>
              <a:rPr lang="ru-RU" sz="2000" u="sng" dirty="0" smtClean="0">
                <a:hlinkClick r:id="rId3"/>
              </a:rPr>
              <a:t>5</a:t>
            </a:r>
            <a:r>
              <a:rPr lang="en-US" sz="2000" u="sng" dirty="0" smtClean="0">
                <a:hlinkClick r:id="rId3"/>
              </a:rPr>
              <a:t>f</a:t>
            </a:r>
            <a:r>
              <a:rPr lang="ru-RU" sz="2000" u="sng" dirty="0" smtClean="0">
                <a:hlinkClick r:id="rId3"/>
              </a:rPr>
              <a:t>3</a:t>
            </a:r>
            <a:r>
              <a:rPr lang="en-US" sz="2000" u="sng" dirty="0" err="1" smtClean="0">
                <a:hlinkClick r:id="rId3"/>
              </a:rPr>
              <a:t>cb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smtClean="0">
                <a:hlinkClick r:id="rId3"/>
              </a:rPr>
              <a:t>jpg 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перо, чернильница</a:t>
            </a:r>
          </a:p>
          <a:p>
            <a:pPr algn="ctr"/>
            <a:endParaRPr lang="ru-RU" sz="1000" i="1" dirty="0" smtClean="0"/>
          </a:p>
          <a:p>
            <a:pPr lvl="0" algn="ctr"/>
            <a:r>
              <a:rPr lang="ru-RU" dirty="0" smtClean="0">
                <a:hlinkClick r:id="rId4"/>
              </a:rPr>
              <a:t>http://img-fotki.yandex.ru/get/6434/136487634.a39/0_d5931_5c31a0b1_XL.png</a:t>
            </a:r>
            <a:r>
              <a:rPr lang="ru-RU" dirty="0" smtClean="0"/>
              <a:t>  </a:t>
            </a:r>
          </a:p>
          <a:p>
            <a:pPr lvl="0" algn="ctr"/>
            <a:r>
              <a:rPr lang="ru-RU" sz="2400" i="1" dirty="0" smtClean="0"/>
              <a:t>книги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>
                <a:hlinkClick r:id="rId5"/>
              </a:rPr>
              <a:t>http://s1.pic4you.ru/allimage/y2012/10-26/12216/2601840.png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400" i="1" dirty="0" smtClean="0"/>
              <a:t>открытая книга с пером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sz="2000" dirty="0" smtClean="0">
                <a:hlinkClick r:id="rId6"/>
              </a:rPr>
              <a:t>http://lenagold.narod.ru/fon/clipart/s/svit/svitolk21.png</a:t>
            </a:r>
            <a:endParaRPr lang="ru-RU" sz="2000" dirty="0" smtClean="0"/>
          </a:p>
          <a:p>
            <a:pPr algn="ctr"/>
            <a:r>
              <a:rPr lang="ru-RU" sz="2400" i="1" dirty="0" smtClean="0"/>
              <a:t>свитки</a:t>
            </a: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7416824" cy="40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72514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С </a:t>
            </a:r>
            <a:r>
              <a:rPr lang="ru-RU" dirty="0"/>
              <a:t>момента введения новой формы экзамена по русскому языку тема подготовки учащихся к ОГЭ стала одной из самых актуальных. Потому что главным показателем работы учителя являются результаты ОГЭ учащихся школы. Итоговая аттестация – первая по-настоящему серьезная проверка эффективности учебной деятельности ученика под руководством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8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Система подготовки к ОГЭ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8488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1. Изучение нормативно-правовых актов (приказов, положений, изменений), регламентирующих подготовку и проведение  ГИА.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2750" y="2780928"/>
            <a:ext cx="78488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2. Ознакомление обучающихся с особенностями ГИА: форма </a:t>
            </a:r>
            <a:r>
              <a:rPr lang="ru-RU" sz="2400" dirty="0" err="1" smtClean="0"/>
              <a:t>КИМов</a:t>
            </a:r>
            <a:r>
              <a:rPr lang="ru-RU" sz="2400" dirty="0" smtClean="0"/>
              <a:t>, правила заполнения бланков ответов, критерии оценки работ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212351"/>
            <a:ext cx="783604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3. Подготовка к экзамену: повторение и систематизация знаний по всем вопросам, включенным в экзамен, отработка навыка выполнения работы (пробный экзамен)</a:t>
            </a:r>
          </a:p>
        </p:txBody>
      </p:sp>
    </p:spTree>
    <p:extLst>
      <p:ext uri="{BB962C8B-B14F-4D97-AF65-F5344CB8AC3E}">
        <p14:creationId xmlns:p14="http://schemas.microsoft.com/office/powerpoint/2010/main" val="20334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¸ÑÐ¾Ð³Ð¾Ð²Ð°Ñ Ð°ÑÑÐµÑÑÐ°ÑÐ¸Ñ Ð¿Ð¾ ÑÑÑÑÐºÐ¾Ð¼Ñ ÑÐ·ÑÐºÑ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52">
            <a:off x="314267" y="334246"/>
            <a:ext cx="16783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¸ÑÐ¾Ð³Ð¾Ð²Ð°Ñ Ð°ÑÑÐµÑÑÐ°ÑÐ¸Ñ Ð¿Ð¾ ÑÑÑÑÐºÐ¾Ð¼Ñ ÑÐ·ÑÐºÑ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423">
            <a:off x="1246912" y="1154762"/>
            <a:ext cx="1905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¸ÑÐ¾Ð³Ð¾Ð²Ð°Ñ Ð°ÑÑÐµÑÑÐ°ÑÐ¸Ñ Ð¿Ð¾ ÑÑÑÑÐºÐ¾Ð¼Ñ ÑÐ·ÑÐºÑ Ñ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573">
            <a:off x="305358" y="3463142"/>
            <a:ext cx="20126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268760"/>
            <a:ext cx="48965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Объектом контроля являются не отдельные знания, умения и навыки, а их комплексы, составляющие ту или иную компетенцию. Задания, предлагаемые учащимся на итоговой аттестации</a:t>
            </a:r>
            <a:r>
              <a:rPr lang="ru-RU" sz="2400" dirty="0" smtClean="0"/>
              <a:t>, проверяют </a:t>
            </a:r>
            <a:r>
              <a:rPr lang="ru-RU" sz="2400" dirty="0"/>
              <a:t>все виды компетенций: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dirty="0"/>
              <a:t>лингвистическую;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dirty="0"/>
              <a:t>языковую;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dirty="0"/>
              <a:t>коммуникативную.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¸ÑÐ¾Ð³Ð¾Ð²Ð°Ñ Ð°ÑÑÐµÑÑÐ°ÑÐ¸Ñ Ð¿Ð¾ ÑÑÑÑÐºÐ¾Ð¼Ñ ÑÐ·ÑÐºÑ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014692" cy="352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574" y="335699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Устная </a:t>
            </a:r>
            <a:r>
              <a:rPr lang="ru-RU" dirty="0"/>
              <a:t>часть экзамена обладает достаточным диагностическим потенциалом, </a:t>
            </a:r>
            <a:r>
              <a:rPr lang="ru-RU" dirty="0" err="1"/>
              <a:t>надпредметностью</a:t>
            </a:r>
            <a:r>
              <a:rPr lang="ru-RU" dirty="0"/>
              <a:t>, </a:t>
            </a:r>
            <a:r>
              <a:rPr lang="ru-RU" dirty="0" err="1"/>
              <a:t>междисциплинарностью</a:t>
            </a:r>
            <a:r>
              <a:rPr lang="ru-RU" dirty="0"/>
              <a:t>, многомерностью и требуют развития абстрактного и критического мышления, </a:t>
            </a:r>
            <a:r>
              <a:rPr lang="ru-RU" dirty="0" err="1"/>
              <a:t>саморефлексии</a:t>
            </a:r>
            <a:r>
              <a:rPr lang="ru-RU" dirty="0"/>
              <a:t> испытуемого</a:t>
            </a:r>
          </a:p>
          <a:p>
            <a:pPr algn="just"/>
            <a:r>
              <a:rPr lang="ru-RU" dirty="0" smtClean="0"/>
              <a:t>	Ставшая </a:t>
            </a:r>
            <a:r>
              <a:rPr lang="ru-RU" dirty="0"/>
              <a:t>уже привычной форма итоговой аттестации по русскому языку в 9 классе не всегда    способна в полной мере отразить всю глубину познаний школьника.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4" y="548680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Устная часть по русскому языку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состоит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четырех заданий</a:t>
            </a:r>
            <a:r>
              <a:rPr lang="ru-RU" dirty="0"/>
              <a:t>.</a:t>
            </a:r>
          </a:p>
          <a:p>
            <a:pPr algn="just"/>
            <a:r>
              <a:rPr lang="ru-RU" b="1" dirty="0" smtClean="0"/>
              <a:t>	Задание </a:t>
            </a:r>
            <a:r>
              <a:rPr lang="ru-RU" b="1" dirty="0"/>
              <a:t>1</a:t>
            </a:r>
            <a:r>
              <a:rPr lang="ru-RU" dirty="0"/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algn="just"/>
            <a:r>
              <a:rPr lang="ru-RU" b="1" dirty="0" smtClean="0"/>
              <a:t>	Задание </a:t>
            </a:r>
            <a:r>
              <a:rPr lang="ru-RU" b="1" dirty="0"/>
              <a:t>2</a:t>
            </a:r>
            <a:r>
              <a:rPr lang="ru-RU" dirty="0"/>
              <a:t> - пересказ текста с привлечением дополнительной информации (с включением цитаты).</a:t>
            </a:r>
          </a:p>
          <a:p>
            <a:pPr algn="just"/>
            <a:r>
              <a:rPr lang="ru-RU" b="1" dirty="0" smtClean="0"/>
              <a:t>	Выполняя </a:t>
            </a:r>
            <a:r>
              <a:rPr lang="ru-RU" b="1" dirty="0"/>
              <a:t>задание 3, </a:t>
            </a:r>
            <a:r>
              <a:rPr lang="ru-RU" dirty="0"/>
              <a:t>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algn="just"/>
            <a:r>
              <a:rPr lang="ru-RU" b="1" dirty="0" smtClean="0"/>
              <a:t>	Задание </a:t>
            </a:r>
            <a:r>
              <a:rPr lang="ru-RU" b="1" dirty="0"/>
              <a:t>4</a:t>
            </a:r>
            <a:r>
              <a:rPr lang="ru-RU" dirty="0"/>
              <a:t> 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pPr algn="just"/>
            <a:r>
              <a:rPr lang="ru-RU" dirty="0"/>
              <a:t>Общее время ответа одного экзаменуемого (включая время на подготовку) – 15 минут.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Итоговое </a:t>
            </a:r>
            <a:r>
              <a:rPr lang="ru-RU" dirty="0"/>
              <a:t>собеседование выпускники 9 классов </a:t>
            </a:r>
            <a:r>
              <a:rPr lang="ru-RU" dirty="0" smtClean="0"/>
              <a:t>проходят</a:t>
            </a:r>
            <a:r>
              <a:rPr lang="ru-RU" dirty="0"/>
              <a:t> </a:t>
            </a:r>
            <a:r>
              <a:rPr lang="ru-RU" b="1" dirty="0"/>
              <a:t>в своих школах</a:t>
            </a:r>
            <a:r>
              <a:rPr lang="ru-RU" dirty="0"/>
              <a:t>. Оцениваться оно  </a:t>
            </a:r>
            <a:r>
              <a:rPr lang="ru-RU" b="1" dirty="0"/>
              <a:t>по системе «зачет»/«незачет»</a:t>
            </a:r>
            <a:r>
              <a:rPr lang="ru-RU" dirty="0"/>
              <a:t>. </a:t>
            </a:r>
          </a:p>
          <a:p>
            <a:pPr algn="ctr"/>
            <a:r>
              <a:rPr lang="ru-RU" b="1" dirty="0"/>
              <a:t>Общее количество баллов за всю работу – 19 баллов.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6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Система подготовки к устному итоговому тестированию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04774"/>
            <a:ext cx="79928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Подготовка к выразительному чтению текста (начинаем уже в 5 классе!) </a:t>
            </a:r>
          </a:p>
          <a:p>
            <a:pPr algn="just"/>
            <a:r>
              <a:rPr lang="ru-RU" sz="1400" b="1" dirty="0" smtClean="0"/>
              <a:t>Признаки </a:t>
            </a:r>
            <a:r>
              <a:rPr lang="ru-RU" sz="1400" b="1" dirty="0"/>
              <a:t>выразительного чтения:</a:t>
            </a:r>
            <a:endParaRPr lang="ru-RU" sz="1400" dirty="0"/>
          </a:p>
          <a:p>
            <a:pPr algn="just"/>
            <a:r>
              <a:rPr lang="ru-RU" sz="1400" dirty="0"/>
              <a:t>•умениесоблюдатьпаузыилогическиеударения,передающиезамыселавтора;</a:t>
            </a:r>
          </a:p>
          <a:p>
            <a:pPr algn="just"/>
            <a:r>
              <a:rPr lang="ru-RU" sz="1400" dirty="0"/>
              <a:t>•умение соблюдать интонации вопроса, утверждения, а также придавать голосу нужные эмоциональные окраски;</a:t>
            </a:r>
          </a:p>
          <a:p>
            <a:pPr algn="just"/>
            <a:r>
              <a:rPr lang="ru-RU" sz="1400" dirty="0"/>
              <a:t>•хорошая дикция, ясное, четкое произношение звуков, достаточная громкость, темп.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2. </a:t>
            </a:r>
            <a:r>
              <a:rPr lang="ru-RU" b="1" dirty="0" smtClean="0">
                <a:solidFill>
                  <a:srgbClr val="0000FF"/>
                </a:solidFill>
              </a:rPr>
              <a:t>Владение навыками </a:t>
            </a:r>
            <a:r>
              <a:rPr lang="ru-RU" b="1" dirty="0">
                <a:solidFill>
                  <a:srgbClr val="0000FF"/>
                </a:solidFill>
              </a:rPr>
              <a:t>информационной переработки прочитанного </a:t>
            </a:r>
            <a:r>
              <a:rPr lang="ru-RU" b="1" dirty="0" smtClean="0">
                <a:solidFill>
                  <a:srgbClr val="0000FF"/>
                </a:solidFill>
              </a:rPr>
              <a:t>текста (пересказ):</a:t>
            </a:r>
          </a:p>
          <a:p>
            <a:pPr algn="just"/>
            <a:r>
              <a:rPr lang="ru-RU" sz="1400" dirty="0"/>
              <a:t>• составлять план прочитанного текста (простой, сложный) с целью дальнейшего </a:t>
            </a:r>
            <a:r>
              <a:rPr lang="ru-RU" sz="1400" dirty="0" smtClean="0"/>
              <a:t>воспроизведения </a:t>
            </a:r>
            <a:r>
              <a:rPr lang="ru-RU" sz="1400" dirty="0"/>
              <a:t>содержания текста в устной и письменной форме;</a:t>
            </a:r>
          </a:p>
          <a:p>
            <a:pPr algn="just"/>
            <a:r>
              <a:rPr lang="ru-RU" sz="1400" dirty="0"/>
              <a:t>• представлять содержание учебно-научного текста в виде таблицы, схемы.</a:t>
            </a:r>
          </a:p>
          <a:p>
            <a:pPr algn="just"/>
            <a:r>
              <a:rPr lang="ru-RU" sz="1400" dirty="0"/>
              <a:t>• устно пересказывать прочитанный или прослушанный текст.</a:t>
            </a:r>
          </a:p>
          <a:p>
            <a:pPr algn="just"/>
            <a:r>
              <a:rPr lang="ru-RU" sz="1400" i="1" dirty="0"/>
              <a:t>Рекомендуемый объём текста для устного пересказа — 100–110 слов.</a:t>
            </a:r>
            <a:endParaRPr lang="ru-RU" sz="1400" dirty="0"/>
          </a:p>
          <a:p>
            <a:pPr algn="just"/>
            <a:r>
              <a:rPr lang="ru-RU" sz="1400" i="1" dirty="0"/>
              <a:t>Рекомендуемый объём текста, предлагаемого обучающимся для чтения на уроках </a:t>
            </a:r>
            <a:r>
              <a:rPr lang="ru-RU" sz="1400" i="1" dirty="0" smtClean="0"/>
              <a:t>русского </a:t>
            </a:r>
            <a:r>
              <a:rPr lang="ru-RU" sz="1400" i="1" dirty="0"/>
              <a:t>языка, — 200–250 слов</a:t>
            </a:r>
            <a:r>
              <a:rPr lang="ru-RU" i="1" dirty="0" smtClean="0"/>
              <a:t>.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3. Монологическое высказывание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</a:t>
            </a:r>
            <a:r>
              <a:rPr lang="ru-RU" sz="1400" dirty="0"/>
              <a:t>. создавать устные монологические высказывания на основе жизненных наблюдений, </a:t>
            </a:r>
            <a:r>
              <a:rPr lang="ru-RU" sz="1400" dirty="0" smtClean="0"/>
              <a:t>чтения</a:t>
            </a:r>
            <a:endParaRPr lang="ru-RU" sz="1400" dirty="0"/>
          </a:p>
          <a:p>
            <a:r>
              <a:rPr lang="ru-RU" sz="1400" dirty="0" smtClean="0"/>
              <a:t>учебно-научной</a:t>
            </a:r>
            <a:r>
              <a:rPr lang="ru-RU" sz="1400" dirty="0"/>
              <a:t>, художественной и научно-популярной литературы: монолог-сообщение; монолог-описание; монолог-рассуждение; монолог-повествование. Выступать с научным сообщением;</a:t>
            </a:r>
          </a:p>
          <a:p>
            <a:r>
              <a:rPr lang="ru-RU" sz="1400" dirty="0" smtClean="0"/>
              <a:t>	2</a:t>
            </a:r>
            <a:r>
              <a:rPr lang="ru-RU" sz="1400" dirty="0"/>
              <a:t>. представлять сообщение на заданную тему в виде презентации;</a:t>
            </a:r>
          </a:p>
          <a:p>
            <a:r>
              <a:rPr lang="ru-RU" sz="1400" dirty="0" smtClean="0"/>
              <a:t>	3</a:t>
            </a:r>
            <a:r>
              <a:rPr lang="ru-RU" sz="1400" dirty="0"/>
              <a:t>. соблюдать в устной речи нормы современного русского литературного языка;</a:t>
            </a:r>
          </a:p>
          <a:p>
            <a:r>
              <a:rPr lang="ru-RU" sz="1400" dirty="0" smtClean="0"/>
              <a:t>	4</a:t>
            </a:r>
            <a:r>
              <a:rPr lang="ru-RU" sz="1400" dirty="0"/>
              <a:t>. соблюдать в устной речи правила речевого этикета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65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Подготовка к изложению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088232" cy="305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688" y="1052736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Довольно </a:t>
            </a:r>
            <a:r>
              <a:rPr lang="ru-RU" dirty="0"/>
              <a:t>сложная часть экзамена – сжатое изложение прочитанного незнакомцем </a:t>
            </a:r>
            <a:r>
              <a:rPr lang="ru-RU" dirty="0" smtClean="0"/>
              <a:t>текста. </a:t>
            </a:r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прежде всего понимать, что любой текст содержит главную и второстепенную информацию. Главная информация – это то содержание, без которого будет неясен или искажён авторский замысел</a:t>
            </a:r>
            <a:r>
              <a:rPr lang="ru-RU" dirty="0" smtClean="0"/>
              <a:t>. </a:t>
            </a:r>
            <a:r>
              <a:rPr lang="ru-RU" dirty="0"/>
              <a:t>Ученик должен знать, что сжатие текста предполагает в основном исключение подробностей, деталей, а также обобщение единичных явлений и фактов.</a:t>
            </a:r>
          </a:p>
          <a:p>
            <a:pPr algn="just"/>
            <a:r>
              <a:rPr lang="ru-RU" dirty="0"/>
              <a:t>Изложение должно быть коротким по форме, но не бедным по содержанию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356992"/>
            <a:ext cx="6471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 подготовке к сжатому изложению выделяю несколько </a:t>
            </a:r>
            <a:r>
              <a:rPr lang="ru-RU" b="1" dirty="0" smtClean="0"/>
              <a:t>этапов:</a:t>
            </a:r>
            <a:endParaRPr lang="ru-RU" dirty="0"/>
          </a:p>
          <a:p>
            <a:r>
              <a:rPr lang="ru-RU" dirty="0" smtClean="0"/>
              <a:t>1.Слушание текста.</a:t>
            </a:r>
          </a:p>
          <a:p>
            <a:r>
              <a:rPr lang="ru-RU" dirty="0" smtClean="0"/>
              <a:t>2.Понимание </a:t>
            </a:r>
            <a:r>
              <a:rPr lang="ru-RU" dirty="0"/>
              <a:t>текста.</a:t>
            </a:r>
          </a:p>
          <a:p>
            <a:r>
              <a:rPr lang="ru-RU" dirty="0" smtClean="0"/>
              <a:t>3.Выделение </a:t>
            </a:r>
            <a:r>
              <a:rPr lang="ru-RU" dirty="0"/>
              <a:t>«сигналов» текста – ключевых слов.</a:t>
            </a:r>
          </a:p>
          <a:p>
            <a:r>
              <a:rPr lang="ru-RU" dirty="0" smtClean="0"/>
              <a:t>4.Деление </a:t>
            </a:r>
            <a:r>
              <a:rPr lang="ru-RU" dirty="0"/>
              <a:t>текста на </a:t>
            </a:r>
            <a:r>
              <a:rPr lang="ru-RU" dirty="0" err="1"/>
              <a:t>микротемы</a:t>
            </a:r>
            <a:r>
              <a:rPr lang="ru-RU" dirty="0"/>
              <a:t>, выделение в них главного. </a:t>
            </a:r>
          </a:p>
          <a:p>
            <a:r>
              <a:rPr lang="ru-RU" dirty="0" smtClean="0"/>
              <a:t>5.Сжатие </a:t>
            </a:r>
            <a:r>
              <a:rPr lang="ru-RU" dirty="0"/>
              <a:t>исходного текста                                                                                </a:t>
            </a:r>
          </a:p>
          <a:p>
            <a:r>
              <a:rPr lang="ru-RU" dirty="0"/>
              <a:t>6. Пересказ сжатого текста. Написание изложения.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2184"/>
            <a:ext cx="7560840" cy="810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Решаем тестовую часть ОГЭ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486" y="236327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Для </a:t>
            </a:r>
            <a:r>
              <a:rPr lang="ru-RU" dirty="0"/>
              <a:t>успешного выполнения тестовых заданий по ОГЭ необходимы глубокие и прочные знания по теории всего курса русского языка, то есть все полученные знания за курс 5-9 класса.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3112" y="3429000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Составление опорных конспектов и схем.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Продвинутые лекции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Самостоятельный выбор задания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Орфографические дуэли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Работа в парах и т.д.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9486" y="1419973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Тестовая </a:t>
            </a:r>
            <a:r>
              <a:rPr lang="ru-RU" dirty="0"/>
              <a:t>часть ОГЭ «Русский язык» </a:t>
            </a:r>
            <a:r>
              <a:rPr lang="ru-RU" dirty="0" smtClean="0"/>
              <a:t>включает </a:t>
            </a:r>
            <a:r>
              <a:rPr lang="ru-RU" dirty="0"/>
              <a:t>13 заданий. За верное выполнение каждого задания экзаменуемый получает по </a:t>
            </a:r>
            <a:r>
              <a:rPr lang="ru-RU" u="sng" dirty="0"/>
              <a:t>одному баллу</a:t>
            </a:r>
            <a:r>
              <a:rPr lang="ru-RU" dirty="0"/>
              <a:t>. За неверный ответ или его отсутствие выставляется </a:t>
            </a:r>
            <a:r>
              <a:rPr lang="ru-RU" u="sng" dirty="0"/>
              <a:t>ноль баллов</a:t>
            </a:r>
            <a:r>
              <a:rPr lang="ru-RU" u="sng" dirty="0" smtClean="0"/>
              <a:t>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0940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713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Система подготовки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изложению</vt:lpstr>
      <vt:lpstr>Презентация PowerPoint</vt:lpstr>
      <vt:lpstr>Презентация PowerPoint</vt:lpstr>
      <vt:lpstr>Подготовка к сочинению</vt:lpstr>
      <vt:lpstr>Подсказки</vt:lpstr>
      <vt:lpstr>Внимание! Ловушка!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 Кузнецова</cp:lastModifiedBy>
  <cp:revision>15</cp:revision>
  <dcterms:created xsi:type="dcterms:W3CDTF">2013-08-20T23:50:31Z</dcterms:created>
  <dcterms:modified xsi:type="dcterms:W3CDTF">2019-04-19T21:23:17Z</dcterms:modified>
</cp:coreProperties>
</file>