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3"/>
  </p:notesMasterIdLst>
  <p:sldIdLst>
    <p:sldId id="277" r:id="rId2"/>
    <p:sldId id="292" r:id="rId3"/>
    <p:sldId id="291" r:id="rId4"/>
    <p:sldId id="278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70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9" autoAdjust="0"/>
    <p:restoredTop sz="94660"/>
  </p:normalViewPr>
  <p:slideViewPr>
    <p:cSldViewPr>
      <p:cViewPr>
        <p:scale>
          <a:sx n="64" d="100"/>
          <a:sy n="64" d="100"/>
        </p:scale>
        <p:origin x="-1740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3E093-7E0D-416A-9D17-D38711A7FDD2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ACA67-FCAA-4354-A5EC-62324E4ED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842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DCE3-E35F-4FC2-84A2-BAAB6CA855C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822D-25DB-4216-9744-52C780B31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99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DCE3-E35F-4FC2-84A2-BAAB6CA855C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822D-25DB-4216-9744-52C780B31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43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DCE3-E35F-4FC2-84A2-BAAB6CA855C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822D-25DB-4216-9744-52C780B31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74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DCE3-E35F-4FC2-84A2-BAAB6CA855C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822D-25DB-4216-9744-52C780B31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77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DCE3-E35F-4FC2-84A2-BAAB6CA855C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822D-25DB-4216-9744-52C780B31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28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DCE3-E35F-4FC2-84A2-BAAB6CA855C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822D-25DB-4216-9744-52C780B31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2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DCE3-E35F-4FC2-84A2-BAAB6CA855C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822D-25DB-4216-9744-52C780B31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6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DCE3-E35F-4FC2-84A2-BAAB6CA855C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822D-25DB-4216-9744-52C780B31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761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DCE3-E35F-4FC2-84A2-BAAB6CA855C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822D-25DB-4216-9744-52C780B31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47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DCE3-E35F-4FC2-84A2-BAAB6CA855C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822D-25DB-4216-9744-52C780B31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64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BDCE3-E35F-4FC2-84A2-BAAB6CA855C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A822D-25DB-4216-9744-52C780B31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29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BDCE3-E35F-4FC2-84A2-BAAB6CA855C8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A822D-25DB-4216-9744-52C780B31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60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1603665317_20-p-fon-dlya-prezentatsii-v-detskii-sad-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760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4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836712"/>
            <a:ext cx="756084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>
                <a:solidFill>
                  <a:srgbClr val="002060"/>
                </a:solidFill>
              </a:rPr>
              <a:t> </a:t>
            </a:r>
            <a:endParaRPr lang="ru-RU" smtClean="0">
              <a:solidFill>
                <a:srgbClr val="002060"/>
              </a:solidFill>
            </a:endParaRPr>
          </a:p>
          <a:p>
            <a:pPr algn="r"/>
            <a:r>
              <a:rPr lang="ru-RU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того, как ребенку будет открыта звуковая действительность языка, строение звуковой формы слова, зависит не только усвоение грамоты, но и все последующее усвоение языка – грамматика и связанной с ней орфографией»</a:t>
            </a:r>
          </a:p>
          <a:p>
            <a:pPr algn="r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Д. Б. 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Эльконин</a:t>
            </a:r>
            <a:r>
              <a:rPr lang="ru-RU" dirty="0">
                <a:solidFill>
                  <a:srgbClr val="002060"/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20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1603665317_20-p-fon-dlya-prezentatsii-v-detskii-sad-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63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ЗКР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484784"/>
            <a:ext cx="705678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речедвигательного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аппарата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(артикуляционного, голосового аппарата и речевого дыхания) и 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произносительной стороны речи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(произношение звуков, чёткой дикции);</a:t>
            </a:r>
          </a:p>
          <a:p>
            <a:pPr lvl="0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восприятия речи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слухового внимания и речевого слуха, включая его компоненты).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2546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63688" y="2060848"/>
            <a:ext cx="518457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0" name="Picture 2" descr="C:\Users\User\Desktop\1603665317_20-p-fon-dlya-prezentatsii-v-detskii-sad-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5" y="0"/>
            <a:ext cx="929989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73597" y="2060848"/>
            <a:ext cx="61067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3244334"/>
            <a:ext cx="417925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anose="05000000000000000000" pitchFamily="2" charset="2"/>
              <a:buChar char="v"/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v"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v"/>
            </a:pP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Артикуляционная   гимнастика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355976" y="3244334"/>
            <a:ext cx="540060" cy="1083315"/>
          </a:xfrm>
          <a:prstGeom prst="downArrow">
            <a:avLst>
              <a:gd name="adj1" fmla="val 50000"/>
              <a:gd name="adj2" fmla="val 5123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085832" y="1553860"/>
            <a:ext cx="5256584" cy="153719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речедвигательного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аппарата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30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esktop\1603665317_20-p-fon-dlya-prezentatsii-v-detskii-sad-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763"/>
            <a:ext cx="9144000" cy="6944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057333" y="404664"/>
            <a:ext cx="4824536" cy="1800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восприятие речи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151042" y="2464261"/>
            <a:ext cx="552242" cy="921366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501008"/>
            <a:ext cx="67687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Слуховое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внимание;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Речевой слух;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Фонематический слух;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Фонематическое восприятие;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Языковой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3305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esktop\1603665317_20-p-fon-dlya-prezentatsii-v-detskii-sad-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61" y="42103"/>
            <a:ext cx="91290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методы ЗКР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792088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Подвижные или хороводные игры с текстом;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рассказы с включением учебных заданий;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 упражнений 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(заучивание и повторение знакомых скороговорок, игровое упражнение и др.)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9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er\Desktop\1603665317_20-p-fon-dlya-prezentatsii-v-detskii-sad-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76"/>
            <a:ext cx="9144000" cy="6945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99412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ЗКР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268760"/>
            <a:ext cx="78488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правильного произношения, выполнения задания, который дает педагог;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или развернутое объяснение демонстрируемых качеств речи или движений речи двигательного аппарата;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Утрированное 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подчеркнутой дикцией)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произношение или интонирование звука 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(ударного слога, искажаемой детьми части слова)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Образное называние звука или звукосочетания;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Хоровые и индивидуальные повторения;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необходимости выполнить задание педагога;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мотивировка задания;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речь ребенка и воспитателя, а также отраженная речь 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(незамедлительное повторение ребенком речи-образца)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ответа или действия и исправления;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Образная физкультурная пауза;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 артикуляционных движений, демонстрация игрушки или картинки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5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User\Desktop\1603665317_20-p-fon-dlya-prezentatsii-v-detskii-sad-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19" y="42872"/>
            <a:ext cx="9091528" cy="6818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Us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66499"/>
            <a:ext cx="5832647" cy="538398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75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1603665317_20-p-fon-dlya-prezentatsii-v-detskii-sad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16071"/>
            <a:ext cx="9396536" cy="7047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Игры на слуховое внимание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4536504" cy="45365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55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User\Desktop\1603665317_20-p-fon-dlya-prezentatsii-v-detskii-sad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4" y="9633"/>
            <a:ext cx="9131156" cy="6848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 речевой слух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User\Desktop\Без названия (1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84784"/>
            <a:ext cx="4392487" cy="48440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71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User\Desktop\1603665317_20-p-fon-dlya-prezentatsii-v-detskii-sad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38" y="0"/>
            <a:ext cx="9173338" cy="688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 фонематический слух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User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59632" y="2708920"/>
            <a:ext cx="6108179" cy="25202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92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User\Desktop\1603665317_20-p-fon-dlya-prezentatsii-v-detskii-sad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7" y="0"/>
            <a:ext cx="9127906" cy="684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 фонематическое восприятие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User\Desktop\Без названия (2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9792" y="1980793"/>
            <a:ext cx="3392423" cy="33924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4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User\Desktop\1603665317_20-p-fon-dlya-prezentatsii-v-detskii-sad-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69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50506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Звуковая культура речи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72273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User\Desktop\1603665317_20-p-fon-dlya-prezentatsii-v-detskii-sad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30" y="0"/>
            <a:ext cx="9160829" cy="6870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 языковой анализ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User\Desktop\007ba88ca0b230fad929e9c3b83dfbfbd80.jpe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4744" y="1600200"/>
            <a:ext cx="4114511" cy="45259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96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User\Desktop\1603665317_20-p-fon-dlya-prezentatsii-v-detskii-sad-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6776"/>
            <a:ext cx="9313035" cy="698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User\Desktop\1537262398_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3648" y="1556792"/>
            <a:ext cx="5884059" cy="40452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73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User\Desktop\1603665317_20-p-fon-dlya-prezentatsii-v-detskii-sad-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3888432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ЗКР?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35485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1603665317_20-p-fon-dlya-prezentatsii-v-detskii-sad-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908720"/>
            <a:ext cx="7200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Звуковая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речи детей дошкольного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владение культурой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речепроизношения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включает в себя фонетическую и орфоэпическую правильность речи, ее выразительность, четкую дикцию, а также умение пользоваться двигательными средствами выразительности (мимика, жесты), элементами культуры речевого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общения.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60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1603665317_20-p-fon-dlya-prezentatsii-v-detskii-sad-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9915"/>
            <a:ext cx="9192005" cy="689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</a:t>
            </a:r>
            <a:b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  <a:endParaRPr lang="ru-RU" sz="4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772816"/>
            <a:ext cx="69847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речи;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словаря;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Звуковая культура речи;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Грамматический строй речи;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Связная речь;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обучению грамоте;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Художественная литература.</a:t>
            </a:r>
          </a:p>
        </p:txBody>
      </p:sp>
    </p:spTree>
    <p:extLst>
      <p:ext uri="{BB962C8B-B14F-4D97-AF65-F5344CB8AC3E}">
        <p14:creationId xmlns:p14="http://schemas.microsoft.com/office/powerpoint/2010/main" val="282228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1603665317_20-p-fon-dlya-prezentatsii-v-detskii-sad-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186"/>
            <a:ext cx="9108504" cy="6835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по формированию ЗКР</a:t>
            </a:r>
            <a:endParaRPr lang="ru-RU" sz="4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772816"/>
            <a:ext cx="73448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1.Воспитание речевого слуха (слуховое внимание, фонематический слух, восприятие темпа и ритма речи);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2.Формирование произносительной стороны речи (правильное произношение всех звуков, развитие артикуляционного аппарата, работа над речевым дыханием, над дикцией, темпом, умение пользоваться голосом в условиях общения);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3.Развитие умения произносить слова согласно норма орфоэпии русского литературного языка;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4.Воспитание интонационной выразительности речи, т.е. умение точно выражать мысли, чувства, настроение с помощью логических пауз, ударения, мелодики, темпа, ритма.</a:t>
            </a:r>
          </a:p>
        </p:txBody>
      </p:sp>
    </p:spTree>
    <p:extLst>
      <p:ext uri="{BB962C8B-B14F-4D97-AF65-F5344CB8AC3E}">
        <p14:creationId xmlns:p14="http://schemas.microsoft.com/office/powerpoint/2010/main" val="340051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1603665317_20-p-fon-dlya-prezentatsii-v-detskii-sad-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2005" cy="6831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lang="ru-RU" alt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Усложнение </a:t>
            </a:r>
            <a:r>
              <a:rPr lang="ru-RU" altLang="ru-RU" sz="27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задач по звуковой культуре речи в разных </a:t>
            </a:r>
            <a:br>
              <a:rPr lang="ru-RU" altLang="ru-RU" sz="27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lang="ru-RU" alt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возрастных </a:t>
            </a:r>
            <a:r>
              <a:rPr lang="ru-RU" altLang="ru-RU" sz="27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группах.</a:t>
            </a:r>
            <a:r>
              <a:rPr lang="ru-RU" alt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694079"/>
              </p:ext>
            </p:extLst>
          </p:nvPr>
        </p:nvGraphicFramePr>
        <p:xfrm>
          <a:off x="755575" y="1327145"/>
          <a:ext cx="7776867" cy="53888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49274"/>
                <a:gridCol w="1947824"/>
                <a:gridCol w="1576809"/>
                <a:gridCol w="2040578"/>
                <a:gridCol w="1562382"/>
              </a:tblGrid>
              <a:tr h="5341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Направления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320" marR="5632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 младшая группа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320" marR="5632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Средняя группа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320" marR="5632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Старшая группа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320" marR="5632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Подготовительная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к школе группа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320" marR="5632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863286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Развитие 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</a:rPr>
                        <a:t>речедвигательного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аппарата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320" marR="56320" marT="0" marB="0" vert="vert27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1. Учить правильно, без смягчения произносить переднеязычные звуки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[т], [д], [с], [з].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* Развивать голосовой аппарат.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* Вырабатывать правильный выдох.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320" marR="5632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1. Формировать правильное звукопроизношение свистящих и шипящих звуков; вырабатывать чёткую дикцию.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320" marR="5632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1. Продолжать укреплять артикуляционный аппарат. *Упражнять в правильном произношении звуков, в чётком и ясном произношении слов;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* Упражнять в правильном использовании различной громкости голоса, темпа речи, интонационных средств выразительности.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320" marR="5632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1.Продолжать совершенствовать произносительную сторону речи.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320" marR="5632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761769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Развитие восприятия речи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320" marR="56320" marT="0" marB="0" vert="vert27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2. Развивать слуховое внимание.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320" marR="5632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2. Развивать фонематическое восприятие.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320" marR="5632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2. Учить различать на слух и в произношении звуки, близкие по звучанию и произношению.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Совершенствовать фонематическое восприятие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320" marR="5632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2. Готовить детей к языковому анализу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320" marR="5632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66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1603665317_20-p-fon-dlya-prezentatsii-v-detskii-sad-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21"/>
            <a:ext cx="9144000" cy="6777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по программе «От рождения до школы» в старшей группе (от5 до 6 лет)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268760"/>
            <a:ext cx="68407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Закреплять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правильное, отчетливое произнесение звуков. Учить различать на слух и отчетливо произносить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сходные по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артикуляции  и  звучанию  согласные  звуки: С-З, С-Ц, Ш-Ж, Ч - Ц, С-Ш, Ж - З,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Л-Р;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Продолжать развивать фонематический слух. Учить определять место звука в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слове (начало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середина, конец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Отрабатывать интонационную выразительность речи.</a:t>
            </a:r>
          </a:p>
          <a:p>
            <a:pPr marL="342900" lvl="0" indent="-342900">
              <a:spcBef>
                <a:spcPct val="20000"/>
              </a:spcBef>
              <a:buFont typeface="Wingdings" panose="05000000000000000000" pitchFamily="2" charset="2"/>
              <a:buChar char="v"/>
            </a:pP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63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1603665317_20-p-fon-dlya-prezentatsii-v-detskii-sad-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3094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программе «От рождения до школы» в подготовительной группе ( от 6 до7 лет)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340768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342900" algn="just">
              <a:buFont typeface="Wingdings" panose="05000000000000000000" pitchFamily="2" charset="2"/>
              <a:buChar char="v"/>
            </a:pPr>
            <a:endParaRPr lang="ru-RU" sz="2400" dirty="0" smtClean="0">
              <a:solidFill>
                <a:srgbClr val="002060"/>
              </a:solidFill>
              <a:latin typeface="Times New Roman"/>
            </a:endParaRPr>
          </a:p>
          <a:p>
            <a:pPr marL="457200" indent="-342900" algn="just">
              <a:buFont typeface="Wingdings" panose="05000000000000000000" pitchFamily="2" charset="2"/>
              <a:buChar char="v"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</a:rPr>
              <a:t>Совершенствовать </a:t>
            </a:r>
            <a:r>
              <a:rPr lang="ru-RU" sz="2400" dirty="0">
                <a:solidFill>
                  <a:srgbClr val="002060"/>
                </a:solidFill>
                <a:latin typeface="Times New Roman"/>
              </a:rPr>
              <a:t> умение  различать  на слух и в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</a:rPr>
              <a:t>  произношении </a:t>
            </a:r>
            <a:r>
              <a:rPr lang="ru-RU" sz="2400" dirty="0">
                <a:solidFill>
                  <a:srgbClr val="002060"/>
                </a:solidFill>
                <a:latin typeface="Times New Roman"/>
              </a:rPr>
              <a:t>все звуки родного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</a:rPr>
              <a:t>языка;</a:t>
            </a:r>
            <a:endParaRPr lang="ru-RU" sz="2400" dirty="0">
              <a:solidFill>
                <a:srgbClr val="002060"/>
              </a:solidFill>
            </a:endParaRPr>
          </a:p>
          <a:p>
            <a:pPr marL="571500" indent="-457200" algn="just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002060"/>
                </a:solidFill>
                <a:latin typeface="Times New Roman"/>
              </a:rPr>
              <a:t>Отрабатывать дикцию: учить детей внятно и отчетливо произносить слова и словосочетания с естественными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</a:rPr>
              <a:t>интонациями;</a:t>
            </a:r>
            <a:endParaRPr lang="ru-RU" sz="2400" dirty="0">
              <a:solidFill>
                <a:srgbClr val="002060"/>
              </a:solidFill>
            </a:endParaRPr>
          </a:p>
          <a:p>
            <a:pPr marL="571500" indent="-457200" algn="just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002060"/>
                </a:solidFill>
                <a:latin typeface="Times New Roman"/>
              </a:rPr>
              <a:t>Совершенствовать фонематический слух: учить называть слова с определенным звуком, находить слова с этим звуком в предложении, определять место звука в слове.</a:t>
            </a:r>
            <a:endParaRPr lang="ru-RU" sz="2400" dirty="0">
              <a:solidFill>
                <a:srgbClr val="002060"/>
              </a:solidFill>
            </a:endParaRPr>
          </a:p>
          <a:p>
            <a:pPr marL="571500" indent="-457200" algn="just"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002060"/>
                </a:solidFill>
                <a:latin typeface="Times New Roman"/>
              </a:rPr>
              <a:t>Отрабатывать интонационную выразительность речи.</a:t>
            </a:r>
            <a:endParaRPr lang="ru-RU" sz="2400" dirty="0">
              <a:solidFill>
                <a:srgbClr val="002060"/>
              </a:solidFill>
            </a:endParaRPr>
          </a:p>
          <a:p>
            <a:pPr lvl="2">
              <a:buFont typeface="Wingdings" panose="05000000000000000000" pitchFamily="2" charset="2"/>
              <a:buChar char="v"/>
            </a:pPr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8887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467</Words>
  <Application>Microsoft Office PowerPoint</Application>
  <PresentationFormat>Экран (4:3)</PresentationFormat>
  <Paragraphs>108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Звуковая культура речи</vt:lpstr>
      <vt:lpstr>Что такое ЗКР?</vt:lpstr>
      <vt:lpstr>Презентация PowerPoint</vt:lpstr>
      <vt:lpstr>Образовательная область   «Речевое развитие»</vt:lpstr>
      <vt:lpstr>Задачи по формированию ЗКР</vt:lpstr>
      <vt:lpstr>  Усложнение задач по звуковой культуре речи в разных  возрастных группах. </vt:lpstr>
      <vt:lpstr> Задачи по программе «От рождения до школы» в старшей группе (от5 до 6 лет) </vt:lpstr>
      <vt:lpstr> Задачи по программе «От рождения до школы» в подготовительной группе ( от 6 до7 лет) </vt:lpstr>
      <vt:lpstr>Направления ЗКР</vt:lpstr>
      <vt:lpstr>Формы работы</vt:lpstr>
      <vt:lpstr>Презентация PowerPoint</vt:lpstr>
      <vt:lpstr>Основные методы ЗКР</vt:lpstr>
      <vt:lpstr>Приемы ЗКР</vt:lpstr>
      <vt:lpstr>Презентация PowerPoint</vt:lpstr>
      <vt:lpstr>Игры на слуховое внимание</vt:lpstr>
      <vt:lpstr>Игры на речевой слух</vt:lpstr>
      <vt:lpstr>Игры на фонематический слух</vt:lpstr>
      <vt:lpstr>Игры на фонематическое восприятие </vt:lpstr>
      <vt:lpstr>Игры на языковой анализ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Звуковая культура речи</dc:title>
  <dc:creator>User</dc:creator>
  <cp:lastModifiedBy>User</cp:lastModifiedBy>
  <cp:revision>46</cp:revision>
  <dcterms:created xsi:type="dcterms:W3CDTF">2022-02-22T06:01:59Z</dcterms:created>
  <dcterms:modified xsi:type="dcterms:W3CDTF">2023-01-17T02:56:20Z</dcterms:modified>
</cp:coreProperties>
</file>