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42DE-B4E4-4B4B-8BDB-49906D09EE54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DFFCC-BEBA-4D94-8F4E-7C14DA91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3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DFFCC-BEBA-4D94-8F4E-7C14DA914A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6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30.01.2019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1769" y="6494944"/>
            <a:ext cx="542697" cy="279400"/>
          </a:xfrm>
        </p:spPr>
        <p:txBody>
          <a:bodyPr/>
          <a:lstStyle/>
          <a:p>
            <a:fld id="{8E328171-B155-48F4-87A8-67C601DC1F7F}" type="slidenum">
              <a:rPr lang="ru-RU" smtClean="0"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7943850" y="6339977"/>
            <a:ext cx="3378654" cy="358918"/>
            <a:chOff x="3244384" y="6237825"/>
            <a:chExt cx="4616463" cy="506130"/>
          </a:xfrm>
        </p:grpSpPr>
        <p:sp>
          <p:nvSpPr>
            <p:cNvPr id="10" name="5-конечная звезда 9"/>
            <p:cNvSpPr/>
            <p:nvPr userDrawn="1"/>
          </p:nvSpPr>
          <p:spPr>
            <a:xfrm>
              <a:off x="6181344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 userDrawn="1"/>
          </p:nvSpPr>
          <p:spPr>
            <a:xfrm>
              <a:off x="5597978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 userDrawn="1"/>
          </p:nvSpPr>
          <p:spPr>
            <a:xfrm>
              <a:off x="5014612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 userDrawn="1"/>
          </p:nvSpPr>
          <p:spPr>
            <a:xfrm>
              <a:off x="4431246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 userDrawn="1"/>
          </p:nvSpPr>
          <p:spPr>
            <a:xfrm>
              <a:off x="6764710" y="6240745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 userDrawn="1"/>
          </p:nvSpPr>
          <p:spPr>
            <a:xfrm>
              <a:off x="3837815" y="6237825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 userDrawn="1"/>
          </p:nvSpPr>
          <p:spPr>
            <a:xfrm>
              <a:off x="3244384" y="6237825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5-конечная звезда 16"/>
            <p:cNvSpPr/>
            <p:nvPr userDrawn="1"/>
          </p:nvSpPr>
          <p:spPr>
            <a:xfrm>
              <a:off x="7362825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>
            <a:off x="193221" y="99741"/>
            <a:ext cx="3378654" cy="358918"/>
            <a:chOff x="3244384" y="6237825"/>
            <a:chExt cx="4616463" cy="506130"/>
          </a:xfrm>
        </p:grpSpPr>
        <p:sp>
          <p:nvSpPr>
            <p:cNvPr id="21" name="5-конечная звезда 20"/>
            <p:cNvSpPr/>
            <p:nvPr userDrawn="1"/>
          </p:nvSpPr>
          <p:spPr>
            <a:xfrm>
              <a:off x="6181344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 userDrawn="1"/>
          </p:nvSpPr>
          <p:spPr>
            <a:xfrm>
              <a:off x="5597978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 userDrawn="1"/>
          </p:nvSpPr>
          <p:spPr>
            <a:xfrm>
              <a:off x="5014612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 userDrawn="1"/>
          </p:nvSpPr>
          <p:spPr>
            <a:xfrm>
              <a:off x="4431246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5-конечная звезда 24"/>
            <p:cNvSpPr/>
            <p:nvPr userDrawn="1"/>
          </p:nvSpPr>
          <p:spPr>
            <a:xfrm>
              <a:off x="6764710" y="6240745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5-конечная звезда 25"/>
            <p:cNvSpPr/>
            <p:nvPr userDrawn="1"/>
          </p:nvSpPr>
          <p:spPr>
            <a:xfrm>
              <a:off x="3837815" y="6237825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5-конечная звезда 26"/>
            <p:cNvSpPr/>
            <p:nvPr userDrawn="1"/>
          </p:nvSpPr>
          <p:spPr>
            <a:xfrm>
              <a:off x="3244384" y="6237825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5-конечная звезда 27"/>
            <p:cNvSpPr/>
            <p:nvPr userDrawn="1"/>
          </p:nvSpPr>
          <p:spPr>
            <a:xfrm>
              <a:off x="7362825" y="6245933"/>
              <a:ext cx="498022" cy="498022"/>
            </a:xfrm>
            <a:prstGeom prst="star5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750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" y="367393"/>
            <a:ext cx="10893424" cy="61275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8" y="6494944"/>
            <a:ext cx="7860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30.01.2019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2711" y="64949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E328171-B155-48F4-87A8-67C601DC1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1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8880" y="1977811"/>
            <a:ext cx="7496387" cy="1515533"/>
          </a:xfrm>
        </p:spPr>
        <p:txBody>
          <a:bodyPr/>
          <a:lstStyle/>
          <a:p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Зина Портнова</a:t>
            </a:r>
            <a:endParaRPr lang="ru-RU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25740" y="4152897"/>
            <a:ext cx="2208107" cy="83820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класса 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Елизавета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1580" y="639318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Лобня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syl.ru/misc/i/ai/365933/2196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14" y="1413236"/>
            <a:ext cx="3275699" cy="431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5904" y="201669"/>
            <a:ext cx="58105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ЗИНА ПОРТНОВА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6022" y="1013564"/>
            <a:ext cx="5806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страшные времена Великой Отечественной войны, защищать свою родину уходили до несколько десятков тысяч </a:t>
            </a:r>
            <a:r>
              <a:rPr lang="ru-RU" i="1" dirty="0" smtClean="0"/>
              <a:t>несовершеннолетних: они храбро сражались и гибли наравне со взрослыми…</a:t>
            </a:r>
            <a:endParaRPr lang="ru-RU" i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01221" y="2602198"/>
            <a:ext cx="287700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Девушке было всего 16 лет, а она вступила в </a:t>
            </a:r>
            <a:r>
              <a:rPr lang="ru-RU" sz="2000" dirty="0" err="1" smtClean="0"/>
              <a:t>Обольскую</a:t>
            </a:r>
            <a:r>
              <a:rPr lang="ru-RU" sz="2000" dirty="0" smtClean="0"/>
              <a:t> подпольную комсомольско-молодежную организацию "Юные мстители" и активно участвовала в распространении листовок среди населения и диверсиях против захватчиков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6022" y="2602198"/>
            <a:ext cx="287700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Зина родилась в 1926 году в Ленинграде, окончила там 7 классов и на летние каникулы поехала отдыхать к родственникам в деревню Зуя Витебской области Белоруссии, где её и застала война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30.01.2019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171-B155-48F4-87A8-67C601DC1F7F}" type="slidenum">
              <a:rPr lang="ru-RU" smtClean="0"/>
              <a:t>2</a:t>
            </a:fld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97329" y="2483505"/>
            <a:ext cx="237386" cy="237386"/>
          </a:xfrm>
          <a:prstGeom prst="star5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382528" y="2483505"/>
            <a:ext cx="237386" cy="237386"/>
          </a:xfrm>
          <a:prstGeom prst="star5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163343/0010-008-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 bwMode="auto">
          <a:xfrm>
            <a:off x="1201577" y="1776711"/>
            <a:ext cx="2605255" cy="33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.d-cd.net/c3063be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26" y="1542025"/>
            <a:ext cx="2273819" cy="30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30.01.2019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171-B155-48F4-87A8-67C601DC1F7F}" type="slidenum">
              <a:rPr lang="ru-RU" smtClean="0"/>
              <a:t>3</a:t>
            </a:fld>
            <a:endParaRPr lang="ru-RU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870406" y="4942021"/>
            <a:ext cx="5196839" cy="10637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Но, к несчастью, при возвращении в отряд Зину арестовали. Во время допроса девочка схватила со стола пистолет фашистского следователя, застрелила его и еще двух гитлеровцев, пыталась бежать, но была схвачена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7148" y="2467408"/>
            <a:ext cx="31802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С августа 1943 года Зина - разведчица партизанского отряда имени Ворошилова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2867" y="3548664"/>
            <a:ext cx="353406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В декабре 1943-го она получила задание выявить причины провала организации "Юные мстители" и наладить связь с подпольем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3370" y="908597"/>
            <a:ext cx="100119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ПАРТИЗАНСКАЯ ДЕЯТЕЛЬНОСТЬ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3691592" y="2472826"/>
            <a:ext cx="790414" cy="796854"/>
          </a:xfrm>
          <a:prstGeom prst="donut">
            <a:avLst>
              <a:gd name="adj" fmla="val 838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76823" y="3228527"/>
            <a:ext cx="121695" cy="1162874"/>
          </a:xfrm>
          <a:prstGeom prst="line">
            <a:avLst/>
          </a:prstGeom>
          <a:ln w="508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29519" y="4967878"/>
            <a:ext cx="763773" cy="714227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Кольцо 14"/>
          <p:cNvSpPr/>
          <p:nvPr/>
        </p:nvSpPr>
        <p:spPr>
          <a:xfrm>
            <a:off x="4006427" y="4332699"/>
            <a:ext cx="790414" cy="796854"/>
          </a:xfrm>
          <a:prstGeom prst="donut">
            <a:avLst>
              <a:gd name="adj" fmla="val 83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021908" y="5195143"/>
            <a:ext cx="790414" cy="796854"/>
          </a:xfrm>
          <a:prstGeom prst="donut">
            <a:avLst>
              <a:gd name="adj" fmla="val 83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753500" y="2534130"/>
            <a:ext cx="674246" cy="6742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55543" y="4391401"/>
            <a:ext cx="674246" cy="6742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079992" y="5256447"/>
            <a:ext cx="674246" cy="6742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12175" y="2593402"/>
            <a:ext cx="6508355" cy="3249459"/>
          </a:xfrm>
          <a:solidFill>
            <a:schemeClr val="bg1"/>
          </a:solidFill>
          <a:ln w="28575">
            <a:solidFill>
              <a:srgbClr val="B8CA9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Девушку допрашивали в самых жестоких и изощренных пытках палачи</a:t>
            </a:r>
            <a:r>
              <a:rPr lang="ru-RU" sz="1600" dirty="0" smtClean="0"/>
              <a:t>...</a:t>
            </a:r>
          </a:p>
          <a:p>
            <a:pPr marL="0" indent="0">
              <a:buNone/>
            </a:pPr>
            <a:r>
              <a:rPr lang="ru-RU" sz="1600" dirty="0" smtClean="0"/>
              <a:t>Ей </a:t>
            </a:r>
            <a:r>
              <a:rPr lang="ru-RU" sz="1600" dirty="0"/>
              <a:t>даже обещали сохранить </a:t>
            </a:r>
            <a:r>
              <a:rPr lang="ru-RU" sz="1600" dirty="0" smtClean="0"/>
              <a:t>жизнь , если </a:t>
            </a:r>
            <a:r>
              <a:rPr lang="ru-RU" sz="1600" dirty="0"/>
              <a:t>она во всем </a:t>
            </a:r>
            <a:r>
              <a:rPr lang="ru-RU" sz="1600" dirty="0" smtClean="0"/>
              <a:t>признается, </a:t>
            </a:r>
            <a:r>
              <a:rPr lang="ru-RU" sz="1600" dirty="0" smtClean="0"/>
              <a:t>назовет </a:t>
            </a:r>
            <a:r>
              <a:rPr lang="ru-RU" sz="1600" dirty="0"/>
              <a:t>имена всех известных ей подпольщиков и </a:t>
            </a:r>
            <a:r>
              <a:rPr lang="ru-RU" sz="1600" dirty="0" smtClean="0"/>
              <a:t>партизан. И </a:t>
            </a:r>
            <a:r>
              <a:rPr lang="ru-RU" sz="1600" dirty="0"/>
              <a:t>опять гестаповцы встречались с удивлявшей их непоколебимой твердостью этой упрямой девочки, которая в их протоколах именовалась "советской бандиткой". Зине вгоняли иголки под ногти, выжигали на ее теле раскаленным железом звезды. Дошло до того, что юной девушке отрезали уши и выкололи глаза.</a:t>
            </a:r>
            <a:br>
              <a:rPr lang="ru-RU" sz="1600" dirty="0"/>
            </a:br>
            <a:r>
              <a:rPr lang="ru-RU" sz="1600" dirty="0"/>
              <a:t>Портнова держалась в высшей мере стойко. Не проронила ни слова, но от нечеловеческой боли и перенапряжения она поседела. Фашисты сделали все, чтобы сломить «юную мстительницу».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Но </a:t>
            </a:r>
            <a:r>
              <a:rPr lang="ru-RU" sz="1600" dirty="0"/>
              <a:t>у них ничего не вышло...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30.01.2019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171-B155-48F4-87A8-67C601DC1F7F}" type="slidenum">
              <a:rPr lang="ru-RU" smtClean="0"/>
              <a:t>4</a:t>
            </a:fld>
            <a:endParaRPr lang="ru-RU"/>
          </a:p>
        </p:txBody>
      </p:sp>
      <p:pic>
        <p:nvPicPr>
          <p:cNvPr id="6" name="Picture 4" descr="http://900igr.net/up/datai/118215/0012-023-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 bwMode="auto">
          <a:xfrm>
            <a:off x="7974775" y="2079443"/>
            <a:ext cx="3106511" cy="3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05630" y="741381"/>
            <a:ext cx="69882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ЮНАЯ МСТИТЕЛЬНИЦА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30.01.2019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171-B155-48F4-87A8-67C601DC1F7F}" type="slidenum">
              <a:rPr lang="ru-RU" smtClean="0"/>
              <a:t>5</a:t>
            </a:fld>
            <a:endParaRPr lang="ru-RU"/>
          </a:p>
        </p:txBody>
      </p:sp>
      <p:pic>
        <p:nvPicPr>
          <p:cNvPr id="8" name="Picture 2" descr="http://itd2.mycdn.me/image?id=863293355904&amp;t=20&amp;plc=WEB&amp;tkn=*H2ejCUN7efgSvuz7lsMMEcpZw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18" y="874546"/>
            <a:ext cx="3586372" cy="51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1146875" y="875976"/>
            <a:ext cx="9918915" cy="5115550"/>
          </a:xfrm>
          <a:custGeom>
            <a:avLst/>
            <a:gdLst>
              <a:gd name="connsiteX0" fmla="*/ 0 w 9918915"/>
              <a:gd name="connsiteY0" fmla="*/ 0 h 5115550"/>
              <a:gd name="connsiteX1" fmla="*/ 9918915 w 9918915"/>
              <a:gd name="connsiteY1" fmla="*/ 0 h 5115550"/>
              <a:gd name="connsiteX2" fmla="*/ 9298068 w 9918915"/>
              <a:gd name="connsiteY2" fmla="*/ 1953975 h 5115550"/>
              <a:gd name="connsiteX3" fmla="*/ 7288924 w 9918915"/>
              <a:gd name="connsiteY3" fmla="*/ 1953961 h 5115550"/>
              <a:gd name="connsiteX4" fmla="*/ 8914363 w 9918915"/>
              <a:gd name="connsiteY4" fmla="*/ 3161570 h 5115550"/>
              <a:gd name="connsiteX5" fmla="*/ 8293491 w 9918915"/>
              <a:gd name="connsiteY5" fmla="*/ 5115537 h 5115550"/>
              <a:gd name="connsiteX6" fmla="*/ 9918915 w 9918915"/>
              <a:gd name="connsiteY6" fmla="*/ 3907906 h 5115550"/>
              <a:gd name="connsiteX7" fmla="*/ 9918915 w 9918915"/>
              <a:gd name="connsiteY7" fmla="*/ 5115550 h 5115550"/>
              <a:gd name="connsiteX8" fmla="*/ 0 w 9918915"/>
              <a:gd name="connsiteY8" fmla="*/ 5115550 h 51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8915" h="5115550">
                <a:moveTo>
                  <a:pt x="0" y="0"/>
                </a:moveTo>
                <a:lnTo>
                  <a:pt x="9918915" y="0"/>
                </a:lnTo>
                <a:lnTo>
                  <a:pt x="9298068" y="1953975"/>
                </a:lnTo>
                <a:lnTo>
                  <a:pt x="7288924" y="1953961"/>
                </a:lnTo>
                <a:lnTo>
                  <a:pt x="8914363" y="3161570"/>
                </a:lnTo>
                <a:lnTo>
                  <a:pt x="8293491" y="5115537"/>
                </a:lnTo>
                <a:lnTo>
                  <a:pt x="9918915" y="3907906"/>
                </a:lnTo>
                <a:lnTo>
                  <a:pt x="9918915" y="5115550"/>
                </a:lnTo>
                <a:lnTo>
                  <a:pt x="0" y="511555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89214" y="2192654"/>
            <a:ext cx="4823233" cy="623880"/>
          </a:xfr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1600" dirty="0"/>
              <a:t>Измученная пытками</a:t>
            </a:r>
            <a:r>
              <a:rPr lang="ru-RU" sz="1600" dirty="0"/>
              <a:t>, Зина </a:t>
            </a:r>
            <a:r>
              <a:rPr lang="ru-RU" sz="1600" dirty="0"/>
              <a:t>отказалась отвечать на вопросы, </a:t>
            </a:r>
            <a:r>
              <a:rPr lang="ru-RU" sz="1600" dirty="0" err="1"/>
              <a:t>надеясь,что</a:t>
            </a:r>
            <a:r>
              <a:rPr lang="ru-RU" sz="1600" dirty="0"/>
              <a:t> так её быстрее убьют...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97028" y="4526721"/>
            <a:ext cx="3856715" cy="945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10 января 1944 года в деревне </a:t>
            </a:r>
            <a:r>
              <a:rPr lang="ru-RU" sz="1600" dirty="0" err="1" smtClean="0"/>
              <a:t>Горяны</a:t>
            </a:r>
            <a:r>
              <a:rPr lang="ru-RU" sz="1600" dirty="0" smtClean="0"/>
              <a:t> ныне </a:t>
            </a:r>
            <a:r>
              <a:rPr lang="ru-RU" sz="1600" dirty="0" err="1" smtClean="0"/>
              <a:t>Шумилинского</a:t>
            </a:r>
            <a:r>
              <a:rPr lang="ru-RU" sz="1600" dirty="0" smtClean="0"/>
              <a:t> района Витебской области Белоруссии 17-летнюю Зину расстреляли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7424" y="830256"/>
            <a:ext cx="76068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ГЕРОИЧЕСКАЯ СМЕРТЬ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4186" y="2991341"/>
            <a:ext cx="4623882" cy="1360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Однажды на тюремном дворе заключенные видели, как совсем седая девочка, когда ее вели на очередной допрос-пытку, бросилась под колеса проезжавшего грузовика. Но машину остановили, девчонку вытащили из-под колес и снова повели на допрос…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795">
            <a:off x="6297728" y="1643222"/>
            <a:ext cx="1079133" cy="786614"/>
          </a:xfrm>
          <a:prstGeom prst="rect">
            <a:avLst/>
          </a:prstGeom>
        </p:spPr>
      </p:pic>
      <p:pic>
        <p:nvPicPr>
          <p:cNvPr id="3078" name="Picture 6" descr="http://www3.gobiernodecanarias.org/medusa/mediateca/ecoescuela/wp-content/uploads/sites/2/2013/11/04-Clav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875">
            <a:off x="1526943" y="4399415"/>
            <a:ext cx="1124541" cy="15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6373" y="2527944"/>
            <a:ext cx="5839419" cy="1157324"/>
          </a:xfr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/>
              <a:t>Подвиг Зины Портновой не забыли: ей поставлены памятники, ее именем были названы улицы в Ленинграде и Белоруссии, а также судно в Дальневосточном морском </a:t>
            </a:r>
            <a:r>
              <a:rPr lang="ru-RU" sz="1800" dirty="0" smtClean="0"/>
              <a:t>пароходстве</a:t>
            </a:r>
          </a:p>
        </p:txBody>
      </p:sp>
      <p:pic>
        <p:nvPicPr>
          <p:cNvPr id="2050" name="Picture 2" descr="https://4.404content.com/1/97/D5/1068219444899087725/full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66" y="4063348"/>
            <a:ext cx="3137798" cy="2082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up/datai/189445/0007-01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91" y="746512"/>
            <a:ext cx="2484110" cy="298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30.01.2019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171-B155-48F4-87A8-67C601DC1F7F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83307" y="1170122"/>
            <a:ext cx="62861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ВЕЧНАЯ ПАМЯТЬ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1160" y="4662269"/>
            <a:ext cx="6323225" cy="1296571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1958 году Зинаиде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Мартыновне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Портновой было присвоено звание Героя Советского Союза (посмертно)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момента ее гибели прошло вот уже более 70 лет. Но память о ней жива до сих пор и будет жить вечно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502701" y="2479813"/>
            <a:ext cx="237386" cy="237386"/>
          </a:xfrm>
          <a:prstGeom prst="star5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592579" y="4662269"/>
            <a:ext cx="237386" cy="237386"/>
          </a:xfrm>
          <a:prstGeom prst="star5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400</Words>
  <Application>Microsoft Office PowerPoint</Application>
  <PresentationFormat>Широкоэкранный</PresentationFormat>
  <Paragraphs>36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Зина Портнова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Polyakova</dc:creator>
  <cp:lastModifiedBy>user</cp:lastModifiedBy>
  <cp:revision>19</cp:revision>
  <dcterms:created xsi:type="dcterms:W3CDTF">2019-01-29T17:59:25Z</dcterms:created>
  <dcterms:modified xsi:type="dcterms:W3CDTF">2019-01-30T18:14:03Z</dcterms:modified>
</cp:coreProperties>
</file>