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6" r:id="rId10"/>
    <p:sldId id="263" r:id="rId11"/>
    <p:sldId id="277" r:id="rId12"/>
    <p:sldId id="278" r:id="rId13"/>
    <p:sldId id="279" r:id="rId14"/>
    <p:sldId id="280" r:id="rId15"/>
    <p:sldId id="281" r:id="rId16"/>
    <p:sldId id="282" r:id="rId17"/>
    <p:sldId id="2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78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471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883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82059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643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941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809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2974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711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41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831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78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373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8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160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12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30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5BEDB3-0057-442E-95D5-F206EAE3C8BB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FF6D-55E8-4A7A-8520-0EFDCA7FE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2260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5406" y="0"/>
            <a:ext cx="9276736" cy="2802193"/>
          </a:xfrm>
        </p:spPr>
        <p:txBody>
          <a:bodyPr/>
          <a:lstStyle/>
          <a:p>
            <a:r>
              <a:rPr lang="ru-RU" sz="5400" dirty="0" smtClean="0"/>
              <a:t>«Технологическая карта урока биологии по теме                 «Цветок»  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9484" y="3642852"/>
            <a:ext cx="7108721" cy="303108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 Разработал: Учитель биологии</a:t>
            </a:r>
          </a:p>
          <a:p>
            <a:r>
              <a:rPr lang="ru-RU" sz="11200" dirty="0"/>
              <a:t> </a:t>
            </a:r>
            <a:r>
              <a:rPr lang="ru-RU" sz="11200" dirty="0" smtClean="0"/>
              <a:t>                 МАОУ </a:t>
            </a:r>
            <a:r>
              <a:rPr lang="ru-RU" sz="11200" dirty="0"/>
              <a:t>Армизонская </a:t>
            </a:r>
            <a:r>
              <a:rPr lang="ru-RU" sz="11200" dirty="0" smtClean="0"/>
              <a:t>СОШ</a:t>
            </a:r>
          </a:p>
          <a:p>
            <a:r>
              <a:rPr lang="ru-RU" sz="11200" dirty="0" smtClean="0"/>
              <a:t>                                           </a:t>
            </a:r>
            <a:r>
              <a:rPr lang="ru-RU" sz="11200" dirty="0" err="1" smtClean="0"/>
              <a:t>Биль</a:t>
            </a:r>
            <a:r>
              <a:rPr lang="ru-RU" sz="11200" dirty="0" smtClean="0"/>
              <a:t> К.А. </a:t>
            </a:r>
          </a:p>
          <a:p>
            <a:r>
              <a:rPr lang="ru-RU" sz="11200" dirty="0" smtClean="0"/>
              <a:t>                                                                               </a:t>
            </a:r>
            <a:endParaRPr lang="ru-RU" sz="11200" dirty="0"/>
          </a:p>
          <a:p>
            <a:r>
              <a:rPr lang="ru-RU" sz="11200" dirty="0"/>
              <a:t>                                                                                          </a:t>
            </a:r>
            <a:r>
              <a:rPr lang="ru-RU" sz="11200" dirty="0" smtClean="0"/>
              <a:t>  </a:t>
            </a:r>
          </a:p>
          <a:p>
            <a:r>
              <a:rPr lang="ru-RU" sz="11200" dirty="0"/>
              <a:t> </a:t>
            </a:r>
            <a:r>
              <a:rPr lang="ru-RU" sz="11200" dirty="0" smtClean="0"/>
              <a:t>                                                      </a:t>
            </a:r>
            <a:endParaRPr lang="ru-RU" sz="11200" dirty="0"/>
          </a:p>
          <a:p>
            <a:endParaRPr lang="ru-RU" sz="11200" dirty="0"/>
          </a:p>
          <a:p>
            <a:endParaRPr lang="ru-RU" sz="11200" dirty="0"/>
          </a:p>
          <a:p>
            <a:endParaRPr lang="ru-RU" sz="11200" dirty="0"/>
          </a:p>
          <a:p>
            <a:r>
              <a:rPr lang="ru-RU" sz="11200" dirty="0"/>
              <a:t>                                      </a:t>
            </a:r>
          </a:p>
          <a:p>
            <a:endParaRPr lang="ru-RU" sz="11200" dirty="0"/>
          </a:p>
          <a:p>
            <a:endParaRPr lang="ru-RU" sz="11200" dirty="0"/>
          </a:p>
          <a:p>
            <a:endParaRPr lang="ru-RU" sz="11200" dirty="0"/>
          </a:p>
          <a:p>
            <a:r>
              <a:rPr lang="ru-RU" sz="11200" dirty="0"/>
              <a:t>                                           </a:t>
            </a:r>
            <a:endParaRPr lang="ru-RU" sz="2800" dirty="0"/>
          </a:p>
        </p:txBody>
      </p:sp>
      <p:sp>
        <p:nvSpPr>
          <p:cNvPr id="20482" name="AutoShape 2" descr="https://im3-tub-ru.yandex.net/i?id=5f026bbb2ef7a100ca3e87a7b7cbafea&amp;n=33&amp;h=190&amp;w=2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im3-tub-ru.yandex.net/i?id=5f026bbb2ef7a100ca3e87a7b7cbafea&amp;n=33&amp;h=190&amp;w=25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https://img-fotki.yandex.ru/get/15583/58581001.2ba/0_eb0f8_7c837a87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https://img-fotki.yandex.ru/get/15583/58581001.2ba/0_eb0f8_7c837a87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C:\Documents and Settings\U11\Рабочий стол\0_eb0f8_7c837a87_ori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135" y="2861187"/>
            <a:ext cx="3628104" cy="361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6460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      </a:t>
            </a:r>
            <a:endParaRPr lang="ru-RU" sz="6000" b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7927" y="360218"/>
            <a:ext cx="11028218" cy="606829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latin typeface="Calibri"/>
                <a:ea typeface="Calibri"/>
                <a:cs typeface="Times New Roman"/>
              </a:rPr>
              <a:t>Актуализацию опорных знаний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учитель проводит в форме проблемной  беседы с учащимися.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Учитель читает стихотворение о цветах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. Задаёт вопросы: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     Какие цветковые растения Вы знаете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?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Как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Вы думаете, все растения образуют 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цветки? Чем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отличается цветок шиповника от цветка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роза? Как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Вы думаете, почему одни цветки мелкие и невзрачные, а другие крупные и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яркие? Какова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основная функция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цветка? Каким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органом является цветок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Зачитывает строки </a:t>
            </a:r>
            <a:r>
              <a:rPr lang="ru-RU" sz="2400" err="1" smtClean="0">
                <a:latin typeface="Calibri"/>
                <a:ea typeface="Calibri"/>
                <a:cs typeface="Times New Roman"/>
              </a:rPr>
              <a:t>стихотворения</a:t>
            </a:r>
            <a:r>
              <a:rPr lang="ru-RU" sz="2400" smtClean="0">
                <a:latin typeface="Calibri"/>
                <a:ea typeface="Calibri"/>
                <a:cs typeface="Times New Roman"/>
              </a:rPr>
              <a:t>: Они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прекраснее </a:t>
            </a:r>
            <a:r>
              <a:rPr lang="ru-RU" sz="2400" dirty="0" err="1" smtClean="0">
                <a:latin typeface="Calibri"/>
                <a:ea typeface="Calibri"/>
                <a:cs typeface="Times New Roman"/>
              </a:rPr>
              <a:t>всегоЧто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даёт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Природа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на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Земле,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но дар её бесценный  - цветок , для всех искусств  – образчик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неизменный (Жак </a:t>
            </a:r>
            <a:r>
              <a:rPr lang="ru-RU" sz="2400" dirty="0" err="1" smtClean="0">
                <a:latin typeface="Calibri"/>
                <a:ea typeface="Calibri"/>
                <a:cs typeface="Times New Roman"/>
              </a:rPr>
              <a:t>Детиль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Звучит музыка Чайковский «Вальс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цветов», Демонстрация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слайдов     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62018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974" y="452718"/>
            <a:ext cx="11956026" cy="6036572"/>
          </a:xfrm>
        </p:spPr>
        <p:txBody>
          <a:bodyPr/>
          <a:lstStyle/>
          <a:p>
            <a:r>
              <a:rPr lang="ru-RU" sz="2800" b="1" i="1" dirty="0" smtClean="0"/>
              <a:t>Рассказ с элементами беседы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Учитель сопровождает свой рассказ демонстрацией презентации и цветков комнатных растений, гербариев, рисунков и моделей цветков, таблиц.</a:t>
            </a:r>
            <a:br>
              <a:rPr lang="ru-RU" sz="2800" dirty="0" smtClean="0"/>
            </a:br>
            <a:r>
              <a:rPr lang="ru-RU" sz="2800" b="1" dirty="0" smtClean="0"/>
              <a:t>Учащиеся </a:t>
            </a:r>
            <a:r>
              <a:rPr lang="ru-RU" sz="2800" dirty="0" smtClean="0"/>
              <a:t>слушают, активно принимают участие в беседе, внимательно смотрят, наблюдают, слушают, делают зарисовки, записывают необходимые данные.</a:t>
            </a:r>
            <a:br>
              <a:rPr lang="ru-RU" sz="2800" dirty="0" smtClean="0"/>
            </a:br>
            <a:r>
              <a:rPr lang="ru-RU" sz="2800" dirty="0" smtClean="0"/>
              <a:t>Отвечают на поставленные вопросы учителем  по ходу объяснения нового материала.</a:t>
            </a:r>
            <a:br>
              <a:rPr lang="ru-RU" sz="2800" dirty="0" smtClean="0"/>
            </a:br>
            <a:r>
              <a:rPr lang="ru-RU" sz="2800" dirty="0" smtClean="0"/>
              <a:t>Сравнивают растения и находят в них отличия или общие признаки.</a:t>
            </a:r>
            <a:br>
              <a:rPr lang="ru-RU" sz="2800" dirty="0" smtClean="0"/>
            </a:br>
            <a:r>
              <a:rPr lang="ru-RU" sz="2800" dirty="0" smtClean="0"/>
              <a:t>Выступают учащиеся с сообщениями о роли цветков в жизни животных и человека. </a:t>
            </a:r>
            <a:br>
              <a:rPr lang="ru-RU" sz="2800" dirty="0" smtClean="0"/>
            </a:br>
            <a:r>
              <a:rPr lang="ru-RU" sz="2800" dirty="0" smtClean="0"/>
              <a:t>Работают с муляжами гербарием и таблицами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11" y="452717"/>
            <a:ext cx="11577484" cy="6066069"/>
          </a:xfrm>
        </p:spPr>
        <p:txBody>
          <a:bodyPr/>
          <a:lstStyle/>
          <a:p>
            <a:r>
              <a:rPr lang="ru-RU" sz="2800" b="1" dirty="0" smtClean="0"/>
              <a:t>УУД</a:t>
            </a:r>
            <a:r>
              <a:rPr lang="ru-RU" sz="2000" b="1" dirty="0" smtClean="0"/>
              <a:t>:    Личностные </a:t>
            </a:r>
            <a:r>
              <a:rPr lang="ru-RU" sz="2000" dirty="0" smtClean="0"/>
              <a:t>:</a:t>
            </a:r>
            <a:r>
              <a:rPr lang="ru-RU" sz="2400" dirty="0" smtClean="0"/>
              <a:t>Установление учащимися связей между целью учебной деятельности и ее мотивом</a:t>
            </a:r>
            <a:br>
              <a:rPr lang="ru-RU" sz="2400" dirty="0" smtClean="0"/>
            </a:br>
            <a:r>
              <a:rPr lang="ru-RU" sz="2400" dirty="0" smtClean="0"/>
              <a:t>           </a:t>
            </a:r>
            <a:r>
              <a:rPr lang="ru-RU" sz="2400" b="1" dirty="0" smtClean="0"/>
              <a:t>Познавательные :</a:t>
            </a:r>
            <a:r>
              <a:rPr lang="ru-RU" sz="2400" dirty="0" smtClean="0"/>
              <a:t>Активизация мыслительной деятельности. Стимулирование познавательного интереса, благодаря чему новый материал лучше воспринимается, запоминается, усваивается и воспроизводится в последующем.</a:t>
            </a:r>
            <a:br>
              <a:rPr lang="ru-RU" sz="2400" dirty="0" smtClean="0"/>
            </a:br>
            <a:r>
              <a:rPr lang="ru-RU" sz="2400" dirty="0" smtClean="0"/>
              <a:t>При изучении материала используется смена деятельности, разнообразие дидактического материала, что способствует формированию и развитию у учащихся логических действий таких как: анализ, синтез, сравнение, обобщение и установление причинно-следственных связей.</a:t>
            </a:r>
            <a:br>
              <a:rPr lang="ru-RU" sz="2400" dirty="0" smtClean="0"/>
            </a:br>
            <a:r>
              <a:rPr lang="ru-RU" sz="2400" dirty="0" smtClean="0"/>
              <a:t>           </a:t>
            </a:r>
            <a:r>
              <a:rPr lang="ru-RU" sz="2400" b="1" dirty="0" smtClean="0"/>
              <a:t>Коммуникативные: </a:t>
            </a:r>
            <a:r>
              <a:rPr lang="ru-RU" sz="2400" dirty="0" smtClean="0"/>
              <a:t>Воспитание дисциплинированности, собранности, ответственности </a:t>
            </a:r>
            <a:br>
              <a:rPr lang="ru-RU" sz="2400" dirty="0" smtClean="0"/>
            </a:br>
            <a:r>
              <a:rPr lang="ru-RU" sz="2400" dirty="0" smtClean="0"/>
              <a:t>и умения работать в коллективе.</a:t>
            </a:r>
            <a:br>
              <a:rPr lang="ru-RU" sz="2400" dirty="0" smtClean="0"/>
            </a:br>
            <a:r>
              <a:rPr lang="ru-RU" sz="2400" dirty="0" smtClean="0"/>
              <a:t>           </a:t>
            </a:r>
            <a:r>
              <a:rPr lang="ru-RU" sz="2400" b="1" dirty="0" smtClean="0"/>
              <a:t>Регулятивные</a:t>
            </a:r>
            <a:r>
              <a:rPr lang="ru-RU" sz="2400" dirty="0" smtClean="0"/>
              <a:t>: выполняют учебные действия в материализованной, речевой и умственной форме.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11" y="452718"/>
            <a:ext cx="11415250" cy="6405282"/>
          </a:xfrm>
        </p:spPr>
        <p:txBody>
          <a:bodyPr/>
          <a:lstStyle/>
          <a:p>
            <a:r>
              <a:rPr lang="ru-RU" sz="2800" b="1" dirty="0" smtClean="0"/>
              <a:t>4.      Закрепление и осмысление изученного материала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Цель: Выявить степень усвоения нового материала (Время -7мин.)</a:t>
            </a:r>
            <a:br>
              <a:rPr lang="ru-RU" sz="2800" dirty="0" smtClean="0"/>
            </a:br>
            <a:r>
              <a:rPr lang="ru-RU" sz="2800" b="1" dirty="0" smtClean="0"/>
              <a:t>Учитель</a:t>
            </a:r>
            <a:r>
              <a:rPr lang="ru-RU" sz="2800" dirty="0" smtClean="0"/>
              <a:t>: </a:t>
            </a:r>
            <a:r>
              <a:rPr lang="ru-RU" sz="2800" b="1" i="1" dirty="0" smtClean="0"/>
              <a:t>Задает вопросы учащимся: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Что является главным отличительным признаком покрытосеменных растений?</a:t>
            </a:r>
            <a:br>
              <a:rPr lang="ru-RU" sz="2800" dirty="0" smtClean="0"/>
            </a:br>
            <a:r>
              <a:rPr lang="ru-RU" sz="2800" dirty="0" smtClean="0"/>
              <a:t> Какой околоцветник у тюльпана?  Почему?</a:t>
            </a:r>
            <a:br>
              <a:rPr lang="ru-RU" sz="2800" dirty="0" smtClean="0"/>
            </a:br>
            <a:r>
              <a:rPr lang="ru-RU" sz="2800" dirty="0" smtClean="0"/>
              <a:t>Что собой представляет «голый цветок»?</a:t>
            </a:r>
            <a:br>
              <a:rPr lang="ru-RU" sz="2800" dirty="0" smtClean="0"/>
            </a:br>
            <a:r>
              <a:rPr lang="ru-RU" sz="2800" dirty="0" smtClean="0"/>
              <a:t>Что является главным органом цветка?</a:t>
            </a:r>
            <a:br>
              <a:rPr lang="ru-RU" sz="2800" dirty="0" smtClean="0"/>
            </a:br>
            <a:r>
              <a:rPr lang="ru-RU" sz="2800" dirty="0" smtClean="0"/>
              <a:t>Какие цветки встречаются в семействе «Сложноцветные»?</a:t>
            </a:r>
            <a:br>
              <a:rPr lang="ru-RU" sz="2800" dirty="0" smtClean="0"/>
            </a:br>
            <a:r>
              <a:rPr lang="ru-RU" sz="2800" dirty="0" smtClean="0"/>
              <a:t> Какое строение имеет «сидячий цветок»?</a:t>
            </a:r>
            <a:br>
              <a:rPr lang="ru-RU" sz="2800" dirty="0" smtClean="0"/>
            </a:br>
            <a:r>
              <a:rPr lang="ru-RU" sz="2800" dirty="0" smtClean="0"/>
              <a:t>Опишите формулу цветка:</a:t>
            </a:r>
            <a:br>
              <a:rPr lang="ru-RU" sz="2800" dirty="0" smtClean="0"/>
            </a:br>
            <a:r>
              <a:rPr lang="ru-RU" sz="2800" dirty="0" smtClean="0"/>
              <a:t>*Ч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Л</a:t>
            </a:r>
            <a:r>
              <a:rPr lang="ru-RU" sz="2800" baseline="-25000" dirty="0" smtClean="0"/>
              <a:t>4</a:t>
            </a:r>
            <a:r>
              <a:rPr lang="ru-RU" sz="2800" dirty="0" smtClean="0"/>
              <a:t>Т</a:t>
            </a:r>
            <a:r>
              <a:rPr lang="ru-RU" sz="2800" baseline="-25000" dirty="0" smtClean="0"/>
              <a:t>4+2</a:t>
            </a:r>
            <a:r>
              <a:rPr lang="ru-RU" sz="2800" dirty="0" smtClean="0"/>
              <a:t>П</a:t>
            </a:r>
            <a:r>
              <a:rPr lang="ru-RU" sz="2800" baseline="-25000" dirty="0" smtClean="0"/>
              <a:t>1</a:t>
            </a:r>
            <a:r>
              <a:rPr lang="ru-RU" sz="2800" baseline="30000" dirty="0" smtClean="0"/>
              <a:t>-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981" y="280219"/>
            <a:ext cx="11665973" cy="6371303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Ученики: Самостоятельная работа учащихся</a:t>
            </a:r>
            <a:endParaRPr lang="ru-RU" sz="2400" dirty="0" smtClean="0"/>
          </a:p>
          <a:p>
            <a:r>
              <a:rPr lang="ru-RU" sz="2400" dirty="0" smtClean="0"/>
              <a:t>Сформулируйте вопросы по теме  и задайте их друг другу по цепочке.</a:t>
            </a:r>
          </a:p>
          <a:p>
            <a:r>
              <a:rPr lang="ru-RU" sz="2400" b="1" dirty="0" smtClean="0"/>
              <a:t>            Проблема ?</a:t>
            </a:r>
            <a:endParaRPr lang="ru-RU" sz="2400" dirty="0" smtClean="0"/>
          </a:p>
          <a:p>
            <a:r>
              <a:rPr lang="ru-RU" sz="2400" b="1" dirty="0" smtClean="0"/>
              <a:t>УУД: Познавательные</a:t>
            </a:r>
            <a:r>
              <a:rPr lang="ru-RU" sz="2400" dirty="0" smtClean="0"/>
              <a:t> : строят рассуждения в форме связи простых суждений об объекте, его строении, свойствах, значении.</a:t>
            </a:r>
          </a:p>
          <a:p>
            <a:r>
              <a:rPr lang="ru-RU" sz="2400" b="1" dirty="0" smtClean="0"/>
              <a:t>Коммуникативные</a:t>
            </a:r>
            <a:r>
              <a:rPr lang="ru-RU" sz="2400" dirty="0" smtClean="0"/>
              <a:t>: приобретают умения организовывать и осуществлять сотрудничество и кооперацию с учителем и сверстниками.</a:t>
            </a:r>
          </a:p>
          <a:p>
            <a:r>
              <a:rPr lang="ru-RU" sz="2400" b="1" dirty="0" smtClean="0"/>
              <a:t>Регулятивные</a:t>
            </a:r>
            <a:r>
              <a:rPr lang="ru-RU" sz="2400" dirty="0" smtClean="0"/>
              <a:t>: вносят необходимые коррективы в действия после его завершения на основе его оценки и учета характера, сделанных ошибок, используют предложения и оценки для создания нового, более совершенного результата.</a:t>
            </a:r>
          </a:p>
          <a:p>
            <a:r>
              <a:rPr lang="ru-RU" sz="2400" b="1" dirty="0" smtClean="0"/>
              <a:t>Личностные</a:t>
            </a:r>
            <a:r>
              <a:rPr lang="ru-RU" sz="2400" dirty="0" smtClean="0"/>
              <a:t>: учатся замечать и признавать расхождения своих поступков со своими заявленными позициями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729" y="206477"/>
            <a:ext cx="11282515" cy="644504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5. Рефлексия деятельности на уроке</a:t>
            </a:r>
          </a:p>
          <a:p>
            <a:r>
              <a:rPr lang="ru-RU" sz="2800" dirty="0" smtClean="0"/>
              <a:t>Цель: организовать понимание ценности выполненной деятельности (Время - 3 мин.)</a:t>
            </a:r>
          </a:p>
          <a:p>
            <a:r>
              <a:rPr lang="ru-RU" sz="2800" dirty="0" smtClean="0"/>
              <a:t>Домашнее задание- 1 мин.</a:t>
            </a:r>
          </a:p>
          <a:p>
            <a:r>
              <a:rPr lang="ru-RU" sz="2800" b="1" i="1" dirty="0" smtClean="0"/>
              <a:t>Учитель: Задает вопросы учащимся: </a:t>
            </a:r>
            <a:endParaRPr lang="ru-RU" sz="2800" dirty="0" smtClean="0"/>
          </a:p>
          <a:p>
            <a:r>
              <a:rPr lang="ru-RU" sz="2800" dirty="0" smtClean="0"/>
              <a:t>Чему  Вы сегодня научились?</a:t>
            </a:r>
          </a:p>
          <a:p>
            <a:r>
              <a:rPr lang="ru-RU" sz="2800" dirty="0" smtClean="0"/>
              <a:t>Зачем Вам нужны новые знания?</a:t>
            </a:r>
          </a:p>
          <a:p>
            <a:r>
              <a:rPr lang="ru-RU" sz="2800" dirty="0" smtClean="0"/>
              <a:t>Что было интересным?</a:t>
            </a:r>
          </a:p>
          <a:p>
            <a:r>
              <a:rPr lang="ru-RU" sz="2800" dirty="0" smtClean="0"/>
              <a:t>Какие затруднения у Вас возникли при работе на уроке?</a:t>
            </a:r>
          </a:p>
          <a:p>
            <a:r>
              <a:rPr lang="ru-RU" sz="2800" b="1" i="1" dirty="0" smtClean="0"/>
              <a:t>Комментирует оценки</a:t>
            </a:r>
            <a:endParaRPr lang="ru-RU" sz="2800" dirty="0" smtClean="0"/>
          </a:p>
          <a:p>
            <a:r>
              <a:rPr lang="ru-RU" sz="2800" b="1" i="1" dirty="0" smtClean="0"/>
              <a:t>Делает выводы о достижении поставленных целей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477" y="250723"/>
            <a:ext cx="11547987" cy="6415547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6 . домашнее задание</a:t>
            </a:r>
            <a:endParaRPr lang="ru-RU" sz="2400" dirty="0" smtClean="0"/>
          </a:p>
          <a:p>
            <a:r>
              <a:rPr lang="ru-RU" sz="2400" b="1" dirty="0" smtClean="0"/>
              <a:t>Учитель</a:t>
            </a:r>
            <a:r>
              <a:rPr lang="ru-RU" sz="2400" dirty="0" smtClean="0"/>
              <a:t> озвучивает домашнее задание</a:t>
            </a:r>
          </a:p>
          <a:p>
            <a:r>
              <a:rPr lang="ru-RU" sz="2400" dirty="0" smtClean="0"/>
              <a:t>Прочитать параграф 11, выучить основные понятия и термины.</a:t>
            </a:r>
          </a:p>
          <a:p>
            <a:r>
              <a:rPr lang="ru-RU" sz="2400" dirty="0" smtClean="0"/>
              <a:t>Сделать аппликацию цветка.</a:t>
            </a:r>
          </a:p>
          <a:p>
            <a:r>
              <a:rPr lang="ru-RU" sz="2400" b="1" dirty="0" smtClean="0"/>
              <a:t>Ученики:</a:t>
            </a:r>
            <a:r>
              <a:rPr lang="ru-RU" sz="2400" dirty="0" smtClean="0"/>
              <a:t> Отвечают на поставленные вопросы. Слушают задание.</a:t>
            </a:r>
          </a:p>
          <a:p>
            <a:r>
              <a:rPr lang="ru-RU" sz="2400" dirty="0" smtClean="0"/>
              <a:t>Записывают в  дневнике пар. 11 ,аппликация.</a:t>
            </a:r>
          </a:p>
          <a:p>
            <a:r>
              <a:rPr lang="ru-RU" sz="2400" b="1" dirty="0" smtClean="0"/>
              <a:t>УУД: Познавательные</a:t>
            </a:r>
            <a:r>
              <a:rPr lang="ru-RU" sz="2400" dirty="0" smtClean="0"/>
              <a:t> : Устанавливают причинно-следственные связи.</a:t>
            </a:r>
          </a:p>
          <a:p>
            <a:r>
              <a:rPr lang="ru-RU" sz="2400" b="1" dirty="0" smtClean="0"/>
              <a:t>Коммуникативные</a:t>
            </a:r>
            <a:r>
              <a:rPr lang="ru-RU" sz="2400" dirty="0" smtClean="0"/>
              <a:t>: приобретают умения организовывать и осуществлять сотрудничество и кооперацию с учителем и сверстниками.</a:t>
            </a:r>
          </a:p>
          <a:p>
            <a:r>
              <a:rPr lang="ru-RU" sz="2400" b="1" dirty="0" smtClean="0"/>
              <a:t>Регулятивные:</a:t>
            </a:r>
            <a:endParaRPr lang="ru-RU" sz="2400" dirty="0" smtClean="0"/>
          </a:p>
          <a:p>
            <a:r>
              <a:rPr lang="ru-RU" sz="2400" dirty="0" smtClean="0"/>
              <a:t>Учатся самостоятельно подбирать материал.</a:t>
            </a:r>
          </a:p>
          <a:p>
            <a:r>
              <a:rPr lang="ru-RU" sz="2400" b="1" dirty="0" smtClean="0"/>
              <a:t>Личностные</a:t>
            </a:r>
            <a:r>
              <a:rPr lang="ru-RU" sz="2400" dirty="0" smtClean="0"/>
              <a:t>: формируют внутреннюю позицию, адекватную мотивацию учебной деятельности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15636"/>
            <a:ext cx="8946541" cy="583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/>
              <a:t>Спасибо за внимание!!!</a:t>
            </a:r>
            <a:endParaRPr lang="ru-RU" sz="96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1710" y="3241964"/>
            <a:ext cx="6677890" cy="325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4244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24227"/>
          </a:xfrm>
        </p:spPr>
        <p:txBody>
          <a:bodyPr/>
          <a:lstStyle/>
          <a:p>
            <a:r>
              <a:rPr lang="ru-RU" sz="280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4" y="290945"/>
            <a:ext cx="10543309" cy="6331528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Цель</a:t>
            </a:r>
            <a:r>
              <a:rPr lang="ru-RU" sz="2400" dirty="0" smtClean="0"/>
              <a:t>: Формирование у учащихся знания о цветке как генеративном органе покрытосеменных растений.</a:t>
            </a:r>
          </a:p>
          <a:p>
            <a:r>
              <a:rPr lang="ru-RU" sz="2400" b="1" u="sng" dirty="0" smtClean="0"/>
              <a:t>Задачи: </a:t>
            </a:r>
            <a:r>
              <a:rPr lang="ru-RU" sz="2400" i="1" dirty="0" smtClean="0"/>
              <a:t>Образовательные: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-Изучить  строение цветка;</a:t>
            </a:r>
          </a:p>
          <a:p>
            <a:pPr>
              <a:buNone/>
            </a:pPr>
            <a:r>
              <a:rPr lang="ru-RU" sz="2400" dirty="0" smtClean="0"/>
              <a:t>    -Изучить особенности строения однополых и обоеполых цветков;</a:t>
            </a:r>
          </a:p>
          <a:p>
            <a:pPr>
              <a:buNone/>
            </a:pPr>
            <a:r>
              <a:rPr lang="ru-RU" sz="2400" dirty="0" smtClean="0"/>
              <a:t>                             -Раскрыть биологическое значение частей цветка.</a:t>
            </a:r>
          </a:p>
          <a:p>
            <a:pPr>
              <a:buNone/>
            </a:pPr>
            <a:r>
              <a:rPr lang="ru-RU" sz="2400" dirty="0" smtClean="0"/>
              <a:t>                        Развивающие: -Формирование умения распознавать цветки  растений различных семейств и применять знания в новой ситуации; -Расширение кругозора учащихся.</a:t>
            </a:r>
          </a:p>
          <a:p>
            <a:pPr>
              <a:buNone/>
            </a:pPr>
            <a:r>
              <a:rPr lang="ru-RU" sz="2400" dirty="0" smtClean="0"/>
              <a:t>                       Воспитательные: -Подвести учащихся к пониманию значимости цветковых растений в природе и их эстетического значения; -Бережного отношения к цветковым растениям в экосистеме .</a:t>
            </a:r>
          </a:p>
          <a:p>
            <a:pPr>
              <a:buNone/>
            </a:pPr>
            <a:r>
              <a:rPr lang="ru-RU" sz="2400" b="1" u="sng" dirty="0" smtClean="0"/>
              <a:t>Тип урока</a:t>
            </a:r>
            <a:r>
              <a:rPr lang="ru-RU" sz="2400" dirty="0" smtClean="0"/>
              <a:t>: Комбинированный.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6913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506" y="304801"/>
            <a:ext cx="9931730" cy="5943598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/>
              <a:t>Формы работы</a:t>
            </a:r>
            <a:r>
              <a:rPr lang="ru-RU" sz="2800" dirty="0" smtClean="0"/>
              <a:t>: слово учителя, лабораторная работа, общее обсуждение проблемных заданий, проверка усвоения новых знаний.</a:t>
            </a:r>
          </a:p>
          <a:p>
            <a:endParaRPr lang="ru-RU" sz="2800" dirty="0" smtClean="0"/>
          </a:p>
          <a:p>
            <a:r>
              <a:rPr lang="ru-RU" sz="2800" b="1" u="sng" dirty="0" smtClean="0"/>
              <a:t>Методы обучения</a:t>
            </a:r>
            <a:r>
              <a:rPr lang="ru-RU" sz="2800" dirty="0" smtClean="0"/>
              <a:t>: проблемного обучения, частично-поисковой, словесный, наглядный, объяснительно-иллюстративный.</a:t>
            </a:r>
          </a:p>
          <a:p>
            <a:r>
              <a:rPr lang="ru-RU" sz="2800" b="1" u="sng" dirty="0" smtClean="0"/>
              <a:t>Оборудование</a:t>
            </a:r>
            <a:r>
              <a:rPr lang="ru-RU" sz="2800" dirty="0" smtClean="0"/>
              <a:t>: модель цветка, гербарии цветущих растений, таблицы «Однодомные и двудомные растения», «Растения с простым и сложным околоцветником», </a:t>
            </a:r>
            <a:r>
              <a:rPr lang="ru-RU" sz="2800" dirty="0" err="1" smtClean="0"/>
              <a:t>мультимедийная</a:t>
            </a:r>
            <a:r>
              <a:rPr lang="ru-RU" sz="2800" dirty="0" smtClean="0"/>
              <a:t> установка, </a:t>
            </a:r>
            <a:r>
              <a:rPr lang="ru-RU" sz="2800" dirty="0" err="1" smtClean="0"/>
              <a:t>компьютьер</a:t>
            </a:r>
            <a:r>
              <a:rPr lang="ru-RU" sz="2800" dirty="0" smtClean="0"/>
              <a:t>, презентации.</a:t>
            </a:r>
          </a:p>
          <a:p>
            <a:r>
              <a:rPr lang="ru-RU" sz="2800" b="1" u="sng" dirty="0" err="1" smtClean="0"/>
              <a:t>Межпредметные</a:t>
            </a:r>
            <a:r>
              <a:rPr lang="ru-RU" sz="2800" b="1" u="sng" dirty="0" smtClean="0"/>
              <a:t> связи</a:t>
            </a:r>
            <a:r>
              <a:rPr lang="ru-RU" sz="2800" dirty="0" smtClean="0"/>
              <a:t> :Экология , география</a:t>
            </a:r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035" y="0"/>
            <a:ext cx="1944965" cy="312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7912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384" y="387927"/>
            <a:ext cx="11649694" cy="6369133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Планируемые результаты:</a:t>
            </a:r>
          </a:p>
          <a:p>
            <a:r>
              <a:rPr lang="ru-RU" sz="2800" i="1" dirty="0" smtClean="0"/>
              <a:t>Предметные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Учащийся должен знать: цветок – видоизмененный укороченный побег; строение цветка; отличительные черты цветков с простым и двойным околоцветником; признаки правильных и неправильных цветков;</a:t>
            </a:r>
          </a:p>
          <a:p>
            <a:pPr>
              <a:buNone/>
            </a:pPr>
            <a:r>
              <a:rPr lang="ru-RU" sz="2800" dirty="0" smtClean="0"/>
              <a:t>    строение тычинок и пестиков;</a:t>
            </a:r>
          </a:p>
          <a:p>
            <a:pPr>
              <a:buNone/>
            </a:pPr>
            <a:r>
              <a:rPr lang="ru-RU" sz="2800" dirty="0" smtClean="0"/>
              <a:t>   особенности строения обоеполых и раздельнополых цветков;</a:t>
            </a:r>
          </a:p>
          <a:p>
            <a:pPr>
              <a:buNone/>
            </a:pPr>
            <a:r>
              <a:rPr lang="ru-RU" sz="2800" dirty="0" smtClean="0"/>
              <a:t>   признаки однодомных и двудомных растений;</a:t>
            </a:r>
          </a:p>
          <a:p>
            <a:pPr>
              <a:buNone/>
            </a:pPr>
            <a:r>
              <a:rPr lang="ru-RU" sz="2800" dirty="0" smtClean="0"/>
              <a:t>   роль семязачатков в формировании семян;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8600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52" y="387928"/>
            <a:ext cx="10854047" cy="621475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u="sng" dirty="0" smtClean="0"/>
              <a:t>Учащийся должен уметь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800" dirty="0" smtClean="0"/>
              <a:t>узнавать и называть части цветка;</a:t>
            </a:r>
          </a:p>
          <a:p>
            <a:endParaRPr lang="ru-RU" sz="2800" dirty="0" smtClean="0"/>
          </a:p>
          <a:p>
            <a:r>
              <a:rPr lang="ru-RU" sz="2800" dirty="0" smtClean="0"/>
              <a:t>-определять правильный цветок или неправильный;</a:t>
            </a:r>
          </a:p>
          <a:p>
            <a:endParaRPr lang="ru-RU" sz="2800" dirty="0" smtClean="0"/>
          </a:p>
          <a:p>
            <a:r>
              <a:rPr lang="ru-RU" sz="2800" dirty="0" smtClean="0"/>
              <a:t>-различать обоеполые цветки от  раздельнополых;</a:t>
            </a:r>
          </a:p>
          <a:p>
            <a:endParaRPr lang="ru-RU" sz="2800" dirty="0" smtClean="0"/>
          </a:p>
          <a:p>
            <a:r>
              <a:rPr lang="ru-RU" sz="2800" dirty="0" smtClean="0"/>
              <a:t>-выделять из знакомых растений однодомные и двудомные;</a:t>
            </a:r>
          </a:p>
          <a:p>
            <a:endParaRPr lang="ru-RU" sz="2800" dirty="0" smtClean="0"/>
          </a:p>
          <a:p>
            <a:r>
              <a:rPr lang="ru-RU" sz="2800" dirty="0" smtClean="0"/>
              <a:t>-различать части составляющие тычинки и пестики;</a:t>
            </a:r>
          </a:p>
          <a:p>
            <a:endParaRPr lang="ru-RU" sz="2800" dirty="0" smtClean="0"/>
          </a:p>
          <a:p>
            <a:r>
              <a:rPr lang="ru-RU" sz="2800" dirty="0" smtClean="0"/>
              <a:t>-читать и составлять формулу цветка.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3617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    </a:t>
            </a:r>
            <a:endParaRPr lang="ru-RU" sz="4800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9937" y="2965938"/>
            <a:ext cx="8616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8655" y="374072"/>
            <a:ext cx="10640291" cy="6234546"/>
          </a:xfrm>
        </p:spPr>
        <p:txBody>
          <a:bodyPr>
            <a:normAutofit fontScale="25000" lnSpcReduction="20000"/>
          </a:bodyPr>
          <a:lstStyle/>
          <a:p>
            <a:r>
              <a:rPr lang="ru-RU" sz="4000" b="1" dirty="0" smtClean="0"/>
              <a:t>:</a:t>
            </a:r>
          </a:p>
          <a:p>
            <a:r>
              <a:rPr lang="ru-RU" sz="11200" b="1" dirty="0" smtClean="0"/>
              <a:t>Личностные:</a:t>
            </a:r>
            <a:endParaRPr lang="ru-RU" sz="11200" dirty="0" smtClean="0"/>
          </a:p>
          <a:p>
            <a:r>
              <a:rPr lang="ru-RU" dirty="0" smtClean="0"/>
              <a:t>$1·         </a:t>
            </a:r>
          </a:p>
          <a:p>
            <a:r>
              <a:rPr lang="ru-RU" sz="11200" dirty="0" smtClean="0"/>
              <a:t>осознание значимости цветковых растений в экосистеме;</a:t>
            </a:r>
          </a:p>
          <a:p>
            <a:pPr>
              <a:buNone/>
            </a:pPr>
            <a:r>
              <a:rPr lang="ru-RU" sz="11200" dirty="0" smtClean="0"/>
              <a:t> применение полученных знаний в повседневной жизни;</a:t>
            </a:r>
          </a:p>
          <a:p>
            <a:pPr>
              <a:buNone/>
            </a:pPr>
            <a:r>
              <a:rPr lang="ru-RU" sz="11200" dirty="0" smtClean="0"/>
              <a:t>формирование экологического мировоззрени</a:t>
            </a:r>
            <a:r>
              <a:rPr lang="ru-RU" sz="8600" dirty="0" smtClean="0"/>
              <a:t>я.</a:t>
            </a:r>
          </a:p>
          <a:p>
            <a:r>
              <a:rPr lang="ru-RU" sz="11200" b="1" dirty="0" err="1" smtClean="0"/>
              <a:t>Метапредметные</a:t>
            </a:r>
            <a:r>
              <a:rPr lang="ru-RU" sz="8600" dirty="0" smtClean="0"/>
              <a:t>:</a:t>
            </a:r>
          </a:p>
          <a:p>
            <a:pPr>
              <a:buNone/>
            </a:pPr>
            <a:r>
              <a:rPr lang="ru-RU" sz="8600" dirty="0" smtClean="0"/>
              <a:t> -</a:t>
            </a:r>
            <a:r>
              <a:rPr lang="ru-RU" sz="9600" dirty="0" smtClean="0"/>
              <a:t>составление плана изучения темы, оценка изученного материала, осознание качества и уровня усвоения;</a:t>
            </a:r>
          </a:p>
          <a:p>
            <a:pPr>
              <a:buNone/>
            </a:pPr>
            <a:r>
              <a:rPr lang="ru-RU" sz="9600" dirty="0" smtClean="0"/>
              <a:t>-знаково-символические действия;</a:t>
            </a:r>
          </a:p>
          <a:p>
            <a:pPr>
              <a:buNone/>
            </a:pPr>
            <a:r>
              <a:rPr lang="ru-RU" sz="9600" dirty="0" smtClean="0"/>
              <a:t>-анализ объектов с целью выделения признаков с последующим синтезом;</a:t>
            </a:r>
          </a:p>
          <a:p>
            <a:pPr>
              <a:buNone/>
            </a:pPr>
            <a:r>
              <a:rPr lang="ru-RU" sz="9600" dirty="0" smtClean="0"/>
              <a:t>-работа с учебником, дидактическим материалом, макетами.</a:t>
            </a:r>
          </a:p>
          <a:p>
            <a:pPr>
              <a:buNone/>
            </a:pPr>
            <a:r>
              <a:rPr lang="ru-RU" sz="9600" dirty="0" smtClean="0"/>
              <a:t>моделирование понятий;</a:t>
            </a:r>
          </a:p>
          <a:p>
            <a:pPr>
              <a:buNone/>
            </a:pPr>
            <a:r>
              <a:rPr lang="ru-RU" sz="9600" dirty="0" smtClean="0"/>
              <a:t>-работа в группе, умение принятия решений, оценка действий партнера.</a:t>
            </a: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16346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7818"/>
            <a:ext cx="10972800" cy="6650182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u="sng" dirty="0" smtClean="0"/>
              <a:t>Дидактическая структура  урока:</a:t>
            </a:r>
          </a:p>
          <a:p>
            <a:r>
              <a:rPr lang="ru-RU" sz="2800" b="1" u="sng" dirty="0" smtClean="0"/>
              <a:t>1.</a:t>
            </a:r>
            <a:r>
              <a:rPr lang="ru-RU" sz="2400" dirty="0" smtClean="0"/>
              <a:t>Организационный момент (самоопределение к деятельности)</a:t>
            </a:r>
          </a:p>
          <a:p>
            <a:pPr>
              <a:buNone/>
            </a:pPr>
            <a:r>
              <a:rPr lang="ru-RU" sz="2400" dirty="0" smtClean="0"/>
              <a:t>Цель: организация самооценки обучающимися готовности к предстоящей деятельности на уроке (Время - 1 мин.)</a:t>
            </a:r>
          </a:p>
          <a:p>
            <a:pPr>
              <a:buNone/>
            </a:pPr>
            <a:r>
              <a:rPr lang="ru-RU" sz="2400" b="1" dirty="0" smtClean="0"/>
              <a:t>Деятельность педагог</a:t>
            </a:r>
            <a:r>
              <a:rPr lang="ru-RU" sz="2400" dirty="0" smtClean="0"/>
              <a:t>а: 1. Предлагает обучающимся оценить их готовность к уроку.2Настраивает на плодотворную работу. Помогает составить план занятия.</a:t>
            </a:r>
          </a:p>
          <a:p>
            <a:pPr>
              <a:buNone/>
            </a:pPr>
            <a:r>
              <a:rPr lang="ru-RU" sz="2400" b="1" dirty="0" smtClean="0"/>
              <a:t>Деятельность обучающихся: </a:t>
            </a:r>
            <a:r>
              <a:rPr lang="ru-RU" sz="2400" dirty="0" smtClean="0"/>
              <a:t>1.Приветствуют преподавателя.</a:t>
            </a:r>
          </a:p>
          <a:p>
            <a:pPr>
              <a:buNone/>
            </a:pPr>
            <a:r>
              <a:rPr lang="ru-RU" sz="2400" dirty="0" smtClean="0"/>
              <a:t>2. Выполняют самооценку готовности по критериям: правильность выбора учебных принадлежностей ( тетрадь,  пишущие принадлежности, линейка), самостоятельность подготовки, настрой на урок.3.Слушают преподавателя. 4.Составляют план урока.</a:t>
            </a:r>
            <a:r>
              <a:rPr lang="ru-RU" sz="2400" b="1" dirty="0" smtClean="0"/>
              <a:t> </a:t>
            </a:r>
          </a:p>
          <a:p>
            <a:pPr>
              <a:buNone/>
            </a:pPr>
            <a:r>
              <a:rPr lang="ru-RU" sz="2400" b="1" dirty="0" smtClean="0"/>
              <a:t>Универсальные учебные действия (УУД): </a:t>
            </a:r>
          </a:p>
          <a:p>
            <a:pPr>
              <a:buNone/>
            </a:pPr>
            <a:r>
              <a:rPr lang="ru-RU" sz="2400" b="1" dirty="0" smtClean="0"/>
              <a:t>Познавательные: Активизируется внимание, создается рабочая обстановка.</a:t>
            </a:r>
          </a:p>
          <a:p>
            <a:pPr>
              <a:buNone/>
            </a:pPr>
            <a:r>
              <a:rPr lang="ru-RU" sz="2400" b="1" dirty="0" smtClean="0"/>
              <a:t>Коммуникативные: Создается положительный </a:t>
            </a:r>
            <a:r>
              <a:rPr lang="ru-RU" sz="2400" b="1" dirty="0" err="1" smtClean="0"/>
              <a:t>психоэмоциональный</a:t>
            </a:r>
            <a:r>
              <a:rPr lang="ru-RU" sz="2400" b="1" dirty="0" smtClean="0"/>
              <a:t> фон для совместной деятельности. Регулятивные: Учатся самостоятельно подбирать материал для занятия.</a:t>
            </a:r>
          </a:p>
          <a:p>
            <a:pPr>
              <a:buNone/>
            </a:pPr>
            <a:r>
              <a:rPr lang="ru-RU" sz="2400" b="1" dirty="0" smtClean="0"/>
              <a:t>Личностные: формируют внутреннюю позицию, адекватную мотивацию учебной деятельности.</a:t>
            </a:r>
            <a:endParaRPr lang="ru-RU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08" y="1"/>
            <a:ext cx="1801091" cy="4059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38828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49382"/>
            <a:ext cx="11887200" cy="660861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2.</a:t>
            </a:r>
            <a:r>
              <a:rPr lang="ru-RU" sz="2800" b="1" dirty="0" smtClean="0"/>
              <a:t>Актуализация знаний по ранее изученной теме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Цель:  Обобщение и систематизация  полученных знаний по ранее изученной теме: «Побег и его строение».(Время – 8 мин) 3.Мотивация</a:t>
            </a:r>
          </a:p>
          <a:p>
            <a:pPr>
              <a:buNone/>
            </a:pPr>
            <a:r>
              <a:rPr lang="ru-RU" sz="2400" b="1" dirty="0" smtClean="0"/>
              <a:t>Учител</a:t>
            </a:r>
            <a:r>
              <a:rPr lang="ru-RU" sz="2400" dirty="0" smtClean="0"/>
              <a:t>ь проводит контроль </a:t>
            </a:r>
            <a:r>
              <a:rPr lang="ru-RU" sz="2400" dirty="0" err="1" smtClean="0"/>
              <a:t>знаний:А</a:t>
            </a:r>
            <a:r>
              <a:rPr lang="ru-RU" sz="2400" dirty="0" smtClean="0"/>
              <a:t> )Заполнить таблицу Б ) Индивидуальный  контроль ( работа с карточками  - 4 учащихся В)Загадки</a:t>
            </a:r>
          </a:p>
          <a:p>
            <a:pPr>
              <a:buNone/>
            </a:pPr>
            <a:r>
              <a:rPr lang="ru-RU" sz="2400" b="1" dirty="0" smtClean="0"/>
              <a:t>   Учащиеся</a:t>
            </a:r>
            <a:r>
              <a:rPr lang="ru-RU" sz="2400" dirty="0" smtClean="0"/>
              <a:t> отвечают письменно, отвечают устно, дополняют  ответы  друг друга  и анализируют их, разгадывают загадки и с помощью учителя формулируют цели и задачи урока.</a:t>
            </a:r>
          </a:p>
          <a:p>
            <a:pPr>
              <a:buNone/>
            </a:pPr>
            <a:r>
              <a:rPr lang="ru-RU" sz="2400" b="1" dirty="0" smtClean="0"/>
              <a:t>УУД</a:t>
            </a:r>
            <a:r>
              <a:rPr lang="ru-RU" sz="2400" dirty="0" smtClean="0"/>
              <a:t>: </a:t>
            </a:r>
            <a:r>
              <a:rPr lang="ru-RU" sz="2400" u="sng" dirty="0" smtClean="0"/>
              <a:t>Познавательные</a:t>
            </a:r>
            <a:r>
              <a:rPr lang="ru-RU" sz="2400" dirty="0" smtClean="0"/>
              <a:t> : Осуществляют подведение под понятие на основе распознавания объектов, выделения существенных признаков и их синтеза. Коммуникативные: адекватно используют коммуникативные, прежде всего речевые, средства для решения коммуникативных задач, строят монологическое высказывание, овладевают диалогической формой коммуникации.</a:t>
            </a:r>
          </a:p>
          <a:p>
            <a:pPr>
              <a:buNone/>
            </a:pPr>
            <a:r>
              <a:rPr lang="ru-RU" sz="2400" u="sng" dirty="0" smtClean="0"/>
              <a:t>Регулятивные</a:t>
            </a:r>
            <a:r>
              <a:rPr lang="ru-RU" sz="2400" dirty="0" smtClean="0"/>
              <a:t>: учатся контролировать и оценивать не только свои действия, но  и действия своих одноклассников в сотрудничестве с учителем.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u="sng" dirty="0" smtClean="0"/>
              <a:t>Личностны</a:t>
            </a:r>
            <a:r>
              <a:rPr lang="ru-RU" sz="2400" dirty="0" smtClean="0"/>
              <a:t>е: формируют адекватную мотивацию учебной деятельности, включая учебные и познавательные мотивы, ориентируются на моральные нормы и их выполнение.</a:t>
            </a:r>
          </a:p>
          <a:p>
            <a:pPr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30376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401782"/>
            <a:ext cx="11596254" cy="6040582"/>
          </a:xfrm>
        </p:spPr>
        <p:txBody>
          <a:bodyPr/>
          <a:lstStyle/>
          <a:p>
            <a:r>
              <a:rPr lang="ru-RU" sz="2800" b="1" dirty="0" smtClean="0"/>
              <a:t>3.Изучение нового материал</a:t>
            </a:r>
            <a:r>
              <a:rPr lang="ru-RU" sz="2400" b="1" dirty="0" smtClean="0"/>
              <a:t>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Цель: «Формирование у учащихся знания о цветке как генеративном органе покрытосеменных растений».</a:t>
            </a:r>
            <a:br>
              <a:rPr lang="ru-RU" sz="2400" dirty="0" smtClean="0"/>
            </a:br>
            <a:r>
              <a:rPr lang="ru-RU" sz="2400" dirty="0" smtClean="0"/>
              <a:t>Познакомить учащихся с помощью презентаций и заданий с понятиями: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Цветок. </a:t>
            </a:r>
            <a:br>
              <a:rPr lang="ru-RU" sz="2400" dirty="0" smtClean="0"/>
            </a:br>
            <a:r>
              <a:rPr lang="ru-RU" sz="2400" dirty="0" smtClean="0"/>
              <a:t>-Части цветка (цветоножка, цветоложе).</a:t>
            </a:r>
            <a:br>
              <a:rPr lang="ru-RU" sz="2400" dirty="0" smtClean="0"/>
            </a:br>
            <a:r>
              <a:rPr lang="ru-RU" sz="2400" dirty="0" smtClean="0"/>
              <a:t> - «венчик» и его строение</a:t>
            </a:r>
            <a:br>
              <a:rPr lang="ru-RU" sz="2400" dirty="0" smtClean="0"/>
            </a:br>
            <a:r>
              <a:rPr lang="ru-RU" sz="2400" dirty="0" smtClean="0"/>
              <a:t>- «чашечка» и ее строение.</a:t>
            </a:r>
            <a:br>
              <a:rPr lang="ru-RU" sz="2400" dirty="0" smtClean="0"/>
            </a:br>
            <a:r>
              <a:rPr lang="ru-RU" sz="2400" dirty="0" smtClean="0"/>
              <a:t>- «околоцветник»  и его строение . </a:t>
            </a:r>
            <a:br>
              <a:rPr lang="ru-RU" sz="2400" dirty="0" smtClean="0"/>
            </a:br>
            <a:r>
              <a:rPr lang="ru-RU" sz="2400" dirty="0" smtClean="0"/>
              <a:t>« правильный цветок» и « неправильный цветок</a:t>
            </a:r>
            <a:br>
              <a:rPr lang="ru-RU" sz="2400" dirty="0" smtClean="0"/>
            </a:br>
            <a:r>
              <a:rPr lang="ru-RU" sz="2400" dirty="0" smtClean="0"/>
              <a:t>-Основные части цветка: тычинки и пестик. Их строение.</a:t>
            </a:r>
            <a:br>
              <a:rPr lang="ru-RU" sz="2400" dirty="0" smtClean="0"/>
            </a:br>
            <a:r>
              <a:rPr lang="ru-RU" sz="2400" dirty="0" smtClean="0"/>
              <a:t>- «завязь». Типы завязи.</a:t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 «семязачаток» и его строение.</a:t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 «однополые цветки» и «обоеполые цветки».</a:t>
            </a:r>
            <a:br>
              <a:rPr lang="ru-RU" sz="2400" dirty="0" smtClean="0"/>
            </a:br>
            <a:r>
              <a:rPr lang="ru-RU" sz="2400" dirty="0" smtClean="0"/>
              <a:t>-типы цветковых растений:     -однодомные и двудомные растения</a:t>
            </a:r>
            <a:br>
              <a:rPr lang="ru-RU" sz="2400" dirty="0" smtClean="0"/>
            </a:br>
            <a:r>
              <a:rPr lang="ru-RU" sz="2400" dirty="0" smtClean="0"/>
              <a:t> -Формула цветка.              (Время - 25 мин.)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Время - 25 мин.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</TotalTime>
  <Words>802</Words>
  <Application>Microsoft Office PowerPoint</Application>
  <PresentationFormat>Произвольный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</vt:lpstr>
      <vt:lpstr>«Технологическая карта урока биологии по теме                 «Цветок»  »</vt:lpstr>
      <vt:lpstr>.   </vt:lpstr>
      <vt:lpstr>. </vt:lpstr>
      <vt:lpstr>Слайд 4</vt:lpstr>
      <vt:lpstr>Слайд 5</vt:lpstr>
      <vt:lpstr>    </vt:lpstr>
      <vt:lpstr>Слайд 7</vt:lpstr>
      <vt:lpstr>Слайд 8</vt:lpstr>
      <vt:lpstr>3.Изучение нового материала Цель: «Формирование у учащихся знания о цветке как генеративном органе покрытосеменных растений». Познакомить учащихся с помощью презентаций и заданий с понятиями:  -Цветок.  -Части цветка (цветоножка, цветоложе).  - «венчик» и его строение - «чашечка» и ее строение. - «околоцветник»  и его строение .  « правильный цветок» и « неправильный цветок -Основные части цветка: тычинки и пестик. Их строение. - «завязь». Типы завязи. - «семязачаток» и его строение. - «однополые цветки» и «обоеполые цветки». -типы цветковых растений:     -однодомные и двудомные растения  -Формула цветка.              (Время - 25 мин.)      Время - 25 мин.</vt:lpstr>
      <vt:lpstr>      </vt:lpstr>
      <vt:lpstr>Рассказ с элементами беседы Учитель сопровождает свой рассказ демонстрацией презентации и цветков комнатных растений, гербариев, рисунков и моделей цветков, таблиц. Учащиеся слушают, активно принимают участие в беседе, внимательно смотрят, наблюдают, слушают, делают зарисовки, записывают необходимые данные. Отвечают на поставленные вопросы учителем  по ходу объяснения нового материала. Сравнивают растения и находят в них отличия или общие признаки. Выступают учащиеся с сообщениями о роли цветков в жизни животных и человека.  Работают с муляжами гербарием и таблицами </vt:lpstr>
      <vt:lpstr>УУД:    Личностные :Установление учащимися связей между целью учебной деятельности и ее мотивом            Познавательные :Активизация мыслительной деятельности. Стимулирование познавательного интереса, благодаря чему новый материал лучше воспринимается, запоминается, усваивается и воспроизводится в последующем. При изучении материала используется смена деятельности, разнообразие дидактического материала, что способствует формированию и развитию у учащихся логических действий таких как: анализ, синтез, сравнение, обобщение и установление причинно-следственных связей.            Коммуникативные: Воспитание дисциплинированности, собранности, ответственности  и умения работать в коллективе.            Регулятивные: выполняют учебные действия в материализованной, речевой и умственной форме. </vt:lpstr>
      <vt:lpstr>4.      Закрепление и осмысление изученного материала Цель: Выявить степень усвоения нового материала (Время -7мин.) Учитель: Задает вопросы учащимся:   Что является главным отличительным признаком покрытосеменных растений?  Какой околоцветник у тюльпана?  Почему? Что собой представляет «голый цветок»? Что является главным органом цветка? Какие цветки встречаются в семействе «Сложноцветные»?  Какое строение имеет «сидячий цветок»? Опишите формулу цветка: *Ч4Л4Т4+2П1- 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«Вирусы»</dc:title>
  <dc:creator>muz</dc:creator>
  <cp:lastModifiedBy>U4</cp:lastModifiedBy>
  <cp:revision>34</cp:revision>
  <dcterms:created xsi:type="dcterms:W3CDTF">2014-04-18T06:40:12Z</dcterms:created>
  <dcterms:modified xsi:type="dcterms:W3CDTF">2016-01-31T11:34:25Z</dcterms:modified>
</cp:coreProperties>
</file>